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9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B16E-3BF3-4E86-A968-7FFF3B55E8AC}" type="datetimeFigureOut">
              <a:rPr lang="en-GB" smtClean="0"/>
              <a:t>26/03/2023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B2734-2C84-43C6-82CD-DCAA0DC0DF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7588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B16E-3BF3-4E86-A968-7FFF3B55E8AC}" type="datetimeFigureOut">
              <a:rPr lang="en-GB" smtClean="0"/>
              <a:t>26/03/2023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B2734-2C84-43C6-82CD-DCAA0DC0DF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5438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B16E-3BF3-4E86-A968-7FFF3B55E8AC}" type="datetimeFigureOut">
              <a:rPr lang="en-GB" smtClean="0"/>
              <a:t>26/03/2023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B2734-2C84-43C6-82CD-DCAA0DC0DF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8668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B16E-3BF3-4E86-A968-7FFF3B55E8AC}" type="datetimeFigureOut">
              <a:rPr lang="en-GB" smtClean="0"/>
              <a:t>26/03/2023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B2734-2C84-43C6-82CD-DCAA0DC0DF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682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B16E-3BF3-4E86-A968-7FFF3B55E8AC}" type="datetimeFigureOut">
              <a:rPr lang="en-GB" smtClean="0"/>
              <a:t>26/03/2023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B2734-2C84-43C6-82CD-DCAA0DC0DF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5218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B16E-3BF3-4E86-A968-7FFF3B55E8AC}" type="datetimeFigureOut">
              <a:rPr lang="en-GB" smtClean="0"/>
              <a:t>26/03/2023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B2734-2C84-43C6-82CD-DCAA0DC0DF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645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B16E-3BF3-4E86-A968-7FFF3B55E8AC}" type="datetimeFigureOut">
              <a:rPr lang="en-GB" smtClean="0"/>
              <a:t>26/03/2023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B2734-2C84-43C6-82CD-DCAA0DC0DF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337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B16E-3BF3-4E86-A968-7FFF3B55E8AC}" type="datetimeFigureOut">
              <a:rPr lang="en-GB" smtClean="0"/>
              <a:t>26/03/2023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B2734-2C84-43C6-82CD-DCAA0DC0DF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706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B16E-3BF3-4E86-A968-7FFF3B55E8AC}" type="datetimeFigureOut">
              <a:rPr lang="en-GB" smtClean="0"/>
              <a:t>26/03/2023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B2734-2C84-43C6-82CD-DCAA0DC0DF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626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B16E-3BF3-4E86-A968-7FFF3B55E8AC}" type="datetimeFigureOut">
              <a:rPr lang="en-GB" smtClean="0"/>
              <a:t>26/03/2023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B2734-2C84-43C6-82CD-DCAA0DC0DF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622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4B16E-3BF3-4E86-A968-7FFF3B55E8AC}" type="datetimeFigureOut">
              <a:rPr lang="en-GB" smtClean="0"/>
              <a:t>26/03/2023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B2734-2C84-43C6-82CD-DCAA0DC0DF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72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4B16E-3BF3-4E86-A968-7FFF3B55E8AC}" type="datetimeFigureOut">
              <a:rPr lang="en-GB" smtClean="0"/>
              <a:t>26/03/2023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B2734-2C84-43C6-82CD-DCAA0DC0DF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9735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C3E3B982-63FF-459D-9B9D-990E326B8E6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89654525"/>
                  </p:ext>
                </p:extLst>
              </p:nvPr>
            </p:nvGraphicFramePr>
            <p:xfrm>
              <a:off x="22860" y="78615"/>
              <a:ext cx="6780358" cy="975725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88000">
                      <a:extLst>
                        <a:ext uri="{9D8B030D-6E8A-4147-A177-3AD203B41FA5}">
                          <a16:colId xmlns:a16="http://schemas.microsoft.com/office/drawing/2014/main" val="214186532"/>
                        </a:ext>
                      </a:extLst>
                    </a:gridCol>
                    <a:gridCol w="406209">
                      <a:extLst>
                        <a:ext uri="{9D8B030D-6E8A-4147-A177-3AD203B41FA5}">
                          <a16:colId xmlns:a16="http://schemas.microsoft.com/office/drawing/2014/main" val="3544294884"/>
                        </a:ext>
                      </a:extLst>
                    </a:gridCol>
                    <a:gridCol w="406209">
                      <a:extLst>
                        <a:ext uri="{9D8B030D-6E8A-4147-A177-3AD203B41FA5}">
                          <a16:colId xmlns:a16="http://schemas.microsoft.com/office/drawing/2014/main" val="4015277248"/>
                        </a:ext>
                      </a:extLst>
                    </a:gridCol>
                    <a:gridCol w="406209">
                      <a:extLst>
                        <a:ext uri="{9D8B030D-6E8A-4147-A177-3AD203B41FA5}">
                          <a16:colId xmlns:a16="http://schemas.microsoft.com/office/drawing/2014/main" val="3900389875"/>
                        </a:ext>
                      </a:extLst>
                    </a:gridCol>
                    <a:gridCol w="406209">
                      <a:extLst>
                        <a:ext uri="{9D8B030D-6E8A-4147-A177-3AD203B41FA5}">
                          <a16:colId xmlns:a16="http://schemas.microsoft.com/office/drawing/2014/main" val="4170236428"/>
                        </a:ext>
                      </a:extLst>
                    </a:gridCol>
                    <a:gridCol w="406209">
                      <a:extLst>
                        <a:ext uri="{9D8B030D-6E8A-4147-A177-3AD203B41FA5}">
                          <a16:colId xmlns:a16="http://schemas.microsoft.com/office/drawing/2014/main" val="158165967"/>
                        </a:ext>
                      </a:extLst>
                    </a:gridCol>
                    <a:gridCol w="1152000">
                      <a:extLst>
                        <a:ext uri="{9D8B030D-6E8A-4147-A177-3AD203B41FA5}">
                          <a16:colId xmlns:a16="http://schemas.microsoft.com/office/drawing/2014/main" val="144936279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42636382"/>
                        </a:ext>
                      </a:extLst>
                    </a:gridCol>
                    <a:gridCol w="609313">
                      <a:extLst>
                        <a:ext uri="{9D8B030D-6E8A-4147-A177-3AD203B41FA5}">
                          <a16:colId xmlns:a16="http://schemas.microsoft.com/office/drawing/2014/main" val="4033986334"/>
                        </a:ext>
                      </a:extLst>
                    </a:gridCol>
                    <a:gridCol w="1008000">
                      <a:extLst>
                        <a:ext uri="{9D8B030D-6E8A-4147-A177-3AD203B41FA5}">
                          <a16:colId xmlns:a16="http://schemas.microsoft.com/office/drawing/2014/main" val="1047529190"/>
                        </a:ext>
                      </a:extLst>
                    </a:gridCol>
                    <a:gridCol w="1152000">
                      <a:extLst>
                        <a:ext uri="{9D8B030D-6E8A-4147-A177-3AD203B41FA5}">
                          <a16:colId xmlns:a16="http://schemas.microsoft.com/office/drawing/2014/main" val="1057789403"/>
                        </a:ext>
                      </a:extLst>
                    </a:gridCol>
                  </a:tblGrid>
                  <a:tr h="497531"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5"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latin typeface="Corbel" panose="020B0503020204020204" pitchFamily="34" charset="0"/>
                            </a:rPr>
                            <a:t>First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dirty="0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oMath>
                          </a14:m>
                          <a:r>
                            <a:rPr lang="en-US" b="1" dirty="0">
                              <a:latin typeface="Corbel" panose="020B0503020204020204" pitchFamily="34" charset="0"/>
                            </a:rPr>
                            <a:t> terms</a:t>
                          </a:r>
                          <a:endParaRPr lang="en-GB" b="1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latin typeface="Corbel" panose="020B0503020204020204" pitchFamily="34" charset="0"/>
                            </a:rPr>
                            <a:t>Term-to-term</a:t>
                          </a:r>
                          <a:br>
                            <a:rPr lang="en-US" b="1" dirty="0">
                              <a:latin typeface="Corbel" panose="020B0503020204020204" pitchFamily="34" charset="0"/>
                            </a:rPr>
                          </a:br>
                          <a:r>
                            <a:rPr lang="en-US" b="1" dirty="0">
                              <a:latin typeface="Corbel" panose="020B0503020204020204" pitchFamily="34" charset="0"/>
                            </a:rPr>
                            <a:t>rule</a:t>
                          </a:r>
                          <a:endParaRPr lang="en-GB" b="1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1" i="1" baseline="0" dirty="0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oMath>
                          </a14:m>
                          <a:r>
                            <a:rPr lang="en-US" b="1" baseline="30000" dirty="0">
                              <a:latin typeface="Corbel" panose="020B0503020204020204" pitchFamily="34" charset="0"/>
                            </a:rPr>
                            <a:t>th</a:t>
                          </a:r>
                          <a:br>
                            <a:rPr lang="en-US" b="1" baseline="30000" dirty="0">
                              <a:latin typeface="Corbel" panose="020B0503020204020204" pitchFamily="34" charset="0"/>
                            </a:rPr>
                          </a:br>
                          <a:r>
                            <a:rPr lang="en-US" b="1" dirty="0">
                              <a:latin typeface="Corbel" panose="020B0503020204020204" pitchFamily="34" charset="0"/>
                            </a:rPr>
                            <a:t>term</a:t>
                          </a:r>
                          <a:endParaRPr lang="en-GB" b="1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1" i="1" dirty="0" smtClean="0"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oMath>
                          </a14:m>
                          <a:r>
                            <a:rPr lang="en-US" b="1" baseline="30000" dirty="0">
                              <a:latin typeface="Corbel" panose="020B0503020204020204" pitchFamily="34" charset="0"/>
                            </a:rPr>
                            <a:t>th</a:t>
                          </a:r>
                          <a:br>
                            <a:rPr lang="en-US" b="1" baseline="30000" dirty="0">
                              <a:latin typeface="Corbel" panose="020B0503020204020204" pitchFamily="34" charset="0"/>
                            </a:rPr>
                          </a:br>
                          <a:r>
                            <a:rPr lang="en-US" b="1" dirty="0">
                              <a:latin typeface="Corbel" panose="020B0503020204020204" pitchFamily="34" charset="0"/>
                            </a:rPr>
                            <a:t>term</a:t>
                          </a:r>
                          <a:endParaRPr lang="en-GB" b="1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latin typeface="Corbel" panose="020B0503020204020204" pitchFamily="34" charset="0"/>
                            </a:rPr>
                            <a:t>Sum of first</a:t>
                          </a:r>
                          <a:br>
                            <a:rPr lang="en-US" b="1" dirty="0">
                              <a:latin typeface="Corbel" panose="020B0503020204020204" pitchFamily="34" charset="0"/>
                            </a:rPr>
                          </a:br>
                          <a14:m>
                            <m:oMath xmlns:m="http://schemas.openxmlformats.org/officeDocument/2006/math">
                              <m:r>
                                <a:rPr lang="en-US" b="1" i="1" dirty="0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oMath>
                          </a14:m>
                          <a:r>
                            <a:rPr lang="en-US" b="1" dirty="0">
                              <a:latin typeface="Corbel" panose="020B0503020204020204" pitchFamily="34" charset="0"/>
                            </a:rPr>
                            <a:t> terms</a:t>
                          </a:r>
                          <a:endParaRPr lang="en-GB" b="1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1" i="1" dirty="0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oMath>
                          </a14:m>
                          <a:r>
                            <a:rPr lang="en-US" b="1" dirty="0" err="1">
                              <a:latin typeface="Corbel" panose="020B0503020204020204" pitchFamily="34" charset="0"/>
                            </a:rPr>
                            <a:t>th</a:t>
                          </a:r>
                          <a:r>
                            <a:rPr lang="en-US" b="1" dirty="0">
                              <a:latin typeface="Corbel" panose="020B0503020204020204" pitchFamily="34" charset="0"/>
                            </a:rPr>
                            <a:t> term</a:t>
                          </a:r>
                          <a:br>
                            <a:rPr lang="en-US" b="1" dirty="0">
                              <a:latin typeface="Corbel" panose="020B0503020204020204" pitchFamily="34" charset="0"/>
                            </a:rPr>
                          </a:br>
                          <a:r>
                            <a:rPr lang="en-US" b="1" dirty="0">
                              <a:latin typeface="Corbel" panose="020B0503020204020204" pitchFamily="34" charset="0"/>
                            </a:rPr>
                            <a:t>rule </a:t>
                          </a:r>
                          <a:endParaRPr lang="en-GB" b="1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54855254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a.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514464052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b.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88508428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c.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3256213028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d.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Add 6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97377472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e.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−2</m:t>
                                </m:r>
                              </m:oMath>
                            </m:oMathPara>
                          </a14:m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3554520575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f.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59938694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g.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Subtract 3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4076654590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h.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15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89783969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i.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19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3620545484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j.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22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02157663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k.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511302872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l.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22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08440108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m.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Add 3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3017969615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n.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Add 3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33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29049073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o.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Add 3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30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3071684748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p.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26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50819378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q.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26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1362051348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r.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21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36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88950742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s.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25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4183197648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t.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40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60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9321401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C3E3B982-63FF-459D-9B9D-990E326B8E6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89654525"/>
                  </p:ext>
                </p:extLst>
              </p:nvPr>
            </p:nvGraphicFramePr>
            <p:xfrm>
              <a:off x="22860" y="78615"/>
              <a:ext cx="6780358" cy="975725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88000">
                      <a:extLst>
                        <a:ext uri="{9D8B030D-6E8A-4147-A177-3AD203B41FA5}">
                          <a16:colId xmlns:a16="http://schemas.microsoft.com/office/drawing/2014/main" val="214186532"/>
                        </a:ext>
                      </a:extLst>
                    </a:gridCol>
                    <a:gridCol w="406209">
                      <a:extLst>
                        <a:ext uri="{9D8B030D-6E8A-4147-A177-3AD203B41FA5}">
                          <a16:colId xmlns:a16="http://schemas.microsoft.com/office/drawing/2014/main" val="3544294884"/>
                        </a:ext>
                      </a:extLst>
                    </a:gridCol>
                    <a:gridCol w="406209">
                      <a:extLst>
                        <a:ext uri="{9D8B030D-6E8A-4147-A177-3AD203B41FA5}">
                          <a16:colId xmlns:a16="http://schemas.microsoft.com/office/drawing/2014/main" val="4015277248"/>
                        </a:ext>
                      </a:extLst>
                    </a:gridCol>
                    <a:gridCol w="406209">
                      <a:extLst>
                        <a:ext uri="{9D8B030D-6E8A-4147-A177-3AD203B41FA5}">
                          <a16:colId xmlns:a16="http://schemas.microsoft.com/office/drawing/2014/main" val="3900389875"/>
                        </a:ext>
                      </a:extLst>
                    </a:gridCol>
                    <a:gridCol w="406209">
                      <a:extLst>
                        <a:ext uri="{9D8B030D-6E8A-4147-A177-3AD203B41FA5}">
                          <a16:colId xmlns:a16="http://schemas.microsoft.com/office/drawing/2014/main" val="4170236428"/>
                        </a:ext>
                      </a:extLst>
                    </a:gridCol>
                    <a:gridCol w="406209">
                      <a:extLst>
                        <a:ext uri="{9D8B030D-6E8A-4147-A177-3AD203B41FA5}">
                          <a16:colId xmlns:a16="http://schemas.microsoft.com/office/drawing/2014/main" val="158165967"/>
                        </a:ext>
                      </a:extLst>
                    </a:gridCol>
                    <a:gridCol w="1152000">
                      <a:extLst>
                        <a:ext uri="{9D8B030D-6E8A-4147-A177-3AD203B41FA5}">
                          <a16:colId xmlns:a16="http://schemas.microsoft.com/office/drawing/2014/main" val="144936279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42636382"/>
                        </a:ext>
                      </a:extLst>
                    </a:gridCol>
                    <a:gridCol w="609313">
                      <a:extLst>
                        <a:ext uri="{9D8B030D-6E8A-4147-A177-3AD203B41FA5}">
                          <a16:colId xmlns:a16="http://schemas.microsoft.com/office/drawing/2014/main" val="4033986334"/>
                        </a:ext>
                      </a:extLst>
                    </a:gridCol>
                    <a:gridCol w="1008000">
                      <a:extLst>
                        <a:ext uri="{9D8B030D-6E8A-4147-A177-3AD203B41FA5}">
                          <a16:colId xmlns:a16="http://schemas.microsoft.com/office/drawing/2014/main" val="1047529190"/>
                        </a:ext>
                      </a:extLst>
                    </a:gridCol>
                    <a:gridCol w="1152000">
                      <a:extLst>
                        <a:ext uri="{9D8B030D-6E8A-4147-A177-3AD203B41FA5}">
                          <a16:colId xmlns:a16="http://schemas.microsoft.com/office/drawing/2014/main" val="1057789403"/>
                        </a:ext>
                      </a:extLst>
                    </a:gridCol>
                  </a:tblGrid>
                  <a:tr h="497531"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5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4375" t="-5128" r="-221875" b="-187948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latin typeface="Corbel" panose="020B0503020204020204" pitchFamily="34" charset="0"/>
                            </a:rPr>
                            <a:t>Term-to-term</a:t>
                          </a:r>
                          <a:br>
                            <a:rPr lang="en-US" b="1" dirty="0">
                              <a:latin typeface="Corbel" panose="020B0503020204020204" pitchFamily="34" charset="0"/>
                            </a:rPr>
                          </a:br>
                          <a:r>
                            <a:rPr lang="en-US" b="1" dirty="0">
                              <a:latin typeface="Corbel" panose="020B0503020204020204" pitchFamily="34" charset="0"/>
                            </a:rPr>
                            <a:t>rule</a:t>
                          </a:r>
                          <a:endParaRPr lang="en-GB" b="1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652381" t="-5128" r="-528571" b="-18794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644898" t="-5128" r="-353061" b="-18794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62025" t="-5128" r="-118987" b="-18794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87912" t="-5128" r="-3297" b="-187948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54855254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a.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514464052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b.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88508428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c.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3256213028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d.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Add 6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97377472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e.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652381" t="-505405" r="-528571" b="-14864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3554520575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f.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59938694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g.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Subtract 3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4076654590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h.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15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89783969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i.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19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3620545484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j.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22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02157663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k.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511302872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l.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22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08440108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m.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Add 3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3017969615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n.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Add 3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33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29049073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o.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Add 3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30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3071684748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p.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26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50819378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q.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26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1362051348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r.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21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36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88950742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s.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25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4183197648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t.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40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60</a:t>
                          </a:r>
                          <a:endParaRPr lang="en-GB" sz="140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400" b="1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9321401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595012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C3E3B982-63FF-459D-9B9D-990E326B8E6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75370153"/>
                  </p:ext>
                </p:extLst>
              </p:nvPr>
            </p:nvGraphicFramePr>
            <p:xfrm>
              <a:off x="22860" y="78615"/>
              <a:ext cx="6780358" cy="975725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88000">
                      <a:extLst>
                        <a:ext uri="{9D8B030D-6E8A-4147-A177-3AD203B41FA5}">
                          <a16:colId xmlns:a16="http://schemas.microsoft.com/office/drawing/2014/main" val="214186532"/>
                        </a:ext>
                      </a:extLst>
                    </a:gridCol>
                    <a:gridCol w="406209">
                      <a:extLst>
                        <a:ext uri="{9D8B030D-6E8A-4147-A177-3AD203B41FA5}">
                          <a16:colId xmlns:a16="http://schemas.microsoft.com/office/drawing/2014/main" val="3544294884"/>
                        </a:ext>
                      </a:extLst>
                    </a:gridCol>
                    <a:gridCol w="406209">
                      <a:extLst>
                        <a:ext uri="{9D8B030D-6E8A-4147-A177-3AD203B41FA5}">
                          <a16:colId xmlns:a16="http://schemas.microsoft.com/office/drawing/2014/main" val="4015277248"/>
                        </a:ext>
                      </a:extLst>
                    </a:gridCol>
                    <a:gridCol w="406209">
                      <a:extLst>
                        <a:ext uri="{9D8B030D-6E8A-4147-A177-3AD203B41FA5}">
                          <a16:colId xmlns:a16="http://schemas.microsoft.com/office/drawing/2014/main" val="3900389875"/>
                        </a:ext>
                      </a:extLst>
                    </a:gridCol>
                    <a:gridCol w="406209">
                      <a:extLst>
                        <a:ext uri="{9D8B030D-6E8A-4147-A177-3AD203B41FA5}">
                          <a16:colId xmlns:a16="http://schemas.microsoft.com/office/drawing/2014/main" val="4170236428"/>
                        </a:ext>
                      </a:extLst>
                    </a:gridCol>
                    <a:gridCol w="406209">
                      <a:extLst>
                        <a:ext uri="{9D8B030D-6E8A-4147-A177-3AD203B41FA5}">
                          <a16:colId xmlns:a16="http://schemas.microsoft.com/office/drawing/2014/main" val="158165967"/>
                        </a:ext>
                      </a:extLst>
                    </a:gridCol>
                    <a:gridCol w="1152000">
                      <a:extLst>
                        <a:ext uri="{9D8B030D-6E8A-4147-A177-3AD203B41FA5}">
                          <a16:colId xmlns:a16="http://schemas.microsoft.com/office/drawing/2014/main" val="144936279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42636382"/>
                        </a:ext>
                      </a:extLst>
                    </a:gridCol>
                    <a:gridCol w="609313">
                      <a:extLst>
                        <a:ext uri="{9D8B030D-6E8A-4147-A177-3AD203B41FA5}">
                          <a16:colId xmlns:a16="http://schemas.microsoft.com/office/drawing/2014/main" val="4033986334"/>
                        </a:ext>
                      </a:extLst>
                    </a:gridCol>
                    <a:gridCol w="1008000">
                      <a:extLst>
                        <a:ext uri="{9D8B030D-6E8A-4147-A177-3AD203B41FA5}">
                          <a16:colId xmlns:a16="http://schemas.microsoft.com/office/drawing/2014/main" val="1047529190"/>
                        </a:ext>
                      </a:extLst>
                    </a:gridCol>
                    <a:gridCol w="1152000">
                      <a:extLst>
                        <a:ext uri="{9D8B030D-6E8A-4147-A177-3AD203B41FA5}">
                          <a16:colId xmlns:a16="http://schemas.microsoft.com/office/drawing/2014/main" val="1057789403"/>
                        </a:ext>
                      </a:extLst>
                    </a:gridCol>
                  </a:tblGrid>
                  <a:tr h="497531"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5"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latin typeface="Corbel" panose="020B0503020204020204" pitchFamily="34" charset="0"/>
                            </a:rPr>
                            <a:t>First </a:t>
                          </a:r>
                          <a14:m>
                            <m:oMath xmlns:m="http://schemas.openxmlformats.org/officeDocument/2006/math">
                              <m:r>
                                <a:rPr lang="en-US" b="1" i="1" dirty="0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oMath>
                          </a14:m>
                          <a:r>
                            <a:rPr lang="en-US" b="1" dirty="0">
                              <a:latin typeface="Corbel" panose="020B0503020204020204" pitchFamily="34" charset="0"/>
                            </a:rPr>
                            <a:t> terms</a:t>
                          </a:r>
                          <a:endParaRPr lang="en-GB" b="1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latin typeface="Corbel" panose="020B0503020204020204" pitchFamily="34" charset="0"/>
                            </a:rPr>
                            <a:t>Term-to-term</a:t>
                          </a:r>
                          <a:br>
                            <a:rPr lang="en-US" b="1" dirty="0">
                              <a:latin typeface="Corbel" panose="020B0503020204020204" pitchFamily="34" charset="0"/>
                            </a:rPr>
                          </a:br>
                          <a:r>
                            <a:rPr lang="en-US" b="1" dirty="0">
                              <a:latin typeface="Corbel" panose="020B0503020204020204" pitchFamily="34" charset="0"/>
                            </a:rPr>
                            <a:t>rule</a:t>
                          </a:r>
                          <a:endParaRPr lang="en-GB" b="1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1" i="1" baseline="0" dirty="0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oMath>
                          </a14:m>
                          <a:r>
                            <a:rPr lang="en-US" b="1" baseline="30000" dirty="0">
                              <a:latin typeface="Corbel" panose="020B0503020204020204" pitchFamily="34" charset="0"/>
                            </a:rPr>
                            <a:t>th</a:t>
                          </a:r>
                          <a:br>
                            <a:rPr lang="en-US" b="1" baseline="30000" dirty="0">
                              <a:latin typeface="Corbel" panose="020B0503020204020204" pitchFamily="34" charset="0"/>
                            </a:rPr>
                          </a:br>
                          <a:r>
                            <a:rPr lang="en-US" b="1" dirty="0">
                              <a:latin typeface="Corbel" panose="020B0503020204020204" pitchFamily="34" charset="0"/>
                            </a:rPr>
                            <a:t>term</a:t>
                          </a:r>
                          <a:endParaRPr lang="en-GB" b="1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1" i="1" dirty="0" smtClean="0"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oMath>
                          </a14:m>
                          <a:r>
                            <a:rPr lang="en-US" b="1" baseline="30000" dirty="0">
                              <a:latin typeface="Corbel" panose="020B0503020204020204" pitchFamily="34" charset="0"/>
                            </a:rPr>
                            <a:t>th</a:t>
                          </a:r>
                          <a:br>
                            <a:rPr lang="en-US" b="1" baseline="30000" dirty="0">
                              <a:latin typeface="Corbel" panose="020B0503020204020204" pitchFamily="34" charset="0"/>
                            </a:rPr>
                          </a:br>
                          <a:r>
                            <a:rPr lang="en-US" b="1" dirty="0">
                              <a:latin typeface="Corbel" panose="020B0503020204020204" pitchFamily="34" charset="0"/>
                            </a:rPr>
                            <a:t>term</a:t>
                          </a:r>
                          <a:endParaRPr lang="en-GB" b="1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latin typeface="Corbel" panose="020B0503020204020204" pitchFamily="34" charset="0"/>
                            </a:rPr>
                            <a:t>Sum of first</a:t>
                          </a:r>
                          <a:br>
                            <a:rPr lang="en-US" b="1" dirty="0">
                              <a:latin typeface="Corbel" panose="020B0503020204020204" pitchFamily="34" charset="0"/>
                            </a:rPr>
                          </a:br>
                          <a14:m>
                            <m:oMath xmlns:m="http://schemas.openxmlformats.org/officeDocument/2006/math">
                              <m:r>
                                <a:rPr lang="en-US" b="1" i="1" dirty="0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oMath>
                          </a14:m>
                          <a:r>
                            <a:rPr lang="en-US" b="1" dirty="0">
                              <a:latin typeface="Corbel" panose="020B0503020204020204" pitchFamily="34" charset="0"/>
                            </a:rPr>
                            <a:t> terms</a:t>
                          </a:r>
                          <a:endParaRPr lang="en-GB" b="1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1" i="1" dirty="0" smtClean="0"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oMath>
                          </a14:m>
                          <a:r>
                            <a:rPr lang="en-US" b="1" dirty="0" err="1">
                              <a:latin typeface="Corbel" panose="020B0503020204020204" pitchFamily="34" charset="0"/>
                            </a:rPr>
                            <a:t>th</a:t>
                          </a:r>
                          <a:r>
                            <a:rPr lang="en-US" b="1" dirty="0">
                              <a:latin typeface="Corbel" panose="020B0503020204020204" pitchFamily="34" charset="0"/>
                            </a:rPr>
                            <a:t> term</a:t>
                          </a:r>
                          <a:br>
                            <a:rPr lang="en-US" b="1" dirty="0">
                              <a:latin typeface="Corbel" panose="020B0503020204020204" pitchFamily="34" charset="0"/>
                            </a:rPr>
                          </a:br>
                          <a:r>
                            <a:rPr lang="en-US" b="1" dirty="0">
                              <a:latin typeface="Corbel" panose="020B0503020204020204" pitchFamily="34" charset="0"/>
                            </a:rPr>
                            <a:t>rule </a:t>
                          </a:r>
                          <a:endParaRPr lang="en-GB" b="1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54855254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a.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11</a:t>
                          </a:r>
                        </a:p>
                      </a:txBody>
                      <a:tcPr marL="0" marR="0" marT="0" marB="0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14</a:t>
                          </a:r>
                        </a:p>
                      </a:txBody>
                      <a:tcPr marL="0" marR="0" marT="0" marB="0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17</a:t>
                          </a: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Add 3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32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55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514464052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b.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</a:t>
                          </a: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11</a:t>
                          </a: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13</a:t>
                          </a: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Add 2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23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45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+3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88508428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c.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</a:t>
                          </a: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Add 1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14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35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+4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3256213028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d.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11</a:t>
                          </a: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17</a:t>
                          </a: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23</a:t>
                          </a: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29</a:t>
                          </a: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Add 6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59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85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97377472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e.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19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26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33</a:t>
                          </a: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Add 7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−2</m:t>
                                </m:r>
                              </m:oMath>
                            </m:oMathPara>
                          </a14:m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68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95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3554520575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f.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</a:t>
                          </a: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Subtract 2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−13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7−2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59938694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g.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Subtract 3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13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−17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20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13−3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4076654590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h.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</a:t>
                          </a: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−5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−10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Subtract 5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15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−35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15−5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89783969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i.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11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13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14</a:t>
                          </a: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Add 1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19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60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+9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3620545484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j.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14</a:t>
                          </a: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18</a:t>
                          </a: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22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Add 4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42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70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02157663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k.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14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Subtract 2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−4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50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16−2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511302872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l.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−26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−14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22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Add 12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−38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82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−10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−38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08440108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m.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13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19</a:t>
                          </a: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Add 3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34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65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+4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3017969615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n.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</a:t>
                          </a: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</a:t>
                          </a: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15</a:t>
                          </a: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18</a:t>
                          </a: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Add 3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33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60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+3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29049073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o.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</a:t>
                          </a: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Add 3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27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30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−3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3071684748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p.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</a:t>
                          </a: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14</a:t>
                          </a: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</a:t>
                          </a: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Add 2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26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60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+6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50819378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q.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24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22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20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18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</a:t>
                          </a: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Subtract 2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26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100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26−2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1362051348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r.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</a:t>
                          </a: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15</a:t>
                          </a: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18</a:t>
                          </a: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21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Add 3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36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75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+6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88950742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s.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</a:t>
                          </a: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Add 2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22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25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extLst>
                      <a:ext uri="{0D108BD9-81ED-4DB2-BD59-A6C34878D82A}">
                        <a16:rowId xmlns:a16="http://schemas.microsoft.com/office/drawing/2014/main" val="4183197648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t.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</a:t>
                          </a:r>
                        </a:p>
                      </a:txBody>
                      <a:tcPr marL="0" marR="0" marT="0" marB="0" anchor="ctr"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</a:t>
                          </a:r>
                        </a:p>
                      </a:txBody>
                      <a:tcPr marL="0" marR="0" marT="0" marB="0" anchor="ctr"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</a:t>
                          </a:r>
                        </a:p>
                      </a:txBody>
                      <a:tcPr marL="0" marR="0" marT="0" marB="0" anchor="ctr"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20</a:t>
                          </a: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Add 4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40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60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9321401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C3E3B982-63FF-459D-9B9D-990E326B8E6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75370153"/>
                  </p:ext>
                </p:extLst>
              </p:nvPr>
            </p:nvGraphicFramePr>
            <p:xfrm>
              <a:off x="22860" y="78615"/>
              <a:ext cx="6780358" cy="975725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88000">
                      <a:extLst>
                        <a:ext uri="{9D8B030D-6E8A-4147-A177-3AD203B41FA5}">
                          <a16:colId xmlns:a16="http://schemas.microsoft.com/office/drawing/2014/main" val="214186532"/>
                        </a:ext>
                      </a:extLst>
                    </a:gridCol>
                    <a:gridCol w="406209">
                      <a:extLst>
                        <a:ext uri="{9D8B030D-6E8A-4147-A177-3AD203B41FA5}">
                          <a16:colId xmlns:a16="http://schemas.microsoft.com/office/drawing/2014/main" val="3544294884"/>
                        </a:ext>
                      </a:extLst>
                    </a:gridCol>
                    <a:gridCol w="406209">
                      <a:extLst>
                        <a:ext uri="{9D8B030D-6E8A-4147-A177-3AD203B41FA5}">
                          <a16:colId xmlns:a16="http://schemas.microsoft.com/office/drawing/2014/main" val="4015277248"/>
                        </a:ext>
                      </a:extLst>
                    </a:gridCol>
                    <a:gridCol w="406209">
                      <a:extLst>
                        <a:ext uri="{9D8B030D-6E8A-4147-A177-3AD203B41FA5}">
                          <a16:colId xmlns:a16="http://schemas.microsoft.com/office/drawing/2014/main" val="3900389875"/>
                        </a:ext>
                      </a:extLst>
                    </a:gridCol>
                    <a:gridCol w="406209">
                      <a:extLst>
                        <a:ext uri="{9D8B030D-6E8A-4147-A177-3AD203B41FA5}">
                          <a16:colId xmlns:a16="http://schemas.microsoft.com/office/drawing/2014/main" val="4170236428"/>
                        </a:ext>
                      </a:extLst>
                    </a:gridCol>
                    <a:gridCol w="406209">
                      <a:extLst>
                        <a:ext uri="{9D8B030D-6E8A-4147-A177-3AD203B41FA5}">
                          <a16:colId xmlns:a16="http://schemas.microsoft.com/office/drawing/2014/main" val="158165967"/>
                        </a:ext>
                      </a:extLst>
                    </a:gridCol>
                    <a:gridCol w="1152000">
                      <a:extLst>
                        <a:ext uri="{9D8B030D-6E8A-4147-A177-3AD203B41FA5}">
                          <a16:colId xmlns:a16="http://schemas.microsoft.com/office/drawing/2014/main" val="144936279"/>
                        </a:ext>
                      </a:extLst>
                    </a:gridCol>
                    <a:gridCol w="540000">
                      <a:extLst>
                        <a:ext uri="{9D8B030D-6E8A-4147-A177-3AD203B41FA5}">
                          <a16:colId xmlns:a16="http://schemas.microsoft.com/office/drawing/2014/main" val="342636382"/>
                        </a:ext>
                      </a:extLst>
                    </a:gridCol>
                    <a:gridCol w="609313">
                      <a:extLst>
                        <a:ext uri="{9D8B030D-6E8A-4147-A177-3AD203B41FA5}">
                          <a16:colId xmlns:a16="http://schemas.microsoft.com/office/drawing/2014/main" val="4033986334"/>
                        </a:ext>
                      </a:extLst>
                    </a:gridCol>
                    <a:gridCol w="1008000">
                      <a:extLst>
                        <a:ext uri="{9D8B030D-6E8A-4147-A177-3AD203B41FA5}">
                          <a16:colId xmlns:a16="http://schemas.microsoft.com/office/drawing/2014/main" val="1047529190"/>
                        </a:ext>
                      </a:extLst>
                    </a:gridCol>
                    <a:gridCol w="1152000">
                      <a:extLst>
                        <a:ext uri="{9D8B030D-6E8A-4147-A177-3AD203B41FA5}">
                          <a16:colId xmlns:a16="http://schemas.microsoft.com/office/drawing/2014/main" val="1057789403"/>
                        </a:ext>
                      </a:extLst>
                    </a:gridCol>
                  </a:tblGrid>
                  <a:tr h="497531">
                    <a:tc>
                      <a:txBody>
                        <a:bodyPr/>
                        <a:lstStyle/>
                        <a:p>
                          <a:pPr algn="ctr"/>
                          <a:endParaRPr lang="en-GB" dirty="0"/>
                        </a:p>
                      </a:txBody>
                      <a:tcPr marL="0" marR="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5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4375" t="-5128" r="-221875" b="-187948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dirty="0">
                              <a:latin typeface="Corbel" panose="020B0503020204020204" pitchFamily="34" charset="0"/>
                            </a:rPr>
                            <a:t>Term-to-term</a:t>
                          </a:r>
                          <a:br>
                            <a:rPr lang="en-US" b="1" dirty="0">
                              <a:latin typeface="Corbel" panose="020B0503020204020204" pitchFamily="34" charset="0"/>
                            </a:rPr>
                          </a:br>
                          <a:r>
                            <a:rPr lang="en-US" b="1" dirty="0">
                              <a:latin typeface="Corbel" panose="020B0503020204020204" pitchFamily="34" charset="0"/>
                            </a:rPr>
                            <a:t>rule</a:t>
                          </a:r>
                          <a:endParaRPr lang="en-GB" b="1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652381" t="-5128" r="-528571" b="-18794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644898" t="-5128" r="-353061" b="-18794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62025" t="-5128" r="-118987" b="-187948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87912" t="-5128" r="-3297" b="-187948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54855254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a.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11</a:t>
                          </a:r>
                        </a:p>
                      </a:txBody>
                      <a:tcPr marL="0" marR="0" marT="0" marB="0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14</a:t>
                          </a:r>
                        </a:p>
                      </a:txBody>
                      <a:tcPr marL="0" marR="0" marT="0" marB="0" anchor="ctr"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17</a:t>
                          </a: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Add 3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32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55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2"/>
                          <a:stretch>
                            <a:fillRect l="-487912" t="-110811" r="-3297" b="-188108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14464052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b.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</a:t>
                          </a: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11</a:t>
                          </a: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13</a:t>
                          </a: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Add 2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23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45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487912" t="-216667" r="-3297" b="-183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88508428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c.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</a:t>
                          </a: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Add 1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14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35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487912" t="-308108" r="-3297" b="-168378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56213028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d.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11</a:t>
                          </a: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17</a:t>
                          </a: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23</a:t>
                          </a: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29</a:t>
                          </a: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Add 6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652381" t="-419444" r="-528571" b="-1630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59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85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487912" t="-419444" r="-3297" b="-163055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97377472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e.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19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26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33</a:t>
                          </a: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Add 7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652381" t="-505405" r="-528571" b="-14864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68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95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487912" t="-505405" r="-3297" b="-14864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54520575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f.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</a:t>
                          </a: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>
                          <a:blip r:embed="rId2"/>
                          <a:stretch>
                            <a:fillRect l="-371875" t="-622222" r="-1209375" b="-142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471875" t="-622222" r="-1109375" b="-142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Subtract 2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644898" t="-622222" r="-353061" b="-142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487912" t="-622222" r="-3297" b="-142777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59938694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g.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471875" t="-702703" r="-1109375" b="-12891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Subtract 3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13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644898" t="-702703" r="-353061" b="-12891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20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487912" t="-702703" r="-3297" b="-12891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076654590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h.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</a:t>
                          </a: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>
                          <a:blip r:embed="rId2"/>
                          <a:stretch>
                            <a:fillRect l="-371875" t="-825000" r="-1209375" b="-122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471875" t="-825000" r="-1109375" b="-122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Subtract 5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15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644898" t="-825000" r="-353061" b="-122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487912" t="-825000" r="-3297" b="-122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89783969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i.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11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13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14</a:t>
                          </a: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Add 1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19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60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487912" t="-900000" r="-3297" b="-109189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20545484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j.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14</a:t>
                          </a: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18</a:t>
                          </a: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22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Add 4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42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70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487912" t="-1027778" r="-3297" b="-102222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02157663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k.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14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Subtract 2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644898" t="-1097297" r="-353061" b="-8945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50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487912" t="-1097297" r="-3297" b="-89459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11302872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l.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blipFill>
                          <a:blip r:embed="rId2"/>
                          <a:stretch>
                            <a:fillRect l="-71875" t="-1230556" r="-1509375" b="-8194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>
                          <a:blip r:embed="rId2"/>
                          <a:stretch>
                            <a:fillRect l="-171875" t="-1230556" r="-1409375" b="-8194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blipFill>
                          <a:blip r:embed="rId2"/>
                          <a:stretch>
                            <a:fillRect l="-271875" t="-1230556" r="-1309375" b="-8194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22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Add 12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652381" t="-1230556" r="-528571" b="-8194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82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462025" t="-1230556" r="-118987" b="-81944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487912" t="-1230556" r="-3297" b="-81944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08440108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m.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13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19</a:t>
                          </a: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Add 3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34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65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487912" t="-1294595" r="-3297" b="-6972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17969615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n.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</a:t>
                          </a: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</a:t>
                          </a: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15</a:t>
                          </a: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18</a:t>
                          </a: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Add 3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33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60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487912" t="-1433333" r="-3297" b="-61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929049073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o.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</a:t>
                          </a: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Add 3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652381" t="-1491892" r="-528571" b="-5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27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30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487912" t="-1491892" r="-3297" b="-5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71684748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p.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</a:t>
                          </a: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</a:t>
                          </a: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14</a:t>
                          </a: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</a:t>
                          </a: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Add 2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26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60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487912" t="-1636111" r="-3297" b="-4138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50819378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q.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24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22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20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18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</a:t>
                          </a: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Subtract 2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26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100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487912" t="-1689189" r="-3297" b="-30270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62051348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r.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</a:t>
                          </a: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15</a:t>
                          </a: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18</a:t>
                          </a:r>
                        </a:p>
                      </a:txBody>
                      <a:tcPr marL="0" marR="0" marT="0" marB="0"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21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Add 3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36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75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487912" t="-1838889" r="-3297" b="-21111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88950742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s.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3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5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7</a:t>
                          </a:r>
                        </a:p>
                      </a:txBody>
                      <a:tcPr marL="0" marR="0" marT="0" marB="0"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9</a:t>
                          </a: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Add 2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22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25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2"/>
                          <a:stretch>
                            <a:fillRect l="-487912" t="-1886486" r="-3297" b="-10540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83197648"/>
                      </a:ext>
                    </a:extLst>
                  </a:tr>
                  <a:tr h="462986"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>
                              <a:latin typeface="Corbel" panose="020B0503020204020204" pitchFamily="34" charset="0"/>
                            </a:rPr>
                            <a:t>t.</a:t>
                          </a:r>
                          <a:endParaRPr lang="en-GB" dirty="0">
                            <a:latin typeface="Corbel" panose="020B0503020204020204" pitchFamily="34" charset="0"/>
                          </a:endParaRPr>
                        </a:p>
                      </a:txBody>
                      <a:tcPr marL="0" marR="72000" marT="0" marB="0" anchor="ctr">
                        <a:lnL w="12700" cmpd="sng">
                          <a:noFill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mpd="sng">
                          <a:noFill/>
                        </a:lnT>
                        <a:lnB w="12700" cmpd="sng">
                          <a:noFill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8</a:t>
                          </a:r>
                        </a:p>
                      </a:txBody>
                      <a:tcPr marL="0" marR="0" marT="0" marB="0" anchor="ctr"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12</a:t>
                          </a:r>
                        </a:p>
                      </a:txBody>
                      <a:tcPr marL="0" marR="0" marT="0" marB="0" anchor="ctr"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16</a:t>
                          </a:r>
                        </a:p>
                      </a:txBody>
                      <a:tcPr marL="0" marR="0" marT="0" marB="0" anchor="ctr"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20</a:t>
                          </a:r>
                        </a:p>
                      </a:txBody>
                      <a:tcPr marL="0" marR="0" marT="0" marB="0" anchor="ctr"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Add 4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0</a:t>
                          </a: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40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60</a:t>
                          </a:r>
                          <a:endParaRPr lang="en-GB" sz="1400" b="0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87912" t="-2041667" r="-3297" b="-8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9321401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895870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3073</TotalTime>
  <Words>469</Words>
  <Application>Microsoft Macintosh PowerPoint</Application>
  <PresentationFormat>A4 Paper (210x297 mm)</PresentationFormat>
  <Paragraphs>292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Corbel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Day</dc:creator>
  <cp:lastModifiedBy>N Day (Staff)</cp:lastModifiedBy>
  <cp:revision>5</cp:revision>
  <dcterms:created xsi:type="dcterms:W3CDTF">2023-03-24T15:22:36Z</dcterms:created>
  <dcterms:modified xsi:type="dcterms:W3CDTF">2023-03-26T18:58:48Z</dcterms:modified>
</cp:coreProperties>
</file>