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01"/>
    <p:restoredTop sz="96327"/>
  </p:normalViewPr>
  <p:slideViewPr>
    <p:cSldViewPr snapToGrid="0">
      <p:cViewPr>
        <p:scale>
          <a:sx n="127" d="100"/>
          <a:sy n="127" d="100"/>
        </p:scale>
        <p:origin x="1160" y="10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D9A9F-37B1-A688-80A6-6CA2B943F1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20F5A8-2398-2D3D-E39E-AB0D17487A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507182-68BC-ACF5-DFA8-B9AB06277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7B07-008E-0749-9F96-36AB386410E4}" type="datetimeFigureOut">
              <a:rPr lang="en-GB" smtClean="0"/>
              <a:t>11/12/2022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CF76B-AC79-F3C9-0891-E6A2AC549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8B970-6159-DEB2-F8D2-837532C9C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21BC-E442-3C4A-883C-BF93293AF4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431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D51FF-8BED-99FC-184F-88726F8FD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DD7BE7-95F1-E5FB-8E54-861C98AFB5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D8C0B-AD91-9D2A-666B-0F8557B80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7B07-008E-0749-9F96-36AB386410E4}" type="datetimeFigureOut">
              <a:rPr lang="en-GB" smtClean="0"/>
              <a:t>11/12/2022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BE42A1-2EC5-00E0-A484-ABCE80C26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2E10C-925F-5F46-9F93-7BD23DC98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21BC-E442-3C4A-883C-BF93293AF4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7917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DFF485-6FD7-2645-B0BF-162EAD8BDA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6B2D26-2F39-1F16-0800-0BC6D4DEF2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F2C5AF-B0A5-C6D4-AF2B-6FE3F1BC3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7B07-008E-0749-9F96-36AB386410E4}" type="datetimeFigureOut">
              <a:rPr lang="en-GB" smtClean="0"/>
              <a:t>11/12/2022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EA2294-9EC3-EBAA-7CF2-31E3FF77D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D265A9-EBC4-1BF3-34ED-94D2596BA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21BC-E442-3C4A-883C-BF93293AF4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602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97673-0058-EE33-5098-5ECD33803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4DE98-A63D-367B-E985-2F169D398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336857-97E8-047B-980E-F3E4BC485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7B07-008E-0749-9F96-36AB386410E4}" type="datetimeFigureOut">
              <a:rPr lang="en-GB" smtClean="0"/>
              <a:t>11/12/2022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8675A-4B81-710D-DDB0-B2D08389C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EFF308-273C-D069-88C4-561CC0EE1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21BC-E442-3C4A-883C-BF93293AF4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796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E6377-0D8B-EC57-7CE8-4A431F750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E90CDA-9333-6206-F039-6DD8B4C526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E8723-093C-7746-5D68-60B96853C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7B07-008E-0749-9F96-36AB386410E4}" type="datetimeFigureOut">
              <a:rPr lang="en-GB" smtClean="0"/>
              <a:t>11/12/2022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2E2422-E5F0-3A18-84FC-F2B82F349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4A8436-6C19-632B-5A3D-F851148CE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21BC-E442-3C4A-883C-BF93293AF4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56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0FD20-C1EE-7178-CB92-15D10A4D4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8084D2-EF09-E2DE-86D3-5B74AD53FC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8A3377-3850-CE5F-E468-134AA573CF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735B52-D5DF-77B3-5026-642528B20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7B07-008E-0749-9F96-36AB386410E4}" type="datetimeFigureOut">
              <a:rPr lang="en-GB" smtClean="0"/>
              <a:t>11/12/2022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3B7196-7E99-8592-9A43-2F8172BC9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715ACD-89F3-B60C-E0A1-9206340AE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21BC-E442-3C4A-883C-BF93293AF4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698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9F4BA-CEC7-A5E9-88C0-EC12CB3A6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BFA49D-756F-AC2F-E2EB-AF07B7F5D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39FD0A-9910-DC4D-FCE5-A47FB95C30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051C14-4B3F-0A51-A9B6-E589CF5B72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4C6541-E7FB-A089-433A-C1B712C0C4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0A7C3E-196E-4C34-F554-5B8841E58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7B07-008E-0749-9F96-36AB386410E4}" type="datetimeFigureOut">
              <a:rPr lang="en-GB" smtClean="0"/>
              <a:t>11/12/2022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58BBD4-9487-3C53-F74C-25D723E4A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243E01-91BC-8CAF-3577-776838D7F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21BC-E442-3C4A-883C-BF93293AF4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366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3365F-E6C6-28E2-1005-B2660DAC3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06FDFA-52C0-0ACD-752E-CE2903C1E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7B07-008E-0749-9F96-36AB386410E4}" type="datetimeFigureOut">
              <a:rPr lang="en-GB" smtClean="0"/>
              <a:t>11/12/2022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89BC34-FFF5-B54D-17AC-DF9293FA9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A97605-8AFA-938A-B526-D7F38DCF3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21BC-E442-3C4A-883C-BF93293AF4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3566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787E28-84FA-988E-C506-2FF73310A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7B07-008E-0749-9F96-36AB386410E4}" type="datetimeFigureOut">
              <a:rPr lang="en-GB" smtClean="0"/>
              <a:t>11/12/2022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0904FB-BBAA-9E2B-B31E-56ABC4FCD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C795D7-15B8-7C18-5877-FF36405D3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21BC-E442-3C4A-883C-BF93293AF4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295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70166-773F-2311-8FFB-580829E52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CEE187-E1A8-0F9F-D294-97439E21F9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B15A5B-6C47-1DCC-590F-F3A9057895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18A6C8-2C02-7530-440A-B393B033F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7B07-008E-0749-9F96-36AB386410E4}" type="datetimeFigureOut">
              <a:rPr lang="en-GB" smtClean="0"/>
              <a:t>11/12/2022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72FF3C-5D46-596F-FCE0-75F4503E2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66EACA-83EB-19D5-D4B6-191ED7B5E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21BC-E442-3C4A-883C-BF93293AF4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173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08FC1-2DCC-3F9B-A466-C01F926E4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431983-14C0-BE0A-70DC-A771CD2B5E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0383E7-B6D6-46A5-FB1E-6B28029F72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A1D137-A399-16F0-9484-7396D59F8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7B07-008E-0749-9F96-36AB386410E4}" type="datetimeFigureOut">
              <a:rPr lang="en-GB" smtClean="0"/>
              <a:t>11/12/2022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5D11BB-E752-2E3F-6AC9-4BEACCFD7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1EAA1F-2CD8-1DBD-1EC9-424E2F0F1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21BC-E442-3C4A-883C-BF93293AF4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250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898997-4CB5-0C9E-F27F-D78E013A1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6ECE01-4450-AD10-477B-1E6C02805A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066656-F560-1303-B5BB-D534034030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E7B07-008E-0749-9F96-36AB386410E4}" type="datetimeFigureOut">
              <a:rPr lang="en-GB" smtClean="0"/>
              <a:t>11/12/2022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A755F2-5351-6016-ACA6-1AD374EC79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B063D-5BD8-F81C-8B46-80C1FB21C4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921BC-E442-3C4A-883C-BF93293AF4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3775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22D6C147-BDEC-1685-476E-E0D0EBA9DA9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16885198"/>
                  </p:ext>
                </p:extLst>
              </p:nvPr>
            </p:nvGraphicFramePr>
            <p:xfrm>
              <a:off x="649515" y="500743"/>
              <a:ext cx="4794666" cy="17858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947333">
                      <a:extLst>
                        <a:ext uri="{9D8B030D-6E8A-4147-A177-3AD203B41FA5}">
                          <a16:colId xmlns:a16="http://schemas.microsoft.com/office/drawing/2014/main" val="1968224127"/>
                        </a:ext>
                      </a:extLst>
                    </a:gridCol>
                    <a:gridCol w="1947333">
                      <a:extLst>
                        <a:ext uri="{9D8B030D-6E8A-4147-A177-3AD203B41FA5}">
                          <a16:colId xmlns:a16="http://schemas.microsoft.com/office/drawing/2014/main" val="2435940597"/>
                        </a:ext>
                      </a:extLst>
                    </a:gridCol>
                    <a:gridCol w="900000">
                      <a:extLst>
                        <a:ext uri="{9D8B030D-6E8A-4147-A177-3AD203B41FA5}">
                          <a16:colId xmlns:a16="http://schemas.microsoft.com/office/drawing/2014/main" val="2462559788"/>
                        </a:ext>
                      </a:extLst>
                    </a:gridCol>
                  </a:tblGrid>
                  <a:tr h="180000">
                    <a:tc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50393266"/>
                      </a:ext>
                    </a:extLst>
                  </a:tr>
                  <a:tr h="12096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marR="559440" marT="261720"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BlToT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800" dirty="0"/>
                        </a:p>
                      </a:txBody>
                      <a:tcPr>
                        <a:lnR w="28575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lToT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chemeClr val="bg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oMath>
                          </a14:m>
                          <a:r>
                            <a:rPr lang="en-GB" sz="2000" dirty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700783393"/>
                      </a:ext>
                    </a:extLst>
                  </a:tr>
                  <a:tr h="3672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5466473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22D6C147-BDEC-1685-476E-E0D0EBA9DA9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16885198"/>
                  </p:ext>
                </p:extLst>
              </p:nvPr>
            </p:nvGraphicFramePr>
            <p:xfrm>
              <a:off x="649515" y="500743"/>
              <a:ext cx="4794666" cy="17858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947333">
                      <a:extLst>
                        <a:ext uri="{9D8B030D-6E8A-4147-A177-3AD203B41FA5}">
                          <a16:colId xmlns:a16="http://schemas.microsoft.com/office/drawing/2014/main" val="1968224127"/>
                        </a:ext>
                      </a:extLst>
                    </a:gridCol>
                    <a:gridCol w="1947333">
                      <a:extLst>
                        <a:ext uri="{9D8B030D-6E8A-4147-A177-3AD203B41FA5}">
                          <a16:colId xmlns:a16="http://schemas.microsoft.com/office/drawing/2014/main" val="2435940597"/>
                        </a:ext>
                      </a:extLst>
                    </a:gridCol>
                    <a:gridCol w="900000">
                      <a:extLst>
                        <a:ext uri="{9D8B030D-6E8A-4147-A177-3AD203B41FA5}">
                          <a16:colId xmlns:a16="http://schemas.microsoft.com/office/drawing/2014/main" val="2462559788"/>
                        </a:ext>
                      </a:extLst>
                    </a:gridCol>
                  </a:tblGrid>
                  <a:tr h="180000">
                    <a:tc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50393266"/>
                      </a:ext>
                    </a:extLst>
                  </a:tr>
                  <a:tr h="12096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R="559440" marT="261720"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BlToT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lToTr>
                        <a:blipFill>
                          <a:blip r:embed="rId2"/>
                          <a:stretch>
                            <a:fillRect l="-649" t="-14583" r="-146104" b="-3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800" dirty="0"/>
                        </a:p>
                      </a:txBody>
                      <a:tcPr>
                        <a:lnR w="28575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lToT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2"/>
                          <a:stretch>
                            <a:fillRect l="-433803" t="-14583" r="-1408" b="-3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00783393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649" t="-343750" r="-1461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5466473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D3359B8B-D099-EB6F-8962-F66C9052FE05}"/>
              </a:ext>
            </a:extLst>
          </p:cNvPr>
          <p:cNvSpPr txBox="1"/>
          <p:nvPr/>
        </p:nvSpPr>
        <p:spPr>
          <a:xfrm>
            <a:off x="43509" y="51138"/>
            <a:ext cx="51876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Complete the tables for the parallelogram below.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8">
                <a:extLst>
                  <a:ext uri="{FF2B5EF4-FFF2-40B4-BE49-F238E27FC236}">
                    <a16:creationId xmlns:a16="http://schemas.microsoft.com/office/drawing/2014/main" id="{8C46AC6B-B0D9-F5BA-202D-5CC0D36175E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28728457"/>
                  </p:ext>
                </p:extLst>
              </p:nvPr>
            </p:nvGraphicFramePr>
            <p:xfrm>
              <a:off x="97974" y="2366856"/>
              <a:ext cx="5508000" cy="43672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88000">
                      <a:extLst>
                        <a:ext uri="{9D8B030D-6E8A-4147-A177-3AD203B41FA5}">
                          <a16:colId xmlns:a16="http://schemas.microsoft.com/office/drawing/2014/main" val="3629605407"/>
                        </a:ext>
                      </a:extLst>
                    </a:gridCol>
                    <a:gridCol w="1044000">
                      <a:extLst>
                        <a:ext uri="{9D8B030D-6E8A-4147-A177-3AD203B41FA5}">
                          <a16:colId xmlns:a16="http://schemas.microsoft.com/office/drawing/2014/main" val="4006185843"/>
                        </a:ext>
                      </a:extLst>
                    </a:gridCol>
                    <a:gridCol w="1044000">
                      <a:extLst>
                        <a:ext uri="{9D8B030D-6E8A-4147-A177-3AD203B41FA5}">
                          <a16:colId xmlns:a16="http://schemas.microsoft.com/office/drawing/2014/main" val="3290640341"/>
                        </a:ext>
                      </a:extLst>
                    </a:gridCol>
                    <a:gridCol w="1044000">
                      <a:extLst>
                        <a:ext uri="{9D8B030D-6E8A-4147-A177-3AD203B41FA5}">
                          <a16:colId xmlns:a16="http://schemas.microsoft.com/office/drawing/2014/main" val="894415774"/>
                        </a:ext>
                      </a:extLst>
                    </a:gridCol>
                    <a:gridCol w="1044000">
                      <a:extLst>
                        <a:ext uri="{9D8B030D-6E8A-4147-A177-3AD203B41FA5}">
                          <a16:colId xmlns:a16="http://schemas.microsoft.com/office/drawing/2014/main" val="1776039653"/>
                        </a:ext>
                      </a:extLst>
                    </a:gridCol>
                    <a:gridCol w="1044000">
                      <a:extLst>
                        <a:ext uri="{9D8B030D-6E8A-4147-A177-3AD203B41FA5}">
                          <a16:colId xmlns:a16="http://schemas.microsoft.com/office/drawing/2014/main" val="4204157798"/>
                        </a:ext>
                      </a:extLst>
                    </a:gridCol>
                  </a:tblGrid>
                  <a:tr h="334800">
                    <a:tc>
                      <a:txBody>
                        <a:bodyPr/>
                        <a:lstStyle/>
                        <a:p>
                          <a:pPr algn="ctr"/>
                          <a:endParaRPr lang="en-GB" sz="1600" b="1" dirty="0"/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oMath>
                          </a14:m>
                          <a:r>
                            <a:rPr lang="en-GB" sz="16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oMath>
                          </a14:m>
                          <a:r>
                            <a:rPr lang="en-GB" sz="16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</m:oMath>
                          </a14:m>
                          <a:r>
                            <a:rPr lang="en-GB" sz="16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1" dirty="0"/>
                            <a:t>Area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1" dirty="0"/>
                            <a:t>Perimeter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76792437"/>
                      </a:ext>
                    </a:extLst>
                  </a:tr>
                  <a:tr h="576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1.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262549617"/>
                      </a:ext>
                    </a:extLst>
                  </a:tr>
                  <a:tr h="576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2.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 cm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4810732"/>
                      </a:ext>
                    </a:extLst>
                  </a:tr>
                  <a:tr h="576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3.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22 cm</a:t>
                          </a:r>
                          <a:r>
                            <a:rPr lang="en-GB" sz="20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998631828"/>
                      </a:ext>
                    </a:extLst>
                  </a:tr>
                  <a:tr h="576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4.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28 cm</a:t>
                          </a:r>
                          <a:r>
                            <a:rPr lang="en-GB" sz="20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71503668"/>
                      </a:ext>
                    </a:extLst>
                  </a:tr>
                  <a:tr h="576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5.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28 cm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654297081"/>
                      </a:ext>
                    </a:extLst>
                  </a:tr>
                  <a:tr h="576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6.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14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36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1463826"/>
                      </a:ext>
                    </a:extLst>
                  </a:tr>
                  <a:tr h="576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7.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30 cm</a:t>
                          </a:r>
                          <a:r>
                            <a:rPr lang="en-GB" sz="20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30 cm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0181124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8">
                <a:extLst>
                  <a:ext uri="{FF2B5EF4-FFF2-40B4-BE49-F238E27FC236}">
                    <a16:creationId xmlns:a16="http://schemas.microsoft.com/office/drawing/2014/main" id="{8C46AC6B-B0D9-F5BA-202D-5CC0D36175E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28728457"/>
                  </p:ext>
                </p:extLst>
              </p:nvPr>
            </p:nvGraphicFramePr>
            <p:xfrm>
              <a:off x="97974" y="2366856"/>
              <a:ext cx="5508000" cy="43672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88000">
                      <a:extLst>
                        <a:ext uri="{9D8B030D-6E8A-4147-A177-3AD203B41FA5}">
                          <a16:colId xmlns:a16="http://schemas.microsoft.com/office/drawing/2014/main" val="3629605407"/>
                        </a:ext>
                      </a:extLst>
                    </a:gridCol>
                    <a:gridCol w="1044000">
                      <a:extLst>
                        <a:ext uri="{9D8B030D-6E8A-4147-A177-3AD203B41FA5}">
                          <a16:colId xmlns:a16="http://schemas.microsoft.com/office/drawing/2014/main" val="4006185843"/>
                        </a:ext>
                      </a:extLst>
                    </a:gridCol>
                    <a:gridCol w="1044000">
                      <a:extLst>
                        <a:ext uri="{9D8B030D-6E8A-4147-A177-3AD203B41FA5}">
                          <a16:colId xmlns:a16="http://schemas.microsoft.com/office/drawing/2014/main" val="3290640341"/>
                        </a:ext>
                      </a:extLst>
                    </a:gridCol>
                    <a:gridCol w="1044000">
                      <a:extLst>
                        <a:ext uri="{9D8B030D-6E8A-4147-A177-3AD203B41FA5}">
                          <a16:colId xmlns:a16="http://schemas.microsoft.com/office/drawing/2014/main" val="894415774"/>
                        </a:ext>
                      </a:extLst>
                    </a:gridCol>
                    <a:gridCol w="1044000">
                      <a:extLst>
                        <a:ext uri="{9D8B030D-6E8A-4147-A177-3AD203B41FA5}">
                          <a16:colId xmlns:a16="http://schemas.microsoft.com/office/drawing/2014/main" val="1776039653"/>
                        </a:ext>
                      </a:extLst>
                    </a:gridCol>
                    <a:gridCol w="1044000">
                      <a:extLst>
                        <a:ext uri="{9D8B030D-6E8A-4147-A177-3AD203B41FA5}">
                          <a16:colId xmlns:a16="http://schemas.microsoft.com/office/drawing/2014/main" val="4204157798"/>
                        </a:ext>
                      </a:extLst>
                    </a:gridCol>
                  </a:tblGrid>
                  <a:tr h="335280">
                    <a:tc>
                      <a:txBody>
                        <a:bodyPr/>
                        <a:lstStyle/>
                        <a:p>
                          <a:pPr algn="ctr"/>
                          <a:endParaRPr lang="en-GB" sz="1600" b="1" dirty="0"/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8049" t="-7692" r="-403659" b="-1230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26506" t="-7692" r="-298795" b="-1230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29268" t="-7692" r="-202439" b="-1230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1" dirty="0"/>
                            <a:t>Area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1" dirty="0"/>
                            <a:t>Perimeter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76792437"/>
                      </a:ext>
                    </a:extLst>
                  </a:tr>
                  <a:tr h="576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1.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262549617"/>
                      </a:ext>
                    </a:extLst>
                  </a:tr>
                  <a:tr h="576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2.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 cm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4810732"/>
                      </a:ext>
                    </a:extLst>
                  </a:tr>
                  <a:tr h="576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3.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22 cm</a:t>
                          </a:r>
                          <a:r>
                            <a:rPr lang="en-GB" sz="20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998631828"/>
                      </a:ext>
                    </a:extLst>
                  </a:tr>
                  <a:tr h="576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4.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28 cm</a:t>
                          </a:r>
                          <a:r>
                            <a:rPr lang="en-GB" sz="20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71503668"/>
                      </a:ext>
                    </a:extLst>
                  </a:tr>
                  <a:tr h="576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5.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28 cm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654297081"/>
                      </a:ext>
                    </a:extLst>
                  </a:tr>
                  <a:tr h="576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6.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14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36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1463826"/>
                      </a:ext>
                    </a:extLst>
                  </a:tr>
                  <a:tr h="576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7.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30 cm</a:t>
                          </a:r>
                          <a:r>
                            <a:rPr lang="en-GB" sz="20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30 cm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01811246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 8">
                <a:extLst>
                  <a:ext uri="{FF2B5EF4-FFF2-40B4-BE49-F238E27FC236}">
                    <a16:creationId xmlns:a16="http://schemas.microsoft.com/office/drawing/2014/main" id="{D9D5F2D1-6ED6-9699-4BA0-A408D50D27E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25106569"/>
                  </p:ext>
                </p:extLst>
              </p:nvPr>
            </p:nvGraphicFramePr>
            <p:xfrm>
              <a:off x="5777147" y="93360"/>
              <a:ext cx="6300000" cy="66532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60000">
                      <a:extLst>
                        <a:ext uri="{9D8B030D-6E8A-4147-A177-3AD203B41FA5}">
                          <a16:colId xmlns:a16="http://schemas.microsoft.com/office/drawing/2014/main" val="3625970786"/>
                        </a:ext>
                      </a:extLst>
                    </a:gridCol>
                    <a:gridCol w="1188000">
                      <a:extLst>
                        <a:ext uri="{9D8B030D-6E8A-4147-A177-3AD203B41FA5}">
                          <a16:colId xmlns:a16="http://schemas.microsoft.com/office/drawing/2014/main" val="4006185843"/>
                        </a:ext>
                      </a:extLst>
                    </a:gridCol>
                    <a:gridCol w="1188000">
                      <a:extLst>
                        <a:ext uri="{9D8B030D-6E8A-4147-A177-3AD203B41FA5}">
                          <a16:colId xmlns:a16="http://schemas.microsoft.com/office/drawing/2014/main" val="3290640341"/>
                        </a:ext>
                      </a:extLst>
                    </a:gridCol>
                    <a:gridCol w="1188000">
                      <a:extLst>
                        <a:ext uri="{9D8B030D-6E8A-4147-A177-3AD203B41FA5}">
                          <a16:colId xmlns:a16="http://schemas.microsoft.com/office/drawing/2014/main" val="894415774"/>
                        </a:ext>
                      </a:extLst>
                    </a:gridCol>
                    <a:gridCol w="1188000">
                      <a:extLst>
                        <a:ext uri="{9D8B030D-6E8A-4147-A177-3AD203B41FA5}">
                          <a16:colId xmlns:a16="http://schemas.microsoft.com/office/drawing/2014/main" val="1776039653"/>
                        </a:ext>
                      </a:extLst>
                    </a:gridCol>
                    <a:gridCol w="1188000">
                      <a:extLst>
                        <a:ext uri="{9D8B030D-6E8A-4147-A177-3AD203B41FA5}">
                          <a16:colId xmlns:a16="http://schemas.microsoft.com/office/drawing/2014/main" val="4204157798"/>
                        </a:ext>
                      </a:extLst>
                    </a:gridCol>
                  </a:tblGrid>
                  <a:tr h="334800">
                    <a:tc>
                      <a:txBody>
                        <a:bodyPr/>
                        <a:lstStyle/>
                        <a:p>
                          <a:pPr algn="r"/>
                          <a:endParaRPr lang="en-GB" sz="1600" b="1" dirty="0"/>
                        </a:p>
                      </a:txBody>
                      <a:tcPr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oMath>
                          </a14:m>
                          <a:r>
                            <a:rPr lang="en-GB" sz="16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oMath>
                          </a14:m>
                          <a:r>
                            <a:rPr lang="en-GB" sz="16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</m:oMath>
                          </a14:m>
                          <a:r>
                            <a:rPr lang="en-GB" sz="16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1" dirty="0"/>
                            <a:t>Area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1" dirty="0"/>
                            <a:t>Perimeter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76792437"/>
                      </a:ext>
                    </a:extLst>
                  </a:tr>
                  <a:tr h="702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8.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 </a:t>
                          </a:r>
                          <a:r>
                            <a:rPr lang="en-GB" sz="1800" b="1" u="none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mm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 </a:t>
                          </a:r>
                          <a:r>
                            <a:rPr lang="en-GB" sz="20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 </a:t>
                          </a:r>
                          <a:r>
                            <a:rPr lang="en-GB" sz="20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000" baseline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cm</a:t>
                          </a:r>
                          <a:r>
                            <a:rPr lang="en-GB" sz="20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cm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262549617"/>
                      </a:ext>
                    </a:extLst>
                  </a:tr>
                  <a:tr h="702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9.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 </a:t>
                          </a:r>
                          <a:r>
                            <a:rPr lang="en-GB" sz="20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 </a:t>
                          </a:r>
                          <a:r>
                            <a:rPr lang="en-GB" sz="20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60 </a:t>
                          </a:r>
                          <a:r>
                            <a:rPr lang="en-GB" sz="18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cm</a:t>
                          </a:r>
                        </a:p>
                      </a:txBody>
                      <a:tcP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000" baseline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m</a:t>
                          </a:r>
                          <a:r>
                            <a:rPr lang="en-GB" sz="20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4810732"/>
                      </a:ext>
                    </a:extLst>
                  </a:tr>
                  <a:tr h="702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10.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998631828"/>
                      </a:ext>
                    </a:extLst>
                  </a:tr>
                  <a:tr h="702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11.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aseline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71503668"/>
                      </a:ext>
                    </a:extLst>
                  </a:tr>
                  <a:tr h="702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12.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 cm</a:t>
                          </a:r>
                          <a:r>
                            <a:rPr lang="en-GB" sz="20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654297081"/>
                      </a:ext>
                    </a:extLst>
                  </a:tr>
                  <a:tr h="702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13.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52750673"/>
                      </a:ext>
                    </a:extLst>
                  </a:tr>
                  <a:tr h="702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14.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196587282"/>
                      </a:ext>
                    </a:extLst>
                  </a:tr>
                  <a:tr h="702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15.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  <a:r>
                            <a:rPr lang="en-GB" sz="20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1788236"/>
                      </a:ext>
                    </a:extLst>
                  </a:tr>
                  <a:tr h="702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16.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0876075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 8">
                <a:extLst>
                  <a:ext uri="{FF2B5EF4-FFF2-40B4-BE49-F238E27FC236}">
                    <a16:creationId xmlns:a16="http://schemas.microsoft.com/office/drawing/2014/main" id="{D9D5F2D1-6ED6-9699-4BA0-A408D50D27E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25106569"/>
                  </p:ext>
                </p:extLst>
              </p:nvPr>
            </p:nvGraphicFramePr>
            <p:xfrm>
              <a:off x="5777147" y="93360"/>
              <a:ext cx="6300000" cy="66532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60000">
                      <a:extLst>
                        <a:ext uri="{9D8B030D-6E8A-4147-A177-3AD203B41FA5}">
                          <a16:colId xmlns:a16="http://schemas.microsoft.com/office/drawing/2014/main" val="3625970786"/>
                        </a:ext>
                      </a:extLst>
                    </a:gridCol>
                    <a:gridCol w="1188000">
                      <a:extLst>
                        <a:ext uri="{9D8B030D-6E8A-4147-A177-3AD203B41FA5}">
                          <a16:colId xmlns:a16="http://schemas.microsoft.com/office/drawing/2014/main" val="4006185843"/>
                        </a:ext>
                      </a:extLst>
                    </a:gridCol>
                    <a:gridCol w="1188000">
                      <a:extLst>
                        <a:ext uri="{9D8B030D-6E8A-4147-A177-3AD203B41FA5}">
                          <a16:colId xmlns:a16="http://schemas.microsoft.com/office/drawing/2014/main" val="3290640341"/>
                        </a:ext>
                      </a:extLst>
                    </a:gridCol>
                    <a:gridCol w="1188000">
                      <a:extLst>
                        <a:ext uri="{9D8B030D-6E8A-4147-A177-3AD203B41FA5}">
                          <a16:colId xmlns:a16="http://schemas.microsoft.com/office/drawing/2014/main" val="894415774"/>
                        </a:ext>
                      </a:extLst>
                    </a:gridCol>
                    <a:gridCol w="1188000">
                      <a:extLst>
                        <a:ext uri="{9D8B030D-6E8A-4147-A177-3AD203B41FA5}">
                          <a16:colId xmlns:a16="http://schemas.microsoft.com/office/drawing/2014/main" val="1776039653"/>
                        </a:ext>
                      </a:extLst>
                    </a:gridCol>
                    <a:gridCol w="1188000">
                      <a:extLst>
                        <a:ext uri="{9D8B030D-6E8A-4147-A177-3AD203B41FA5}">
                          <a16:colId xmlns:a16="http://schemas.microsoft.com/office/drawing/2014/main" val="4204157798"/>
                        </a:ext>
                      </a:extLst>
                    </a:gridCol>
                  </a:tblGrid>
                  <a:tr h="335280">
                    <a:tc>
                      <a:txBody>
                        <a:bodyPr/>
                        <a:lstStyle/>
                        <a:p>
                          <a:pPr algn="r"/>
                          <a:endParaRPr lang="en-GB" sz="1600" b="1" dirty="0"/>
                        </a:p>
                      </a:txBody>
                      <a:tcPr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29787" t="-7692" r="-401064" b="-19230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129787" t="-7692" r="-301064" b="-19230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229787" t="-7692" r="-201064" b="-19230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1" dirty="0"/>
                            <a:t>Area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1" dirty="0"/>
                            <a:t>Perimeter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76792437"/>
                      </a:ext>
                    </a:extLst>
                  </a:tr>
                  <a:tr h="702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8.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 </a:t>
                          </a:r>
                          <a:r>
                            <a:rPr lang="en-GB" sz="1800" b="1" u="none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mm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 </a:t>
                          </a:r>
                          <a:r>
                            <a:rPr lang="en-GB" sz="20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 </a:t>
                          </a:r>
                          <a:r>
                            <a:rPr lang="en-GB" sz="20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000" baseline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cm</a:t>
                          </a:r>
                          <a:r>
                            <a:rPr lang="en-GB" sz="20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cm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262549617"/>
                      </a:ext>
                    </a:extLst>
                  </a:tr>
                  <a:tr h="702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9.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 </a:t>
                          </a:r>
                          <a:r>
                            <a:rPr lang="en-GB" sz="20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 </a:t>
                          </a:r>
                          <a:r>
                            <a:rPr lang="en-GB" sz="20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60 </a:t>
                          </a:r>
                          <a:r>
                            <a:rPr lang="en-GB" sz="18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cm</a:t>
                          </a:r>
                        </a:p>
                      </a:txBody>
                      <a:tcP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000" baseline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m</a:t>
                          </a:r>
                          <a:r>
                            <a:rPr lang="en-GB" sz="20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4810732"/>
                      </a:ext>
                    </a:extLst>
                  </a:tr>
                  <a:tr h="702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10.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29787" t="-248214" r="-401064" b="-5946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129787" t="-248214" r="-301064" b="-5946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229787" t="-248214" r="-201064" b="-5946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998631828"/>
                      </a:ext>
                    </a:extLst>
                  </a:tr>
                  <a:tr h="702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11.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29787" t="-354545" r="-401064" b="-5054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229787" t="-354545" r="-201064" b="-5054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aseline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71503668"/>
                      </a:ext>
                    </a:extLst>
                  </a:tr>
                  <a:tr h="702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12.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129787" t="-454545" r="-301064" b="-4054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229787" t="-454545" r="-201064" b="-4054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 cm</a:t>
                          </a:r>
                          <a:r>
                            <a:rPr lang="en-GB" sz="20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654297081"/>
                      </a:ext>
                    </a:extLst>
                  </a:tr>
                  <a:tr h="702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13.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29787" t="-544643" r="-401064" b="-2982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129787" t="-544643" r="-301064" b="-2982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52750673"/>
                      </a:ext>
                    </a:extLst>
                  </a:tr>
                  <a:tr h="702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14.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29787" t="-656364" r="-401064" b="-20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229787" t="-656364" r="-201064" b="-20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196587282"/>
                      </a:ext>
                    </a:extLst>
                  </a:tr>
                  <a:tr h="702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15.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29787" t="-742857" r="-401064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129787" t="-742857" r="-301064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333333" t="-742857" r="-103226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1788236"/>
                      </a:ext>
                    </a:extLst>
                  </a:tr>
                  <a:tr h="702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16.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29787" t="-858182" r="-401064" b="-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229787" t="-858182" r="-201064" b="-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428723" t="-858182" r="-2128" b="-18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8760753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065513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22D6C147-BDEC-1685-476E-E0D0EBA9DA9A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49515" y="500743"/>
              <a:ext cx="4794666" cy="17858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947333">
                      <a:extLst>
                        <a:ext uri="{9D8B030D-6E8A-4147-A177-3AD203B41FA5}">
                          <a16:colId xmlns:a16="http://schemas.microsoft.com/office/drawing/2014/main" val="1968224127"/>
                        </a:ext>
                      </a:extLst>
                    </a:gridCol>
                    <a:gridCol w="1947333">
                      <a:extLst>
                        <a:ext uri="{9D8B030D-6E8A-4147-A177-3AD203B41FA5}">
                          <a16:colId xmlns:a16="http://schemas.microsoft.com/office/drawing/2014/main" val="2435940597"/>
                        </a:ext>
                      </a:extLst>
                    </a:gridCol>
                    <a:gridCol w="900000">
                      <a:extLst>
                        <a:ext uri="{9D8B030D-6E8A-4147-A177-3AD203B41FA5}">
                          <a16:colId xmlns:a16="http://schemas.microsoft.com/office/drawing/2014/main" val="2462559788"/>
                        </a:ext>
                      </a:extLst>
                    </a:gridCol>
                  </a:tblGrid>
                  <a:tr h="180000">
                    <a:tc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50393266"/>
                      </a:ext>
                    </a:extLst>
                  </a:tr>
                  <a:tr h="12096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marR="559440" marT="261720"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BlToT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800" dirty="0"/>
                        </a:p>
                      </a:txBody>
                      <a:tcPr>
                        <a:lnR w="28575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lToT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chemeClr val="bg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oMath>
                          </a14:m>
                          <a:r>
                            <a:rPr lang="en-GB" sz="2000" dirty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700783393"/>
                      </a:ext>
                    </a:extLst>
                  </a:tr>
                  <a:tr h="3672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5466473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22D6C147-BDEC-1685-476E-E0D0EBA9DA9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16885198"/>
                  </p:ext>
                </p:extLst>
              </p:nvPr>
            </p:nvGraphicFramePr>
            <p:xfrm>
              <a:off x="649515" y="500743"/>
              <a:ext cx="4794666" cy="17858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947333">
                      <a:extLst>
                        <a:ext uri="{9D8B030D-6E8A-4147-A177-3AD203B41FA5}">
                          <a16:colId xmlns:a16="http://schemas.microsoft.com/office/drawing/2014/main" val="1968224127"/>
                        </a:ext>
                      </a:extLst>
                    </a:gridCol>
                    <a:gridCol w="1947333">
                      <a:extLst>
                        <a:ext uri="{9D8B030D-6E8A-4147-A177-3AD203B41FA5}">
                          <a16:colId xmlns:a16="http://schemas.microsoft.com/office/drawing/2014/main" val="2435940597"/>
                        </a:ext>
                      </a:extLst>
                    </a:gridCol>
                    <a:gridCol w="900000">
                      <a:extLst>
                        <a:ext uri="{9D8B030D-6E8A-4147-A177-3AD203B41FA5}">
                          <a16:colId xmlns:a16="http://schemas.microsoft.com/office/drawing/2014/main" val="2462559788"/>
                        </a:ext>
                      </a:extLst>
                    </a:gridCol>
                  </a:tblGrid>
                  <a:tr h="180000">
                    <a:tc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50393266"/>
                      </a:ext>
                    </a:extLst>
                  </a:tr>
                  <a:tr h="12096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R="559440" marT="261720"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BlToT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lToTr>
                        <a:blipFill>
                          <a:blip r:embed="rId2"/>
                          <a:stretch>
                            <a:fillRect l="-649" t="-14583" r="-146104" b="-3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800" dirty="0"/>
                        </a:p>
                      </a:txBody>
                      <a:tcPr>
                        <a:lnR w="28575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lToT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2"/>
                          <a:stretch>
                            <a:fillRect l="-433803" t="-14583" r="-1408" b="-3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00783393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649" t="-343750" r="-1461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5466473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D3359B8B-D099-EB6F-8962-F66C9052FE05}"/>
              </a:ext>
            </a:extLst>
          </p:cNvPr>
          <p:cNvSpPr txBox="1"/>
          <p:nvPr/>
        </p:nvSpPr>
        <p:spPr>
          <a:xfrm>
            <a:off x="43509" y="51138"/>
            <a:ext cx="51876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Complete the tables for the parallelogram below.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8" name="Table 8">
                <a:extLst>
                  <a:ext uri="{FF2B5EF4-FFF2-40B4-BE49-F238E27FC236}">
                    <a16:creationId xmlns:a16="http://schemas.microsoft.com/office/drawing/2014/main" id="{8C46AC6B-B0D9-F5BA-202D-5CC0D36175E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09039355"/>
                  </p:ext>
                </p:extLst>
              </p:nvPr>
            </p:nvGraphicFramePr>
            <p:xfrm>
              <a:off x="97974" y="2366856"/>
              <a:ext cx="5508000" cy="43672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88000">
                      <a:extLst>
                        <a:ext uri="{9D8B030D-6E8A-4147-A177-3AD203B41FA5}">
                          <a16:colId xmlns:a16="http://schemas.microsoft.com/office/drawing/2014/main" val="3629605407"/>
                        </a:ext>
                      </a:extLst>
                    </a:gridCol>
                    <a:gridCol w="1044000">
                      <a:extLst>
                        <a:ext uri="{9D8B030D-6E8A-4147-A177-3AD203B41FA5}">
                          <a16:colId xmlns:a16="http://schemas.microsoft.com/office/drawing/2014/main" val="4006185843"/>
                        </a:ext>
                      </a:extLst>
                    </a:gridCol>
                    <a:gridCol w="1044000">
                      <a:extLst>
                        <a:ext uri="{9D8B030D-6E8A-4147-A177-3AD203B41FA5}">
                          <a16:colId xmlns:a16="http://schemas.microsoft.com/office/drawing/2014/main" val="3290640341"/>
                        </a:ext>
                      </a:extLst>
                    </a:gridCol>
                    <a:gridCol w="1044000">
                      <a:extLst>
                        <a:ext uri="{9D8B030D-6E8A-4147-A177-3AD203B41FA5}">
                          <a16:colId xmlns:a16="http://schemas.microsoft.com/office/drawing/2014/main" val="894415774"/>
                        </a:ext>
                      </a:extLst>
                    </a:gridCol>
                    <a:gridCol w="1044000">
                      <a:extLst>
                        <a:ext uri="{9D8B030D-6E8A-4147-A177-3AD203B41FA5}">
                          <a16:colId xmlns:a16="http://schemas.microsoft.com/office/drawing/2014/main" val="1776039653"/>
                        </a:ext>
                      </a:extLst>
                    </a:gridCol>
                    <a:gridCol w="1044000">
                      <a:extLst>
                        <a:ext uri="{9D8B030D-6E8A-4147-A177-3AD203B41FA5}">
                          <a16:colId xmlns:a16="http://schemas.microsoft.com/office/drawing/2014/main" val="4204157798"/>
                        </a:ext>
                      </a:extLst>
                    </a:gridCol>
                  </a:tblGrid>
                  <a:tr h="334800">
                    <a:tc>
                      <a:txBody>
                        <a:bodyPr/>
                        <a:lstStyle/>
                        <a:p>
                          <a:pPr algn="ctr"/>
                          <a:endParaRPr lang="en-GB" sz="1600" b="1" dirty="0"/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oMath>
                          </a14:m>
                          <a:r>
                            <a:rPr lang="en-GB" sz="16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oMath>
                          </a14:m>
                          <a:r>
                            <a:rPr lang="en-GB" sz="16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</m:oMath>
                          </a14:m>
                          <a:r>
                            <a:rPr lang="en-GB" sz="16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1" dirty="0"/>
                            <a:t>Area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1" dirty="0"/>
                            <a:t>Perimeter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76792437"/>
                      </a:ext>
                    </a:extLst>
                  </a:tr>
                  <a:tr h="576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1.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15 cm</a:t>
                          </a:r>
                          <a:r>
                            <a:rPr lang="en-GB" sz="2000" baseline="30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14 cm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262549617"/>
                      </a:ext>
                    </a:extLst>
                  </a:tr>
                  <a:tr h="576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2.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 cm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18 cm</a:t>
                          </a:r>
                          <a:r>
                            <a:rPr lang="en-GB" sz="2000" baseline="30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22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4810732"/>
                      </a:ext>
                    </a:extLst>
                  </a:tr>
                  <a:tr h="576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3.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11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22 cm</a:t>
                          </a:r>
                          <a:r>
                            <a:rPr lang="en-GB" sz="20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28 cm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998631828"/>
                      </a:ext>
                    </a:extLst>
                  </a:tr>
                  <a:tr h="576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4.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28 cm</a:t>
                          </a:r>
                          <a:r>
                            <a:rPr lang="en-GB" sz="20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28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71503668"/>
                      </a:ext>
                    </a:extLst>
                  </a:tr>
                  <a:tr h="576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5.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28 cm</a:t>
                          </a:r>
                          <a:r>
                            <a:rPr lang="en-GB" sz="2000" baseline="30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28 cm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654297081"/>
                      </a:ext>
                    </a:extLst>
                  </a:tr>
                  <a:tr h="576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6.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14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28 cm</a:t>
                          </a:r>
                          <a:r>
                            <a:rPr lang="en-GB" sz="2000" baseline="30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36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1463826"/>
                      </a:ext>
                    </a:extLst>
                  </a:tr>
                  <a:tr h="576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7.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30 cm</a:t>
                          </a:r>
                          <a:r>
                            <a:rPr lang="en-GB" sz="20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30 cm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01811246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8" name="Table 8">
                <a:extLst>
                  <a:ext uri="{FF2B5EF4-FFF2-40B4-BE49-F238E27FC236}">
                    <a16:creationId xmlns:a16="http://schemas.microsoft.com/office/drawing/2014/main" id="{8C46AC6B-B0D9-F5BA-202D-5CC0D36175E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09039355"/>
                  </p:ext>
                </p:extLst>
              </p:nvPr>
            </p:nvGraphicFramePr>
            <p:xfrm>
              <a:off x="97974" y="2366856"/>
              <a:ext cx="5508000" cy="43672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88000">
                      <a:extLst>
                        <a:ext uri="{9D8B030D-6E8A-4147-A177-3AD203B41FA5}">
                          <a16:colId xmlns:a16="http://schemas.microsoft.com/office/drawing/2014/main" val="3629605407"/>
                        </a:ext>
                      </a:extLst>
                    </a:gridCol>
                    <a:gridCol w="1044000">
                      <a:extLst>
                        <a:ext uri="{9D8B030D-6E8A-4147-A177-3AD203B41FA5}">
                          <a16:colId xmlns:a16="http://schemas.microsoft.com/office/drawing/2014/main" val="4006185843"/>
                        </a:ext>
                      </a:extLst>
                    </a:gridCol>
                    <a:gridCol w="1044000">
                      <a:extLst>
                        <a:ext uri="{9D8B030D-6E8A-4147-A177-3AD203B41FA5}">
                          <a16:colId xmlns:a16="http://schemas.microsoft.com/office/drawing/2014/main" val="3290640341"/>
                        </a:ext>
                      </a:extLst>
                    </a:gridCol>
                    <a:gridCol w="1044000">
                      <a:extLst>
                        <a:ext uri="{9D8B030D-6E8A-4147-A177-3AD203B41FA5}">
                          <a16:colId xmlns:a16="http://schemas.microsoft.com/office/drawing/2014/main" val="894415774"/>
                        </a:ext>
                      </a:extLst>
                    </a:gridCol>
                    <a:gridCol w="1044000">
                      <a:extLst>
                        <a:ext uri="{9D8B030D-6E8A-4147-A177-3AD203B41FA5}">
                          <a16:colId xmlns:a16="http://schemas.microsoft.com/office/drawing/2014/main" val="1776039653"/>
                        </a:ext>
                      </a:extLst>
                    </a:gridCol>
                    <a:gridCol w="1044000">
                      <a:extLst>
                        <a:ext uri="{9D8B030D-6E8A-4147-A177-3AD203B41FA5}">
                          <a16:colId xmlns:a16="http://schemas.microsoft.com/office/drawing/2014/main" val="4204157798"/>
                        </a:ext>
                      </a:extLst>
                    </a:gridCol>
                  </a:tblGrid>
                  <a:tr h="335280">
                    <a:tc>
                      <a:txBody>
                        <a:bodyPr/>
                        <a:lstStyle/>
                        <a:p>
                          <a:pPr algn="ctr"/>
                          <a:endParaRPr lang="en-GB" sz="1600" b="1" dirty="0"/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8049" t="-7692" r="-403659" b="-1230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26506" t="-7692" r="-298795" b="-1230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29268" t="-7692" r="-202439" b="-1230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1" dirty="0"/>
                            <a:t>Area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1" dirty="0"/>
                            <a:t>Perimeter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76792437"/>
                      </a:ext>
                    </a:extLst>
                  </a:tr>
                  <a:tr h="576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1.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15 cm</a:t>
                          </a:r>
                          <a:r>
                            <a:rPr lang="en-GB" sz="2000" baseline="30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14 cm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262549617"/>
                      </a:ext>
                    </a:extLst>
                  </a:tr>
                  <a:tr h="576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2.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 cm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18 cm</a:t>
                          </a:r>
                          <a:r>
                            <a:rPr lang="en-GB" sz="2000" baseline="30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22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4810732"/>
                      </a:ext>
                    </a:extLst>
                  </a:tr>
                  <a:tr h="576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3.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11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22 cm</a:t>
                          </a:r>
                          <a:r>
                            <a:rPr lang="en-GB" sz="20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28 cm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998631828"/>
                      </a:ext>
                    </a:extLst>
                  </a:tr>
                  <a:tr h="576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4.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28 cm</a:t>
                          </a:r>
                          <a:r>
                            <a:rPr lang="en-GB" sz="20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28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71503668"/>
                      </a:ext>
                    </a:extLst>
                  </a:tr>
                  <a:tr h="576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5.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28 cm</a:t>
                          </a:r>
                          <a:r>
                            <a:rPr lang="en-GB" sz="2000" baseline="30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28 cm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654297081"/>
                      </a:ext>
                    </a:extLst>
                  </a:tr>
                  <a:tr h="576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6.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14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28 cm</a:t>
                          </a:r>
                          <a:r>
                            <a:rPr lang="en-GB" sz="2000" baseline="30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36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1463826"/>
                      </a:ext>
                    </a:extLst>
                  </a:tr>
                  <a:tr h="576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7.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30 cm</a:t>
                          </a:r>
                          <a:r>
                            <a:rPr lang="en-GB" sz="20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30 cm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01811246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1" name="Table 8">
                <a:extLst>
                  <a:ext uri="{FF2B5EF4-FFF2-40B4-BE49-F238E27FC236}">
                    <a16:creationId xmlns:a16="http://schemas.microsoft.com/office/drawing/2014/main" id="{D9D5F2D1-6ED6-9699-4BA0-A408D50D27E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02861207"/>
                  </p:ext>
                </p:extLst>
              </p:nvPr>
            </p:nvGraphicFramePr>
            <p:xfrm>
              <a:off x="5777147" y="93360"/>
              <a:ext cx="6300000" cy="66532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60000">
                      <a:extLst>
                        <a:ext uri="{9D8B030D-6E8A-4147-A177-3AD203B41FA5}">
                          <a16:colId xmlns:a16="http://schemas.microsoft.com/office/drawing/2014/main" val="3625970786"/>
                        </a:ext>
                      </a:extLst>
                    </a:gridCol>
                    <a:gridCol w="1188000">
                      <a:extLst>
                        <a:ext uri="{9D8B030D-6E8A-4147-A177-3AD203B41FA5}">
                          <a16:colId xmlns:a16="http://schemas.microsoft.com/office/drawing/2014/main" val="4006185843"/>
                        </a:ext>
                      </a:extLst>
                    </a:gridCol>
                    <a:gridCol w="1188000">
                      <a:extLst>
                        <a:ext uri="{9D8B030D-6E8A-4147-A177-3AD203B41FA5}">
                          <a16:colId xmlns:a16="http://schemas.microsoft.com/office/drawing/2014/main" val="3290640341"/>
                        </a:ext>
                      </a:extLst>
                    </a:gridCol>
                    <a:gridCol w="1188000">
                      <a:extLst>
                        <a:ext uri="{9D8B030D-6E8A-4147-A177-3AD203B41FA5}">
                          <a16:colId xmlns:a16="http://schemas.microsoft.com/office/drawing/2014/main" val="894415774"/>
                        </a:ext>
                      </a:extLst>
                    </a:gridCol>
                    <a:gridCol w="1188000">
                      <a:extLst>
                        <a:ext uri="{9D8B030D-6E8A-4147-A177-3AD203B41FA5}">
                          <a16:colId xmlns:a16="http://schemas.microsoft.com/office/drawing/2014/main" val="1776039653"/>
                        </a:ext>
                      </a:extLst>
                    </a:gridCol>
                    <a:gridCol w="1188000">
                      <a:extLst>
                        <a:ext uri="{9D8B030D-6E8A-4147-A177-3AD203B41FA5}">
                          <a16:colId xmlns:a16="http://schemas.microsoft.com/office/drawing/2014/main" val="4204157798"/>
                        </a:ext>
                      </a:extLst>
                    </a:gridCol>
                  </a:tblGrid>
                  <a:tr h="334800">
                    <a:tc>
                      <a:txBody>
                        <a:bodyPr/>
                        <a:lstStyle/>
                        <a:p>
                          <a:pPr algn="r"/>
                          <a:endParaRPr lang="en-GB" sz="1600" b="1" dirty="0"/>
                        </a:p>
                      </a:txBody>
                      <a:tcPr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oMath>
                          </a14:m>
                          <a:r>
                            <a:rPr lang="en-GB" sz="16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oMath>
                          </a14:m>
                          <a:r>
                            <a:rPr lang="en-GB" sz="16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</m:oMath>
                          </a14:m>
                          <a:r>
                            <a:rPr lang="en-GB" sz="16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1" dirty="0"/>
                            <a:t>Area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1" dirty="0"/>
                            <a:t>Perimeter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76792437"/>
                      </a:ext>
                    </a:extLst>
                  </a:tr>
                  <a:tr h="702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8.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 </a:t>
                          </a:r>
                          <a:r>
                            <a:rPr lang="en-GB" sz="1800" b="1" u="none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mm</a:t>
                          </a:r>
                          <a:br>
                            <a:rPr lang="en-GB" sz="1800" b="1" u="none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1800" b="1" u="none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0.5 cm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 </a:t>
                          </a:r>
                          <a:r>
                            <a:rPr lang="en-GB" sz="20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 </a:t>
                          </a:r>
                          <a:r>
                            <a:rPr lang="en-GB" sz="20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000" baseline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  <a:r>
                            <a:rPr lang="en-GB" sz="2000" baseline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  <a:r>
                            <a:rPr lang="en-GB" sz="20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21 </a:t>
                          </a:r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cm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262549617"/>
                      </a:ext>
                    </a:extLst>
                  </a:tr>
                  <a:tr h="702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9.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 </a:t>
                          </a:r>
                          <a:r>
                            <a:rPr lang="en-GB" sz="20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 </a:t>
                          </a:r>
                          <a:r>
                            <a:rPr lang="en-GB" sz="20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60 </a:t>
                          </a:r>
                          <a:r>
                            <a:rPr lang="en-GB" sz="18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cm</a:t>
                          </a:r>
                          <a:br>
                            <a:rPr lang="en-GB" sz="18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1800" b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0.6 m</a:t>
                          </a:r>
                        </a:p>
                      </a:txBody>
                      <a:tcP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000" baseline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  <a:r>
                            <a:rPr lang="en-GB" sz="2000" baseline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m</a:t>
                          </a:r>
                          <a:r>
                            <a:rPr lang="en-GB" sz="20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 </a:t>
                          </a:r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4810732"/>
                      </a:ext>
                    </a:extLst>
                  </a:tr>
                  <a:tr h="702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10.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  <a:r>
                            <a:rPr lang="en-GB" sz="2000" baseline="30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  <m:f>
                                <m:fPr>
                                  <m:ctrlP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998631828"/>
                      </a:ext>
                    </a:extLst>
                  </a:tr>
                  <a:tr h="702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11.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0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0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000" baseline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  <a:r>
                            <a:rPr lang="en-GB" sz="2000" baseline="30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71503668"/>
                      </a:ext>
                    </a:extLst>
                  </a:tr>
                  <a:tr h="702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12.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 cm</a:t>
                          </a:r>
                          <a:r>
                            <a:rPr lang="en-GB" sz="20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 cm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654297081"/>
                      </a:ext>
                    </a:extLst>
                  </a:tr>
                  <a:tr h="702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13.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  <a:r>
                            <a:rPr lang="en-GB" sz="2000" baseline="30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52750673"/>
                      </a:ext>
                    </a:extLst>
                  </a:tr>
                  <a:tr h="702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14.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  <a:r>
                            <a:rPr lang="en-GB" sz="2000" baseline="30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+4</m:t>
                              </m:r>
                            </m:oMath>
                          </a14:m>
                          <a:r>
                            <a:rPr lang="en-GB" sz="18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196587282"/>
                      </a:ext>
                    </a:extLst>
                  </a:tr>
                  <a:tr h="702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15.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  <a:r>
                            <a:rPr lang="en-GB" sz="20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+4</m:t>
                              </m:r>
                            </m:oMath>
                          </a14:m>
                          <a:r>
                            <a:rPr lang="en-GB" sz="18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  <a:endParaRPr lang="en-GB" sz="200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1788236"/>
                      </a:ext>
                    </a:extLst>
                  </a:tr>
                  <a:tr h="702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16.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</m:oMath>
                          </a14:m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  <a:r>
                            <a:rPr lang="en-GB" sz="2000" baseline="30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08760753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1" name="Table 8">
                <a:extLst>
                  <a:ext uri="{FF2B5EF4-FFF2-40B4-BE49-F238E27FC236}">
                    <a16:creationId xmlns:a16="http://schemas.microsoft.com/office/drawing/2014/main" id="{D9D5F2D1-6ED6-9699-4BA0-A408D50D27E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02861207"/>
                  </p:ext>
                </p:extLst>
              </p:nvPr>
            </p:nvGraphicFramePr>
            <p:xfrm>
              <a:off x="5777147" y="93360"/>
              <a:ext cx="6300000" cy="66532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60000">
                      <a:extLst>
                        <a:ext uri="{9D8B030D-6E8A-4147-A177-3AD203B41FA5}">
                          <a16:colId xmlns:a16="http://schemas.microsoft.com/office/drawing/2014/main" val="3625970786"/>
                        </a:ext>
                      </a:extLst>
                    </a:gridCol>
                    <a:gridCol w="1188000">
                      <a:extLst>
                        <a:ext uri="{9D8B030D-6E8A-4147-A177-3AD203B41FA5}">
                          <a16:colId xmlns:a16="http://schemas.microsoft.com/office/drawing/2014/main" val="4006185843"/>
                        </a:ext>
                      </a:extLst>
                    </a:gridCol>
                    <a:gridCol w="1188000">
                      <a:extLst>
                        <a:ext uri="{9D8B030D-6E8A-4147-A177-3AD203B41FA5}">
                          <a16:colId xmlns:a16="http://schemas.microsoft.com/office/drawing/2014/main" val="3290640341"/>
                        </a:ext>
                      </a:extLst>
                    </a:gridCol>
                    <a:gridCol w="1188000">
                      <a:extLst>
                        <a:ext uri="{9D8B030D-6E8A-4147-A177-3AD203B41FA5}">
                          <a16:colId xmlns:a16="http://schemas.microsoft.com/office/drawing/2014/main" val="894415774"/>
                        </a:ext>
                      </a:extLst>
                    </a:gridCol>
                    <a:gridCol w="1188000">
                      <a:extLst>
                        <a:ext uri="{9D8B030D-6E8A-4147-A177-3AD203B41FA5}">
                          <a16:colId xmlns:a16="http://schemas.microsoft.com/office/drawing/2014/main" val="1776039653"/>
                        </a:ext>
                      </a:extLst>
                    </a:gridCol>
                    <a:gridCol w="1188000">
                      <a:extLst>
                        <a:ext uri="{9D8B030D-6E8A-4147-A177-3AD203B41FA5}">
                          <a16:colId xmlns:a16="http://schemas.microsoft.com/office/drawing/2014/main" val="4204157798"/>
                        </a:ext>
                      </a:extLst>
                    </a:gridCol>
                  </a:tblGrid>
                  <a:tr h="335280">
                    <a:tc>
                      <a:txBody>
                        <a:bodyPr/>
                        <a:lstStyle/>
                        <a:p>
                          <a:pPr algn="r"/>
                          <a:endParaRPr lang="en-GB" sz="1600" b="1" dirty="0"/>
                        </a:p>
                      </a:txBody>
                      <a:tcPr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29787" t="-7692" r="-401064" b="-19230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129787" t="-7692" r="-301064" b="-19230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229787" t="-7692" r="-201064" b="-19230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1" dirty="0"/>
                            <a:t>Area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1" dirty="0"/>
                            <a:t>Perimeter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76792437"/>
                      </a:ext>
                    </a:extLst>
                  </a:tr>
                  <a:tr h="702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8.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 </a:t>
                          </a:r>
                          <a:r>
                            <a:rPr lang="en-GB" sz="1800" b="1" u="none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mm</a:t>
                          </a:r>
                          <a:br>
                            <a:rPr lang="en-GB" sz="1800" b="1" u="none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1800" b="1" u="none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0.5 cm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 </a:t>
                          </a:r>
                          <a:r>
                            <a:rPr lang="en-GB" sz="20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 </a:t>
                          </a:r>
                          <a:r>
                            <a:rPr lang="en-GB" sz="20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000" baseline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  <a:r>
                            <a:rPr lang="en-GB" sz="2000" baseline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  <a:r>
                            <a:rPr lang="en-GB" sz="20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21 </a:t>
                          </a:r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cm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262549617"/>
                      </a:ext>
                    </a:extLst>
                  </a:tr>
                  <a:tr h="702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9.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 </a:t>
                          </a:r>
                          <a:r>
                            <a:rPr lang="en-GB" sz="20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 </a:t>
                          </a:r>
                          <a:r>
                            <a:rPr lang="en-GB" sz="20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60 </a:t>
                          </a:r>
                          <a:r>
                            <a:rPr lang="en-GB" sz="18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cm</a:t>
                          </a:r>
                          <a:br>
                            <a:rPr lang="en-GB" sz="1800" b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1800" b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0.6 m</a:t>
                          </a:r>
                        </a:p>
                      </a:txBody>
                      <a:tcP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000" baseline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  <a:r>
                            <a:rPr lang="en-GB" sz="2000" baseline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m</a:t>
                          </a:r>
                          <a:r>
                            <a:rPr lang="en-GB" sz="20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 </a:t>
                          </a:r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4810732"/>
                      </a:ext>
                    </a:extLst>
                  </a:tr>
                  <a:tr h="702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10.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29787" t="-248214" r="-401064" b="-5946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129787" t="-248214" r="-301064" b="-5946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229787" t="-248214" r="-201064" b="-5946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333333" t="-248214" r="-103226" b="-5946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428723" t="-248214" r="-2128" b="-5946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98631828"/>
                      </a:ext>
                    </a:extLst>
                  </a:tr>
                  <a:tr h="702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11.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29787" t="-354545" r="-401064" b="-5054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129787" t="-354545" r="-301064" b="-5054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229787" t="-354545" r="-201064" b="-5054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333333" t="-354545" r="-103226" b="-5054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71503668"/>
                      </a:ext>
                    </a:extLst>
                  </a:tr>
                  <a:tr h="702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12.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29787" t="-454545" r="-401064" b="-4054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129787" t="-454545" r="-301064" b="-4054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229787" t="-454545" r="-201064" b="-4054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 cm</a:t>
                          </a:r>
                          <a:r>
                            <a:rPr lang="en-GB" sz="20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 cm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654297081"/>
                      </a:ext>
                    </a:extLst>
                  </a:tr>
                  <a:tr h="702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13.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29787" t="-544643" r="-401064" b="-2982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129787" t="-544643" r="-301064" b="-2982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333333" t="-544643" r="-103226" b="-2982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428723" t="-544643" r="-2128" b="-29821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52750673"/>
                      </a:ext>
                    </a:extLst>
                  </a:tr>
                  <a:tr h="702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14.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29787" t="-656364" r="-401064" b="-20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 cm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229787" t="-656364" r="-201064" b="-20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333333" t="-656364" r="-103226" b="-20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428723" t="-656364" r="-2128" b="-2036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96587282"/>
                      </a:ext>
                    </a:extLst>
                  </a:tr>
                  <a:tr h="702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15.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29787" t="-742857" r="-401064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129787" t="-742857" r="-301064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 cm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333333" t="-742857" r="-103226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428723" t="-742857" r="-2128" b="-1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1788236"/>
                      </a:ext>
                    </a:extLst>
                  </a:tr>
                  <a:tr h="702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16.</a:t>
                          </a:r>
                        </a:p>
                      </a:txBody>
                      <a:tcPr marL="0" marR="3600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29787" t="-858182" r="-401064" b="-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129787" t="-858182" r="-301064" b="-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229787" t="-858182" r="-201064" b="-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333333" t="-858182" r="-103226" b="-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428723" t="-858182" r="-2128" b="-18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8760753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672222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A5C6F848-2CA4-93C1-BCB1-276A8183850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92844767"/>
                  </p:ext>
                </p:extLst>
              </p:nvPr>
            </p:nvGraphicFramePr>
            <p:xfrm>
              <a:off x="4324477" y="66275"/>
              <a:ext cx="4829233" cy="1873056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59041">
                      <a:extLst>
                        <a:ext uri="{9D8B030D-6E8A-4147-A177-3AD203B41FA5}">
                          <a16:colId xmlns:a16="http://schemas.microsoft.com/office/drawing/2014/main" val="1968224127"/>
                        </a:ext>
                      </a:extLst>
                    </a:gridCol>
                    <a:gridCol w="1704005">
                      <a:extLst>
                        <a:ext uri="{9D8B030D-6E8A-4147-A177-3AD203B41FA5}">
                          <a16:colId xmlns:a16="http://schemas.microsoft.com/office/drawing/2014/main" val="2435940597"/>
                        </a:ext>
                      </a:extLst>
                    </a:gridCol>
                    <a:gridCol w="478939">
                      <a:extLst>
                        <a:ext uri="{9D8B030D-6E8A-4147-A177-3AD203B41FA5}">
                          <a16:colId xmlns:a16="http://schemas.microsoft.com/office/drawing/2014/main" val="2462559788"/>
                        </a:ext>
                      </a:extLst>
                    </a:gridCol>
                    <a:gridCol w="987248">
                      <a:extLst>
                        <a:ext uri="{9D8B030D-6E8A-4147-A177-3AD203B41FA5}">
                          <a16:colId xmlns:a16="http://schemas.microsoft.com/office/drawing/2014/main" val="3231397626"/>
                        </a:ext>
                      </a:extLst>
                    </a:gridCol>
                  </a:tblGrid>
                  <a:tr h="534888">
                    <a:tc>
                      <a:txBody>
                        <a:bodyPr/>
                        <a:lstStyle/>
                        <a:p>
                          <a:endParaRPr lang="en-GB" sz="2400" dirty="0"/>
                        </a:p>
                      </a:txBody>
                      <a:tcPr marL="57333" marR="57333" marT="28667" marB="28667"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i="1" dirty="0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oMath>
                          </a14:m>
                          <a:r>
                            <a:rPr lang="en-GB" sz="2400" dirty="0"/>
                            <a:t> </a:t>
                          </a:r>
                        </a:p>
                      </a:txBody>
                      <a:tcPr marL="125519" marR="125519" marT="62760" marB="62760" anchor="b"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400" dirty="0"/>
                        </a:p>
                      </a:txBody>
                      <a:tcPr marL="57333" marR="57333" marT="28667" marB="28667"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50393266"/>
                      </a:ext>
                    </a:extLst>
                  </a:tr>
                  <a:tr h="80328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oMath>
                          </a14:m>
                          <a:r>
                            <a:rPr lang="en-GB" sz="2400" dirty="0"/>
                            <a:t> </a:t>
                          </a:r>
                        </a:p>
                      </a:txBody>
                      <a:tcPr marL="57333" marR="746112" marT="65268" marB="127502"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BlToT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400" dirty="0"/>
                        </a:p>
                      </a:txBody>
                      <a:tcPr marL="57333" marR="57333" marT="28667" marB="28667">
                        <a:lnR w="28575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BlToT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</a:rPr>
                            <a:t> </a:t>
                          </a:r>
                        </a:p>
                      </a:txBody>
                      <a:tcPr marL="57333" marR="57333" marT="28667" marB="28667" anchor="ctr">
                        <a:lnL w="28575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dirty="0">
                              <a:solidFill>
                                <a:schemeClr val="tx1"/>
                              </a:solidFill>
                            </a:rPr>
                            <a:t>         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</a:txBody>
                      <a:tcPr marL="57333" marR="57333" marT="28667" marB="216771" anchor="ctr">
                        <a:lnL w="28575" cap="flat" cmpd="sng" algn="ctr">
                          <a:noFill/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  <a:lnBlToT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700783393"/>
                      </a:ext>
                    </a:extLst>
                  </a:tr>
                  <a:tr h="534888">
                    <a:tc gridSpan="4"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 marL="125519" marR="125519" marT="62760" marB="62760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2000" dirty="0"/>
                        </a:p>
                      </a:txBody>
                      <a:tcP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2000" dirty="0"/>
                        </a:p>
                      </a:txBody>
                      <a:tcP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2000" dirty="0"/>
                        </a:p>
                      </a:txBody>
                      <a:tcP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55466473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A5C6F848-2CA4-93C1-BCB1-276A8183850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92844767"/>
                  </p:ext>
                </p:extLst>
              </p:nvPr>
            </p:nvGraphicFramePr>
            <p:xfrm>
              <a:off x="4324477" y="66275"/>
              <a:ext cx="4829233" cy="1873056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59041">
                      <a:extLst>
                        <a:ext uri="{9D8B030D-6E8A-4147-A177-3AD203B41FA5}">
                          <a16:colId xmlns:a16="http://schemas.microsoft.com/office/drawing/2014/main" val="1968224127"/>
                        </a:ext>
                      </a:extLst>
                    </a:gridCol>
                    <a:gridCol w="1704005">
                      <a:extLst>
                        <a:ext uri="{9D8B030D-6E8A-4147-A177-3AD203B41FA5}">
                          <a16:colId xmlns:a16="http://schemas.microsoft.com/office/drawing/2014/main" val="2435940597"/>
                        </a:ext>
                      </a:extLst>
                    </a:gridCol>
                    <a:gridCol w="478939">
                      <a:extLst>
                        <a:ext uri="{9D8B030D-6E8A-4147-A177-3AD203B41FA5}">
                          <a16:colId xmlns:a16="http://schemas.microsoft.com/office/drawing/2014/main" val="2462559788"/>
                        </a:ext>
                      </a:extLst>
                    </a:gridCol>
                    <a:gridCol w="987248">
                      <a:extLst>
                        <a:ext uri="{9D8B030D-6E8A-4147-A177-3AD203B41FA5}">
                          <a16:colId xmlns:a16="http://schemas.microsoft.com/office/drawing/2014/main" val="3231397626"/>
                        </a:ext>
                      </a:extLst>
                    </a:gridCol>
                  </a:tblGrid>
                  <a:tr h="534888">
                    <a:tc>
                      <a:txBody>
                        <a:bodyPr/>
                        <a:lstStyle/>
                        <a:p>
                          <a:endParaRPr lang="en-GB" sz="2400" dirty="0"/>
                        </a:p>
                      </a:txBody>
                      <a:tcPr marL="57333" marR="57333" marT="28667" marB="28667"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5519" marR="125519" marT="62760" marB="62760" anchor="b"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76744" t="-2381" r="-46512" b="-254762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400" dirty="0"/>
                        </a:p>
                      </a:txBody>
                      <a:tcPr marL="57333" marR="57333" marT="28667" marB="28667"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50393266"/>
                      </a:ext>
                    </a:extLst>
                  </a:tr>
                  <a:tr h="8032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7333" marR="746112" marT="65268" marB="127502"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BlToT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lToTr>
                        <a:blipFill>
                          <a:blip r:embed="rId2"/>
                          <a:stretch>
                            <a:fillRect l="-763" t="-67188" r="-192366" b="-6718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400" dirty="0"/>
                        </a:p>
                      </a:txBody>
                      <a:tcPr marL="57333" marR="57333" marT="28667" marB="28667">
                        <a:lnR w="28575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BlToT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7333" marR="57333" marT="28667" marB="28667" anchor="ctr">
                        <a:lnL w="28575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700000" t="-67188" r="-210526" b="-6718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7333" marR="57333" marT="28667" marB="216771" anchor="ctr">
                        <a:lnL w="28575" cap="flat" cmpd="sng" algn="ctr">
                          <a:noFill/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  <a:lnBlToT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lToTr>
                        <a:blipFill>
                          <a:blip r:embed="rId2"/>
                          <a:stretch>
                            <a:fillRect l="-389744" t="-67188" r="-2564" b="-6718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00783393"/>
                      </a:ext>
                    </a:extLst>
                  </a:tr>
                  <a:tr h="534888">
                    <a:tc gridSpan="4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5519" marR="125519" marT="62760" marB="62760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262" t="-254762" r="-525" b="-2381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2000" dirty="0"/>
                        </a:p>
                      </a:txBody>
                      <a:tcP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2000" dirty="0"/>
                        </a:p>
                      </a:txBody>
                      <a:tcP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2000" dirty="0"/>
                        </a:p>
                      </a:txBody>
                      <a:tcP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55466473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2D919266-1810-ABAF-AB72-76B63EEC345E}"/>
              </a:ext>
            </a:extLst>
          </p:cNvPr>
          <p:cNvSpPr txBox="1"/>
          <p:nvPr/>
        </p:nvSpPr>
        <p:spPr>
          <a:xfrm>
            <a:off x="107259" y="66275"/>
            <a:ext cx="4829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Complete the table for the trapezium.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able 8">
                <a:extLst>
                  <a:ext uri="{FF2B5EF4-FFF2-40B4-BE49-F238E27FC236}">
                    <a16:creationId xmlns:a16="http://schemas.microsoft.com/office/drawing/2014/main" id="{E8D9827E-C738-89B7-A4BB-838EB29D422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86259669"/>
                  </p:ext>
                </p:extLst>
              </p:nvPr>
            </p:nvGraphicFramePr>
            <p:xfrm>
              <a:off x="657213" y="1939331"/>
              <a:ext cx="10426117" cy="473827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04318">
                      <a:extLst>
                        <a:ext uri="{9D8B030D-6E8A-4147-A177-3AD203B41FA5}">
                          <a16:colId xmlns:a16="http://schemas.microsoft.com/office/drawing/2014/main" val="3629605407"/>
                        </a:ext>
                      </a:extLst>
                    </a:gridCol>
                    <a:gridCol w="1379214">
                      <a:extLst>
                        <a:ext uri="{9D8B030D-6E8A-4147-A177-3AD203B41FA5}">
                          <a16:colId xmlns:a16="http://schemas.microsoft.com/office/drawing/2014/main" val="4006185843"/>
                        </a:ext>
                      </a:extLst>
                    </a:gridCol>
                    <a:gridCol w="1379214">
                      <a:extLst>
                        <a:ext uri="{9D8B030D-6E8A-4147-A177-3AD203B41FA5}">
                          <a16:colId xmlns:a16="http://schemas.microsoft.com/office/drawing/2014/main" val="3290640341"/>
                        </a:ext>
                      </a:extLst>
                    </a:gridCol>
                    <a:gridCol w="1379214">
                      <a:extLst>
                        <a:ext uri="{9D8B030D-6E8A-4147-A177-3AD203B41FA5}">
                          <a16:colId xmlns:a16="http://schemas.microsoft.com/office/drawing/2014/main" val="894415774"/>
                        </a:ext>
                      </a:extLst>
                    </a:gridCol>
                    <a:gridCol w="1379214">
                      <a:extLst>
                        <a:ext uri="{9D8B030D-6E8A-4147-A177-3AD203B41FA5}">
                          <a16:colId xmlns:a16="http://schemas.microsoft.com/office/drawing/2014/main" val="2051943894"/>
                        </a:ext>
                      </a:extLst>
                    </a:gridCol>
                    <a:gridCol w="1379214">
                      <a:extLst>
                        <a:ext uri="{9D8B030D-6E8A-4147-A177-3AD203B41FA5}">
                          <a16:colId xmlns:a16="http://schemas.microsoft.com/office/drawing/2014/main" val="115599482"/>
                        </a:ext>
                      </a:extLst>
                    </a:gridCol>
                    <a:gridCol w="267301">
                      <a:extLst>
                        <a:ext uri="{9D8B030D-6E8A-4147-A177-3AD203B41FA5}">
                          <a16:colId xmlns:a16="http://schemas.microsoft.com/office/drawing/2014/main" val="3647767564"/>
                        </a:ext>
                      </a:extLst>
                    </a:gridCol>
                    <a:gridCol w="1379214">
                      <a:extLst>
                        <a:ext uri="{9D8B030D-6E8A-4147-A177-3AD203B41FA5}">
                          <a16:colId xmlns:a16="http://schemas.microsoft.com/office/drawing/2014/main" val="1776039653"/>
                        </a:ext>
                      </a:extLst>
                    </a:gridCol>
                    <a:gridCol w="1379214">
                      <a:extLst>
                        <a:ext uri="{9D8B030D-6E8A-4147-A177-3AD203B41FA5}">
                          <a16:colId xmlns:a16="http://schemas.microsoft.com/office/drawing/2014/main" val="4204157798"/>
                        </a:ext>
                      </a:extLst>
                    </a:gridCol>
                  </a:tblGrid>
                  <a:tr h="290102">
                    <a:tc>
                      <a:txBody>
                        <a:bodyPr/>
                        <a:lstStyle/>
                        <a:p>
                          <a:pPr algn="ctr"/>
                          <a:endParaRPr lang="en-GB" sz="1800" b="1" dirty="0"/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8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oMath>
                          </a14:m>
                          <a:r>
                            <a:rPr lang="en-GB" sz="1800" b="1" dirty="0"/>
                            <a:t> 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1" i="1" smtClean="0"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</m:oMath>
                            </m:oMathPara>
                          </a14:m>
                          <a:endParaRPr lang="en-GB" sz="1800" b="1" dirty="0"/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800" b="1" i="1" smtClean="0"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oMath>
                          </a14:m>
                          <a:r>
                            <a:rPr lang="en-GB" sz="1800" b="1" dirty="0"/>
                            <a:t> 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1" i="1" smtClean="0">
                                    <a:latin typeface="Cambria Math" panose="02040503050406030204" pitchFamily="18" charset="0"/>
                                  </a:rPr>
                                  <m:t>𝒅</m:t>
                                </m:r>
                              </m:oMath>
                            </m:oMathPara>
                          </a14:m>
                          <a:endParaRPr lang="en-GB" sz="1800" b="1" dirty="0"/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800" b="1" i="1" smtClean="0"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oMath>
                          </a14:m>
                          <a:r>
                            <a:rPr lang="en-GB" sz="1800" b="1" dirty="0"/>
                            <a:t> 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1" dirty="0"/>
                        </a:p>
                      </a:txBody>
                      <a:tcPr marL="51435" marR="51435" marT="25718" marB="25718" anchor="ctr"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1" dirty="0"/>
                            <a:t>Area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1" dirty="0"/>
                            <a:t>Perimeter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76792437"/>
                      </a:ext>
                    </a:extLst>
                  </a:tr>
                  <a:tr h="4902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8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1.</a:t>
                          </a:r>
                        </a:p>
                      </a:txBody>
                      <a:tcPr marL="0" marR="16425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/>
                    </a:tc>
                    <a:extLst>
                      <a:ext uri="{0D108BD9-81ED-4DB2-BD59-A6C34878D82A}">
                        <a16:rowId xmlns:a16="http://schemas.microsoft.com/office/drawing/2014/main" val="1262549617"/>
                      </a:ext>
                    </a:extLst>
                  </a:tr>
                  <a:tr h="4902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8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2.</a:t>
                          </a:r>
                        </a:p>
                      </a:txBody>
                      <a:tcPr marL="0" marR="16425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4810732"/>
                      </a:ext>
                    </a:extLst>
                  </a:tr>
                  <a:tr h="4902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8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3.</a:t>
                          </a:r>
                        </a:p>
                      </a:txBody>
                      <a:tcPr marL="0" marR="16425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aseline="30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aseline="30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19 cm</a:t>
                          </a:r>
                        </a:p>
                      </a:txBody>
                      <a:tcPr marL="51435" marR="51435" marT="25718" marB="25718" anchor="ctr"/>
                    </a:tc>
                    <a:extLst>
                      <a:ext uri="{0D108BD9-81ED-4DB2-BD59-A6C34878D82A}">
                        <a16:rowId xmlns:a16="http://schemas.microsoft.com/office/drawing/2014/main" val="3998631828"/>
                      </a:ext>
                    </a:extLst>
                  </a:tr>
                  <a:tr h="4902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8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4.</a:t>
                          </a:r>
                        </a:p>
                      </a:txBody>
                      <a:tcPr marL="0" marR="16425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aseline="30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aseline="30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22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71503668"/>
                      </a:ext>
                    </a:extLst>
                  </a:tr>
                  <a:tr h="4902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8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5.</a:t>
                          </a:r>
                        </a:p>
                      </a:txBody>
                      <a:tcPr marL="0" marR="16425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aseline="30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21 cm</a:t>
                          </a:r>
                          <a:r>
                            <a:rPr lang="en-GB" sz="20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/>
                    </a:tc>
                    <a:extLst>
                      <a:ext uri="{0D108BD9-81ED-4DB2-BD59-A6C34878D82A}">
                        <a16:rowId xmlns:a16="http://schemas.microsoft.com/office/drawing/2014/main" val="654297081"/>
                      </a:ext>
                    </a:extLst>
                  </a:tr>
                  <a:tr h="4902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8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6.</a:t>
                          </a:r>
                        </a:p>
                      </a:txBody>
                      <a:tcPr marL="0" marR="16425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aseline="30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24 cm</a:t>
                          </a:r>
                          <a:r>
                            <a:rPr lang="en-GB" sz="20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25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1463826"/>
                      </a:ext>
                    </a:extLst>
                  </a:tr>
                  <a:tr h="4902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8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7.</a:t>
                          </a:r>
                        </a:p>
                      </a:txBody>
                      <a:tcPr marL="0" marR="16425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aseline="30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aseline="30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24 cm</a:t>
                          </a:r>
                        </a:p>
                      </a:txBody>
                      <a:tcPr marL="51435" marR="51435" marT="25718" marB="25718" anchor="ctr"/>
                    </a:tc>
                    <a:extLst>
                      <a:ext uri="{0D108BD9-81ED-4DB2-BD59-A6C34878D82A}">
                        <a16:rowId xmlns:a16="http://schemas.microsoft.com/office/drawing/2014/main" val="2018112468"/>
                      </a:ext>
                    </a:extLst>
                  </a:tr>
                  <a:tr h="4902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8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8.</a:t>
                          </a:r>
                        </a:p>
                      </a:txBody>
                      <a:tcPr marL="0" marR="16425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aseline="30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24 cm</a:t>
                          </a:r>
                          <a:r>
                            <a:rPr lang="en-GB" sz="20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23408661"/>
                      </a:ext>
                    </a:extLst>
                  </a:tr>
                  <a:tr h="4902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8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9.</a:t>
                          </a:r>
                        </a:p>
                      </a:txBody>
                      <a:tcPr marL="0" marR="16425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+3</m:t>
                              </m:r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aseline="30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20 cm</a:t>
                          </a:r>
                          <a:r>
                            <a:rPr lang="en-GB" sz="20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/>
                    </a:tc>
                    <a:extLst>
                      <a:ext uri="{0D108BD9-81ED-4DB2-BD59-A6C34878D82A}">
                        <a16:rowId xmlns:a16="http://schemas.microsoft.com/office/drawing/2014/main" val="3551153917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Table 8">
                <a:extLst>
                  <a:ext uri="{FF2B5EF4-FFF2-40B4-BE49-F238E27FC236}">
                    <a16:creationId xmlns:a16="http://schemas.microsoft.com/office/drawing/2014/main" id="{E8D9827E-C738-89B7-A4BB-838EB29D422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86259669"/>
                  </p:ext>
                </p:extLst>
              </p:nvPr>
            </p:nvGraphicFramePr>
            <p:xfrm>
              <a:off x="657213" y="1939331"/>
              <a:ext cx="10426117" cy="473827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04318">
                      <a:extLst>
                        <a:ext uri="{9D8B030D-6E8A-4147-A177-3AD203B41FA5}">
                          <a16:colId xmlns:a16="http://schemas.microsoft.com/office/drawing/2014/main" val="3629605407"/>
                        </a:ext>
                      </a:extLst>
                    </a:gridCol>
                    <a:gridCol w="1379214">
                      <a:extLst>
                        <a:ext uri="{9D8B030D-6E8A-4147-A177-3AD203B41FA5}">
                          <a16:colId xmlns:a16="http://schemas.microsoft.com/office/drawing/2014/main" val="4006185843"/>
                        </a:ext>
                      </a:extLst>
                    </a:gridCol>
                    <a:gridCol w="1379214">
                      <a:extLst>
                        <a:ext uri="{9D8B030D-6E8A-4147-A177-3AD203B41FA5}">
                          <a16:colId xmlns:a16="http://schemas.microsoft.com/office/drawing/2014/main" val="3290640341"/>
                        </a:ext>
                      </a:extLst>
                    </a:gridCol>
                    <a:gridCol w="1379214">
                      <a:extLst>
                        <a:ext uri="{9D8B030D-6E8A-4147-A177-3AD203B41FA5}">
                          <a16:colId xmlns:a16="http://schemas.microsoft.com/office/drawing/2014/main" val="894415774"/>
                        </a:ext>
                      </a:extLst>
                    </a:gridCol>
                    <a:gridCol w="1379214">
                      <a:extLst>
                        <a:ext uri="{9D8B030D-6E8A-4147-A177-3AD203B41FA5}">
                          <a16:colId xmlns:a16="http://schemas.microsoft.com/office/drawing/2014/main" val="2051943894"/>
                        </a:ext>
                      </a:extLst>
                    </a:gridCol>
                    <a:gridCol w="1379214">
                      <a:extLst>
                        <a:ext uri="{9D8B030D-6E8A-4147-A177-3AD203B41FA5}">
                          <a16:colId xmlns:a16="http://schemas.microsoft.com/office/drawing/2014/main" val="115599482"/>
                        </a:ext>
                      </a:extLst>
                    </a:gridCol>
                    <a:gridCol w="267301">
                      <a:extLst>
                        <a:ext uri="{9D8B030D-6E8A-4147-A177-3AD203B41FA5}">
                          <a16:colId xmlns:a16="http://schemas.microsoft.com/office/drawing/2014/main" val="3647767564"/>
                        </a:ext>
                      </a:extLst>
                    </a:gridCol>
                    <a:gridCol w="1379214">
                      <a:extLst>
                        <a:ext uri="{9D8B030D-6E8A-4147-A177-3AD203B41FA5}">
                          <a16:colId xmlns:a16="http://schemas.microsoft.com/office/drawing/2014/main" val="1776039653"/>
                        </a:ext>
                      </a:extLst>
                    </a:gridCol>
                    <a:gridCol w="1379214">
                      <a:extLst>
                        <a:ext uri="{9D8B030D-6E8A-4147-A177-3AD203B41FA5}">
                          <a16:colId xmlns:a16="http://schemas.microsoft.com/office/drawing/2014/main" val="4204157798"/>
                        </a:ext>
                      </a:extLst>
                    </a:gridCol>
                  </a:tblGrid>
                  <a:tr h="325756">
                    <a:tc>
                      <a:txBody>
                        <a:bodyPr/>
                        <a:lstStyle/>
                        <a:p>
                          <a:pPr algn="ctr"/>
                          <a:endParaRPr lang="en-GB" sz="1800" b="1" dirty="0"/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1435" marR="51435" marT="25718" marB="25718" anchor="ctr">
                        <a:blipFill>
                          <a:blip r:embed="rId3"/>
                          <a:stretch>
                            <a:fillRect l="-37037" t="-15385" r="-625926" b="-135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1435" marR="51435" marT="25718" marB="25718" anchor="ctr">
                        <a:blipFill>
                          <a:blip r:embed="rId3"/>
                          <a:stretch>
                            <a:fillRect l="-135780" t="-15385" r="-520183" b="-135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1435" marR="51435" marT="25718" marB="25718" anchor="ctr">
                        <a:blipFill>
                          <a:blip r:embed="rId3"/>
                          <a:stretch>
                            <a:fillRect l="-235780" t="-15385" r="-420183" b="-135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1435" marR="51435" marT="25718" marB="25718" anchor="ctr">
                        <a:blipFill>
                          <a:blip r:embed="rId3"/>
                          <a:stretch>
                            <a:fillRect l="-335780" t="-15385" r="-320183" b="-135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1435" marR="51435" marT="25718" marB="25718" anchor="ctr">
                        <a:blipFill>
                          <a:blip r:embed="rId3"/>
                          <a:stretch>
                            <a:fillRect l="-439815" t="-15385" r="-223148" b="-135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1" dirty="0"/>
                        </a:p>
                      </a:txBody>
                      <a:tcPr marL="51435" marR="51435" marT="25718" marB="25718" anchor="ctr"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1" dirty="0"/>
                            <a:t>Area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1" dirty="0"/>
                            <a:t>Perimeter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76792437"/>
                      </a:ext>
                    </a:extLst>
                  </a:tr>
                  <a:tr h="4902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8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1.</a:t>
                          </a:r>
                        </a:p>
                      </a:txBody>
                      <a:tcPr marL="0" marR="16425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/>
                    </a:tc>
                    <a:extLst>
                      <a:ext uri="{0D108BD9-81ED-4DB2-BD59-A6C34878D82A}">
                        <a16:rowId xmlns:a16="http://schemas.microsoft.com/office/drawing/2014/main" val="1262549617"/>
                      </a:ext>
                    </a:extLst>
                  </a:tr>
                  <a:tr h="4902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8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2.</a:t>
                          </a:r>
                        </a:p>
                      </a:txBody>
                      <a:tcPr marL="0" marR="16425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4810732"/>
                      </a:ext>
                    </a:extLst>
                  </a:tr>
                  <a:tr h="4902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8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3.</a:t>
                          </a:r>
                        </a:p>
                      </a:txBody>
                      <a:tcPr marL="0" marR="16425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aseline="30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aseline="30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19 cm</a:t>
                          </a:r>
                        </a:p>
                      </a:txBody>
                      <a:tcPr marL="51435" marR="51435" marT="25718" marB="25718" anchor="ctr"/>
                    </a:tc>
                    <a:extLst>
                      <a:ext uri="{0D108BD9-81ED-4DB2-BD59-A6C34878D82A}">
                        <a16:rowId xmlns:a16="http://schemas.microsoft.com/office/drawing/2014/main" val="3998631828"/>
                      </a:ext>
                    </a:extLst>
                  </a:tr>
                  <a:tr h="4902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8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4.</a:t>
                          </a:r>
                        </a:p>
                      </a:txBody>
                      <a:tcPr marL="0" marR="16425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aseline="30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aseline="30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22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71503668"/>
                      </a:ext>
                    </a:extLst>
                  </a:tr>
                  <a:tr h="4902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8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5.</a:t>
                          </a:r>
                        </a:p>
                      </a:txBody>
                      <a:tcPr marL="0" marR="16425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aseline="30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21 cm</a:t>
                          </a:r>
                          <a:r>
                            <a:rPr lang="en-GB" sz="20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/>
                    </a:tc>
                    <a:extLst>
                      <a:ext uri="{0D108BD9-81ED-4DB2-BD59-A6C34878D82A}">
                        <a16:rowId xmlns:a16="http://schemas.microsoft.com/office/drawing/2014/main" val="654297081"/>
                      </a:ext>
                    </a:extLst>
                  </a:tr>
                  <a:tr h="4902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8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6.</a:t>
                          </a:r>
                        </a:p>
                      </a:txBody>
                      <a:tcPr marL="0" marR="16425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aseline="30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24 cm</a:t>
                          </a:r>
                          <a:r>
                            <a:rPr lang="en-GB" sz="20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25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1463826"/>
                      </a:ext>
                    </a:extLst>
                  </a:tr>
                  <a:tr h="4902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8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7.</a:t>
                          </a:r>
                        </a:p>
                      </a:txBody>
                      <a:tcPr marL="0" marR="16425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1435" marR="51435" marT="25718" marB="25718" anchor="ctr">
                        <a:blipFill>
                          <a:blip r:embed="rId3"/>
                          <a:stretch>
                            <a:fillRect l="-37037" t="-671795" r="-625926" b="-2102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1435" marR="51435" marT="25718" marB="25718" anchor="ctr">
                        <a:blipFill>
                          <a:blip r:embed="rId3"/>
                          <a:stretch>
                            <a:fillRect l="-135780" t="-671795" r="-520183" b="-2102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1435" marR="51435" marT="25718" marB="25718" anchor="ctr">
                        <a:blipFill>
                          <a:blip r:embed="rId3"/>
                          <a:stretch>
                            <a:fillRect l="-235780" t="-671795" r="-420183" b="-2102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aseline="30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aseline="30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24 cm</a:t>
                          </a:r>
                        </a:p>
                      </a:txBody>
                      <a:tcPr marL="51435" marR="51435" marT="25718" marB="25718" anchor="ctr"/>
                    </a:tc>
                    <a:extLst>
                      <a:ext uri="{0D108BD9-81ED-4DB2-BD59-A6C34878D82A}">
                        <a16:rowId xmlns:a16="http://schemas.microsoft.com/office/drawing/2014/main" val="2018112468"/>
                      </a:ext>
                    </a:extLst>
                  </a:tr>
                  <a:tr h="4902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8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8.</a:t>
                          </a:r>
                        </a:p>
                      </a:txBody>
                      <a:tcPr marL="0" marR="16425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1435" marR="51435" marT="25718" marB="25718" anchor="ctr">
                        <a:blipFill>
                          <a:blip r:embed="rId3"/>
                          <a:stretch>
                            <a:fillRect l="-37037" t="-792105" r="-625926" b="-11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1435" marR="51435" marT="25718" marB="25718" anchor="ctr">
                        <a:blipFill>
                          <a:blip r:embed="rId3"/>
                          <a:stretch>
                            <a:fillRect l="-135780" t="-792105" r="-520183" b="-11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1435" marR="51435" marT="25718" marB="25718" anchor="ctr">
                        <a:blipFill>
                          <a:blip r:embed="rId3"/>
                          <a:stretch>
                            <a:fillRect l="-235780" t="-792105" r="-420183" b="-11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aseline="30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24 cm</a:t>
                          </a:r>
                          <a:r>
                            <a:rPr lang="en-GB" sz="20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23408661"/>
                      </a:ext>
                    </a:extLst>
                  </a:tr>
                  <a:tr h="4902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8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9.</a:t>
                          </a:r>
                        </a:p>
                      </a:txBody>
                      <a:tcPr marL="0" marR="16425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1435" marR="51435" marT="25718" marB="25718" anchor="ctr">
                        <a:blipFill>
                          <a:blip r:embed="rId3"/>
                          <a:stretch>
                            <a:fillRect l="-37037" t="-869231" r="-625926" b="-128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1435" marR="51435" marT="25718" marB="25718" anchor="ctr">
                        <a:blipFill>
                          <a:blip r:embed="rId3"/>
                          <a:stretch>
                            <a:fillRect l="-135780" t="-869231" r="-520183" b="-128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1435" marR="51435" marT="25718" marB="25718" anchor="ctr">
                        <a:blipFill>
                          <a:blip r:embed="rId3"/>
                          <a:stretch>
                            <a:fillRect l="-235780" t="-869231" r="-420183" b="-128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1435" marR="51435" marT="25718" marB="25718" anchor="ctr">
                        <a:blipFill>
                          <a:blip r:embed="rId3"/>
                          <a:stretch>
                            <a:fillRect l="-335780" t="-869231" r="-320183" b="-128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aseline="30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20 cm</a:t>
                          </a:r>
                          <a:r>
                            <a:rPr lang="en-GB" sz="20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/>
                    </a:tc>
                    <a:extLst>
                      <a:ext uri="{0D108BD9-81ED-4DB2-BD59-A6C34878D82A}">
                        <a16:rowId xmlns:a16="http://schemas.microsoft.com/office/drawing/2014/main" val="355115391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263139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A5C6F848-2CA4-93C1-BCB1-276A81838503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324477" y="66275"/>
              <a:ext cx="4829233" cy="1873056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59041">
                      <a:extLst>
                        <a:ext uri="{9D8B030D-6E8A-4147-A177-3AD203B41FA5}">
                          <a16:colId xmlns:a16="http://schemas.microsoft.com/office/drawing/2014/main" val="1968224127"/>
                        </a:ext>
                      </a:extLst>
                    </a:gridCol>
                    <a:gridCol w="1704005">
                      <a:extLst>
                        <a:ext uri="{9D8B030D-6E8A-4147-A177-3AD203B41FA5}">
                          <a16:colId xmlns:a16="http://schemas.microsoft.com/office/drawing/2014/main" val="2435940597"/>
                        </a:ext>
                      </a:extLst>
                    </a:gridCol>
                    <a:gridCol w="478939">
                      <a:extLst>
                        <a:ext uri="{9D8B030D-6E8A-4147-A177-3AD203B41FA5}">
                          <a16:colId xmlns:a16="http://schemas.microsoft.com/office/drawing/2014/main" val="2462559788"/>
                        </a:ext>
                      </a:extLst>
                    </a:gridCol>
                    <a:gridCol w="987248">
                      <a:extLst>
                        <a:ext uri="{9D8B030D-6E8A-4147-A177-3AD203B41FA5}">
                          <a16:colId xmlns:a16="http://schemas.microsoft.com/office/drawing/2014/main" val="3231397626"/>
                        </a:ext>
                      </a:extLst>
                    </a:gridCol>
                  </a:tblGrid>
                  <a:tr h="534888">
                    <a:tc>
                      <a:txBody>
                        <a:bodyPr/>
                        <a:lstStyle/>
                        <a:p>
                          <a:endParaRPr lang="en-GB" sz="2400" dirty="0"/>
                        </a:p>
                      </a:txBody>
                      <a:tcPr marL="57333" marR="57333" marT="28667" marB="28667"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i="1" dirty="0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oMath>
                          </a14:m>
                          <a:r>
                            <a:rPr lang="en-GB" sz="2400" dirty="0"/>
                            <a:t> </a:t>
                          </a:r>
                        </a:p>
                      </a:txBody>
                      <a:tcPr marL="125519" marR="125519" marT="62760" marB="62760" anchor="b"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400" dirty="0"/>
                        </a:p>
                      </a:txBody>
                      <a:tcPr marL="57333" marR="57333" marT="28667" marB="28667"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50393266"/>
                      </a:ext>
                    </a:extLst>
                  </a:tr>
                  <a:tr h="80328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oMath>
                          </a14:m>
                          <a:r>
                            <a:rPr lang="en-GB" sz="2400" dirty="0"/>
                            <a:t> </a:t>
                          </a:r>
                        </a:p>
                      </a:txBody>
                      <a:tcPr marL="57333" marR="746112" marT="65268" marB="127502"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BlToT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400" dirty="0"/>
                        </a:p>
                      </a:txBody>
                      <a:tcPr marL="57333" marR="57333" marT="28667" marB="28667">
                        <a:lnR w="28575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BlToT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</a:rPr>
                            <a:t> </a:t>
                          </a:r>
                        </a:p>
                      </a:txBody>
                      <a:tcPr marL="57333" marR="57333" marT="28667" marB="28667" anchor="ctr">
                        <a:lnL w="28575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dirty="0">
                              <a:solidFill>
                                <a:schemeClr val="tx1"/>
                              </a:solidFill>
                            </a:rPr>
                            <a:t>         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</a:txBody>
                      <a:tcPr marL="57333" marR="57333" marT="28667" marB="216771" anchor="ctr">
                        <a:lnL w="28575" cap="flat" cmpd="sng" algn="ctr">
                          <a:noFill/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  <a:lnBlToT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700783393"/>
                      </a:ext>
                    </a:extLst>
                  </a:tr>
                  <a:tr h="534888">
                    <a:tc gridSpan="4"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 marL="125519" marR="125519" marT="62760" marB="62760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2000" dirty="0"/>
                        </a:p>
                      </a:txBody>
                      <a:tcP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2000" dirty="0"/>
                        </a:p>
                      </a:txBody>
                      <a:tcP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2000" dirty="0"/>
                        </a:p>
                      </a:txBody>
                      <a:tcP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55466473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A5C6F848-2CA4-93C1-BCB1-276A81838503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324477" y="66275"/>
              <a:ext cx="4829233" cy="1873056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59041">
                      <a:extLst>
                        <a:ext uri="{9D8B030D-6E8A-4147-A177-3AD203B41FA5}">
                          <a16:colId xmlns:a16="http://schemas.microsoft.com/office/drawing/2014/main" val="1968224127"/>
                        </a:ext>
                      </a:extLst>
                    </a:gridCol>
                    <a:gridCol w="1704005">
                      <a:extLst>
                        <a:ext uri="{9D8B030D-6E8A-4147-A177-3AD203B41FA5}">
                          <a16:colId xmlns:a16="http://schemas.microsoft.com/office/drawing/2014/main" val="2435940597"/>
                        </a:ext>
                      </a:extLst>
                    </a:gridCol>
                    <a:gridCol w="478939">
                      <a:extLst>
                        <a:ext uri="{9D8B030D-6E8A-4147-A177-3AD203B41FA5}">
                          <a16:colId xmlns:a16="http://schemas.microsoft.com/office/drawing/2014/main" val="2462559788"/>
                        </a:ext>
                      </a:extLst>
                    </a:gridCol>
                    <a:gridCol w="987248">
                      <a:extLst>
                        <a:ext uri="{9D8B030D-6E8A-4147-A177-3AD203B41FA5}">
                          <a16:colId xmlns:a16="http://schemas.microsoft.com/office/drawing/2014/main" val="3231397626"/>
                        </a:ext>
                      </a:extLst>
                    </a:gridCol>
                  </a:tblGrid>
                  <a:tr h="534888">
                    <a:tc>
                      <a:txBody>
                        <a:bodyPr/>
                        <a:lstStyle/>
                        <a:p>
                          <a:endParaRPr lang="en-GB" sz="2400" dirty="0"/>
                        </a:p>
                      </a:txBody>
                      <a:tcPr marL="57333" marR="57333" marT="28667" marB="28667"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5519" marR="125519" marT="62760" marB="62760" anchor="b"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76744" t="-2381" r="-46512" b="-254762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400" dirty="0"/>
                        </a:p>
                      </a:txBody>
                      <a:tcPr marL="57333" marR="57333" marT="28667" marB="28667"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50393266"/>
                      </a:ext>
                    </a:extLst>
                  </a:tr>
                  <a:tr h="8032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7333" marR="746112" marT="65268" marB="127502"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BlToT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lToTr>
                        <a:blipFill>
                          <a:blip r:embed="rId2"/>
                          <a:stretch>
                            <a:fillRect l="-763" t="-67188" r="-192366" b="-6718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400" dirty="0"/>
                        </a:p>
                      </a:txBody>
                      <a:tcPr marL="57333" marR="57333" marT="28667" marB="28667">
                        <a:lnR w="28575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BlToT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7333" marR="57333" marT="28667" marB="28667" anchor="ctr">
                        <a:lnL w="28575" cap="flat" cmpd="sng" algn="ctr">
                          <a:solidFill>
                            <a:schemeClr val="bg1">
                              <a:lumMod val="75000"/>
                            </a:schemeClr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700000" t="-67188" r="-210526" b="-6718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7333" marR="57333" marT="28667" marB="216771" anchor="ctr">
                        <a:lnL w="28575" cap="flat" cmpd="sng" algn="ctr">
                          <a:noFill/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  <a:lnBlToT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lToTr>
                        <a:blipFill>
                          <a:blip r:embed="rId2"/>
                          <a:stretch>
                            <a:fillRect l="-389744" t="-67188" r="-2564" b="-6718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00783393"/>
                      </a:ext>
                    </a:extLst>
                  </a:tr>
                  <a:tr h="534888">
                    <a:tc gridSpan="4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5519" marR="125519" marT="62760" marB="62760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262" t="-254762" r="-525" b="-2381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2000" dirty="0"/>
                        </a:p>
                      </a:txBody>
                      <a:tcP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2000" dirty="0"/>
                        </a:p>
                      </a:txBody>
                      <a:tcP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2000" dirty="0"/>
                        </a:p>
                      </a:txBody>
                      <a:tcP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55466473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2D919266-1810-ABAF-AB72-76B63EEC345E}"/>
              </a:ext>
            </a:extLst>
          </p:cNvPr>
          <p:cNvSpPr txBox="1"/>
          <p:nvPr/>
        </p:nvSpPr>
        <p:spPr>
          <a:xfrm>
            <a:off x="107259" y="66275"/>
            <a:ext cx="4829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Complete the table for the trapezium.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able 8">
                <a:extLst>
                  <a:ext uri="{FF2B5EF4-FFF2-40B4-BE49-F238E27FC236}">
                    <a16:creationId xmlns:a16="http://schemas.microsoft.com/office/drawing/2014/main" id="{E8D9827E-C738-89B7-A4BB-838EB29D422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18490511"/>
                  </p:ext>
                </p:extLst>
              </p:nvPr>
            </p:nvGraphicFramePr>
            <p:xfrm>
              <a:off x="657213" y="1939331"/>
              <a:ext cx="10426117" cy="473827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04318">
                      <a:extLst>
                        <a:ext uri="{9D8B030D-6E8A-4147-A177-3AD203B41FA5}">
                          <a16:colId xmlns:a16="http://schemas.microsoft.com/office/drawing/2014/main" val="3629605407"/>
                        </a:ext>
                      </a:extLst>
                    </a:gridCol>
                    <a:gridCol w="1379214">
                      <a:extLst>
                        <a:ext uri="{9D8B030D-6E8A-4147-A177-3AD203B41FA5}">
                          <a16:colId xmlns:a16="http://schemas.microsoft.com/office/drawing/2014/main" val="4006185843"/>
                        </a:ext>
                      </a:extLst>
                    </a:gridCol>
                    <a:gridCol w="1379214">
                      <a:extLst>
                        <a:ext uri="{9D8B030D-6E8A-4147-A177-3AD203B41FA5}">
                          <a16:colId xmlns:a16="http://schemas.microsoft.com/office/drawing/2014/main" val="3290640341"/>
                        </a:ext>
                      </a:extLst>
                    </a:gridCol>
                    <a:gridCol w="1379214">
                      <a:extLst>
                        <a:ext uri="{9D8B030D-6E8A-4147-A177-3AD203B41FA5}">
                          <a16:colId xmlns:a16="http://schemas.microsoft.com/office/drawing/2014/main" val="894415774"/>
                        </a:ext>
                      </a:extLst>
                    </a:gridCol>
                    <a:gridCol w="1379214">
                      <a:extLst>
                        <a:ext uri="{9D8B030D-6E8A-4147-A177-3AD203B41FA5}">
                          <a16:colId xmlns:a16="http://schemas.microsoft.com/office/drawing/2014/main" val="2051943894"/>
                        </a:ext>
                      </a:extLst>
                    </a:gridCol>
                    <a:gridCol w="1379214">
                      <a:extLst>
                        <a:ext uri="{9D8B030D-6E8A-4147-A177-3AD203B41FA5}">
                          <a16:colId xmlns:a16="http://schemas.microsoft.com/office/drawing/2014/main" val="115599482"/>
                        </a:ext>
                      </a:extLst>
                    </a:gridCol>
                    <a:gridCol w="267301">
                      <a:extLst>
                        <a:ext uri="{9D8B030D-6E8A-4147-A177-3AD203B41FA5}">
                          <a16:colId xmlns:a16="http://schemas.microsoft.com/office/drawing/2014/main" val="3647767564"/>
                        </a:ext>
                      </a:extLst>
                    </a:gridCol>
                    <a:gridCol w="1379214">
                      <a:extLst>
                        <a:ext uri="{9D8B030D-6E8A-4147-A177-3AD203B41FA5}">
                          <a16:colId xmlns:a16="http://schemas.microsoft.com/office/drawing/2014/main" val="1776039653"/>
                        </a:ext>
                      </a:extLst>
                    </a:gridCol>
                    <a:gridCol w="1379214">
                      <a:extLst>
                        <a:ext uri="{9D8B030D-6E8A-4147-A177-3AD203B41FA5}">
                          <a16:colId xmlns:a16="http://schemas.microsoft.com/office/drawing/2014/main" val="4204157798"/>
                        </a:ext>
                      </a:extLst>
                    </a:gridCol>
                  </a:tblGrid>
                  <a:tr h="290102">
                    <a:tc>
                      <a:txBody>
                        <a:bodyPr/>
                        <a:lstStyle/>
                        <a:p>
                          <a:pPr algn="ctr"/>
                          <a:endParaRPr lang="en-GB" sz="1800" b="1" dirty="0"/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8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oMath>
                          </a14:m>
                          <a:r>
                            <a:rPr lang="en-GB" sz="1800" b="1" dirty="0"/>
                            <a:t> 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1" i="1" smtClean="0"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</m:oMath>
                            </m:oMathPara>
                          </a14:m>
                          <a:endParaRPr lang="en-GB" sz="1800" b="1" dirty="0"/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800" b="1" i="1" smtClean="0"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oMath>
                          </a14:m>
                          <a:r>
                            <a:rPr lang="en-GB" sz="1800" b="1" dirty="0"/>
                            <a:t> 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1" i="1" smtClean="0">
                                    <a:latin typeface="Cambria Math" panose="02040503050406030204" pitchFamily="18" charset="0"/>
                                  </a:rPr>
                                  <m:t>𝒅</m:t>
                                </m:r>
                              </m:oMath>
                            </m:oMathPara>
                          </a14:m>
                          <a:endParaRPr lang="en-GB" sz="1800" b="1" dirty="0"/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800" b="1" i="1" smtClean="0"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oMath>
                          </a14:m>
                          <a:r>
                            <a:rPr lang="en-GB" sz="1800" b="1" dirty="0"/>
                            <a:t> 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1" dirty="0"/>
                        </a:p>
                      </a:txBody>
                      <a:tcPr marL="51435" marR="51435" marT="25718" marB="25718" anchor="ctr"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1" dirty="0"/>
                            <a:t>Area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1" dirty="0"/>
                            <a:t>Perimeter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76792437"/>
                      </a:ext>
                    </a:extLst>
                  </a:tr>
                  <a:tr h="4902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8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1.</a:t>
                          </a:r>
                        </a:p>
                      </a:txBody>
                      <a:tcPr marL="0" marR="16425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11 cm</a:t>
                          </a:r>
                          <a:r>
                            <a:rPr lang="en-GB" sz="2000" baseline="30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18 cm</a:t>
                          </a:r>
                        </a:p>
                      </a:txBody>
                      <a:tcPr marL="51435" marR="51435" marT="25718" marB="25718" anchor="ctr"/>
                    </a:tc>
                    <a:extLst>
                      <a:ext uri="{0D108BD9-81ED-4DB2-BD59-A6C34878D82A}">
                        <a16:rowId xmlns:a16="http://schemas.microsoft.com/office/drawing/2014/main" val="1262549617"/>
                      </a:ext>
                    </a:extLst>
                  </a:tr>
                  <a:tr h="4902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8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2.</a:t>
                          </a:r>
                        </a:p>
                      </a:txBody>
                      <a:tcPr marL="0" marR="16425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 cm</a:t>
                          </a:r>
                          <a:r>
                            <a:rPr lang="en-GB" sz="2000" baseline="30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15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4810732"/>
                      </a:ext>
                    </a:extLst>
                  </a:tr>
                  <a:tr h="4902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8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3.</a:t>
                          </a:r>
                        </a:p>
                      </a:txBody>
                      <a:tcPr marL="0" marR="16425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aseline="30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15 cm</a:t>
                          </a:r>
                          <a:r>
                            <a:rPr lang="en-GB" sz="2000" baseline="30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19 cm</a:t>
                          </a:r>
                        </a:p>
                      </a:txBody>
                      <a:tcPr marL="51435" marR="51435" marT="25718" marB="25718" anchor="ctr"/>
                    </a:tc>
                    <a:extLst>
                      <a:ext uri="{0D108BD9-81ED-4DB2-BD59-A6C34878D82A}">
                        <a16:rowId xmlns:a16="http://schemas.microsoft.com/office/drawing/2014/main" val="3998631828"/>
                      </a:ext>
                    </a:extLst>
                  </a:tr>
                  <a:tr h="4902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8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4.</a:t>
                          </a:r>
                        </a:p>
                      </a:txBody>
                      <a:tcPr marL="0" marR="16425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aseline="30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20 cm</a:t>
                          </a:r>
                          <a:r>
                            <a:rPr lang="en-GB" sz="2000" baseline="30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22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71503668"/>
                      </a:ext>
                    </a:extLst>
                  </a:tr>
                  <a:tr h="4902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8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5.</a:t>
                          </a:r>
                        </a:p>
                      </a:txBody>
                      <a:tcPr marL="0" marR="16425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aseline="30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21 cm</a:t>
                          </a:r>
                          <a:r>
                            <a:rPr lang="en-GB" sz="20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22 cm</a:t>
                          </a:r>
                        </a:p>
                      </a:txBody>
                      <a:tcPr marL="51435" marR="51435" marT="25718" marB="25718" anchor="ctr"/>
                    </a:tc>
                    <a:extLst>
                      <a:ext uri="{0D108BD9-81ED-4DB2-BD59-A6C34878D82A}">
                        <a16:rowId xmlns:a16="http://schemas.microsoft.com/office/drawing/2014/main" val="654297081"/>
                      </a:ext>
                    </a:extLst>
                  </a:tr>
                  <a:tr h="4902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8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6.</a:t>
                          </a:r>
                        </a:p>
                      </a:txBody>
                      <a:tcPr marL="0" marR="16425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aseline="30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24 cm</a:t>
                          </a:r>
                          <a:r>
                            <a:rPr lang="en-GB" sz="20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25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1463826"/>
                      </a:ext>
                    </a:extLst>
                  </a:tr>
                  <a:tr h="4902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8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7.</a:t>
                          </a:r>
                        </a:p>
                      </a:txBody>
                      <a:tcPr marL="0" marR="16425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aseline="30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aseline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28 cm</a:t>
                          </a:r>
                          <a:r>
                            <a:rPr lang="en-GB" sz="2000" baseline="30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24 cm</a:t>
                          </a:r>
                        </a:p>
                      </a:txBody>
                      <a:tcPr marL="51435" marR="51435" marT="25718" marB="25718" anchor="ctr"/>
                    </a:tc>
                    <a:extLst>
                      <a:ext uri="{0D108BD9-81ED-4DB2-BD59-A6C34878D82A}">
                        <a16:rowId xmlns:a16="http://schemas.microsoft.com/office/drawing/2014/main" val="2018112468"/>
                      </a:ext>
                    </a:extLst>
                  </a:tr>
                  <a:tr h="4902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8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8.</a:t>
                          </a:r>
                        </a:p>
                      </a:txBody>
                      <a:tcPr marL="0" marR="16425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aseline="30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24 cm</a:t>
                          </a:r>
                          <a:r>
                            <a:rPr lang="en-GB" sz="20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22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23408661"/>
                      </a:ext>
                    </a:extLst>
                  </a:tr>
                  <a:tr h="4902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8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9.</a:t>
                          </a:r>
                        </a:p>
                      </a:txBody>
                      <a:tcPr marL="0" marR="16425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+3</m:t>
                              </m:r>
                            </m:oMath>
                          </a14:m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aseline="30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20 cm</a:t>
                          </a:r>
                          <a:r>
                            <a:rPr lang="en-GB" sz="20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22 cm</a:t>
                          </a:r>
                        </a:p>
                      </a:txBody>
                      <a:tcPr marL="51435" marR="51435" marT="25718" marB="25718" anchor="ctr"/>
                    </a:tc>
                    <a:extLst>
                      <a:ext uri="{0D108BD9-81ED-4DB2-BD59-A6C34878D82A}">
                        <a16:rowId xmlns:a16="http://schemas.microsoft.com/office/drawing/2014/main" val="3551153917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Table 8">
                <a:extLst>
                  <a:ext uri="{FF2B5EF4-FFF2-40B4-BE49-F238E27FC236}">
                    <a16:creationId xmlns:a16="http://schemas.microsoft.com/office/drawing/2014/main" id="{E8D9827E-C738-89B7-A4BB-838EB29D422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18490511"/>
                  </p:ext>
                </p:extLst>
              </p:nvPr>
            </p:nvGraphicFramePr>
            <p:xfrm>
              <a:off x="657213" y="1939331"/>
              <a:ext cx="10426117" cy="473827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04318">
                      <a:extLst>
                        <a:ext uri="{9D8B030D-6E8A-4147-A177-3AD203B41FA5}">
                          <a16:colId xmlns:a16="http://schemas.microsoft.com/office/drawing/2014/main" val="3629605407"/>
                        </a:ext>
                      </a:extLst>
                    </a:gridCol>
                    <a:gridCol w="1379214">
                      <a:extLst>
                        <a:ext uri="{9D8B030D-6E8A-4147-A177-3AD203B41FA5}">
                          <a16:colId xmlns:a16="http://schemas.microsoft.com/office/drawing/2014/main" val="4006185843"/>
                        </a:ext>
                      </a:extLst>
                    </a:gridCol>
                    <a:gridCol w="1379214">
                      <a:extLst>
                        <a:ext uri="{9D8B030D-6E8A-4147-A177-3AD203B41FA5}">
                          <a16:colId xmlns:a16="http://schemas.microsoft.com/office/drawing/2014/main" val="3290640341"/>
                        </a:ext>
                      </a:extLst>
                    </a:gridCol>
                    <a:gridCol w="1379214">
                      <a:extLst>
                        <a:ext uri="{9D8B030D-6E8A-4147-A177-3AD203B41FA5}">
                          <a16:colId xmlns:a16="http://schemas.microsoft.com/office/drawing/2014/main" val="894415774"/>
                        </a:ext>
                      </a:extLst>
                    </a:gridCol>
                    <a:gridCol w="1379214">
                      <a:extLst>
                        <a:ext uri="{9D8B030D-6E8A-4147-A177-3AD203B41FA5}">
                          <a16:colId xmlns:a16="http://schemas.microsoft.com/office/drawing/2014/main" val="2051943894"/>
                        </a:ext>
                      </a:extLst>
                    </a:gridCol>
                    <a:gridCol w="1379214">
                      <a:extLst>
                        <a:ext uri="{9D8B030D-6E8A-4147-A177-3AD203B41FA5}">
                          <a16:colId xmlns:a16="http://schemas.microsoft.com/office/drawing/2014/main" val="115599482"/>
                        </a:ext>
                      </a:extLst>
                    </a:gridCol>
                    <a:gridCol w="267301">
                      <a:extLst>
                        <a:ext uri="{9D8B030D-6E8A-4147-A177-3AD203B41FA5}">
                          <a16:colId xmlns:a16="http://schemas.microsoft.com/office/drawing/2014/main" val="3647767564"/>
                        </a:ext>
                      </a:extLst>
                    </a:gridCol>
                    <a:gridCol w="1379214">
                      <a:extLst>
                        <a:ext uri="{9D8B030D-6E8A-4147-A177-3AD203B41FA5}">
                          <a16:colId xmlns:a16="http://schemas.microsoft.com/office/drawing/2014/main" val="1776039653"/>
                        </a:ext>
                      </a:extLst>
                    </a:gridCol>
                    <a:gridCol w="1379214">
                      <a:extLst>
                        <a:ext uri="{9D8B030D-6E8A-4147-A177-3AD203B41FA5}">
                          <a16:colId xmlns:a16="http://schemas.microsoft.com/office/drawing/2014/main" val="4204157798"/>
                        </a:ext>
                      </a:extLst>
                    </a:gridCol>
                  </a:tblGrid>
                  <a:tr h="325756">
                    <a:tc>
                      <a:txBody>
                        <a:bodyPr/>
                        <a:lstStyle/>
                        <a:p>
                          <a:pPr algn="ctr"/>
                          <a:endParaRPr lang="en-GB" sz="1800" b="1" dirty="0"/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1435" marR="51435" marT="25718" marB="25718" anchor="ctr">
                        <a:blipFill>
                          <a:blip r:embed="rId3"/>
                          <a:stretch>
                            <a:fillRect l="-37037" t="-15385" r="-625926" b="-135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1435" marR="51435" marT="25718" marB="25718" anchor="ctr">
                        <a:blipFill>
                          <a:blip r:embed="rId3"/>
                          <a:stretch>
                            <a:fillRect l="-135780" t="-15385" r="-520183" b="-135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1435" marR="51435" marT="25718" marB="25718" anchor="ctr">
                        <a:blipFill>
                          <a:blip r:embed="rId3"/>
                          <a:stretch>
                            <a:fillRect l="-235780" t="-15385" r="-420183" b="-135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1435" marR="51435" marT="25718" marB="25718" anchor="ctr">
                        <a:blipFill>
                          <a:blip r:embed="rId3"/>
                          <a:stretch>
                            <a:fillRect l="-335780" t="-15385" r="-320183" b="-135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1435" marR="51435" marT="25718" marB="25718" anchor="ctr">
                        <a:blipFill>
                          <a:blip r:embed="rId3"/>
                          <a:stretch>
                            <a:fillRect l="-439815" t="-15385" r="-223148" b="-135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1" dirty="0"/>
                        </a:p>
                      </a:txBody>
                      <a:tcPr marL="51435" marR="51435" marT="25718" marB="25718" anchor="ctr"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1" dirty="0"/>
                            <a:t>Area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1" dirty="0"/>
                            <a:t>Perimeter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76792437"/>
                      </a:ext>
                    </a:extLst>
                  </a:tr>
                  <a:tr h="4902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8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1.</a:t>
                          </a:r>
                        </a:p>
                      </a:txBody>
                      <a:tcPr marL="0" marR="16425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11 cm</a:t>
                          </a:r>
                          <a:r>
                            <a:rPr lang="en-GB" sz="2000" baseline="30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18 cm</a:t>
                          </a:r>
                        </a:p>
                      </a:txBody>
                      <a:tcPr marL="51435" marR="51435" marT="25718" marB="25718" anchor="ctr"/>
                    </a:tc>
                    <a:extLst>
                      <a:ext uri="{0D108BD9-81ED-4DB2-BD59-A6C34878D82A}">
                        <a16:rowId xmlns:a16="http://schemas.microsoft.com/office/drawing/2014/main" val="1262549617"/>
                      </a:ext>
                    </a:extLst>
                  </a:tr>
                  <a:tr h="4902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8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2.</a:t>
                          </a:r>
                        </a:p>
                      </a:txBody>
                      <a:tcPr marL="0" marR="16425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 cm</a:t>
                          </a:r>
                          <a:r>
                            <a:rPr lang="en-GB" sz="2000" baseline="30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15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4810732"/>
                      </a:ext>
                    </a:extLst>
                  </a:tr>
                  <a:tr h="4902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8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3.</a:t>
                          </a:r>
                        </a:p>
                      </a:txBody>
                      <a:tcPr marL="0" marR="16425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aseline="30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15 cm</a:t>
                          </a:r>
                          <a:r>
                            <a:rPr lang="en-GB" sz="2000" baseline="30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19 cm</a:t>
                          </a:r>
                        </a:p>
                      </a:txBody>
                      <a:tcPr marL="51435" marR="51435" marT="25718" marB="25718" anchor="ctr"/>
                    </a:tc>
                    <a:extLst>
                      <a:ext uri="{0D108BD9-81ED-4DB2-BD59-A6C34878D82A}">
                        <a16:rowId xmlns:a16="http://schemas.microsoft.com/office/drawing/2014/main" val="3998631828"/>
                      </a:ext>
                    </a:extLst>
                  </a:tr>
                  <a:tr h="4902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8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4.</a:t>
                          </a:r>
                        </a:p>
                      </a:txBody>
                      <a:tcPr marL="0" marR="16425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aseline="30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20 cm</a:t>
                          </a:r>
                          <a:r>
                            <a:rPr lang="en-GB" sz="2000" baseline="30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22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71503668"/>
                      </a:ext>
                    </a:extLst>
                  </a:tr>
                  <a:tr h="4902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8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5.</a:t>
                          </a:r>
                        </a:p>
                      </a:txBody>
                      <a:tcPr marL="0" marR="16425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aseline="30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21 cm</a:t>
                          </a:r>
                          <a:r>
                            <a:rPr lang="en-GB" sz="20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22 cm</a:t>
                          </a:r>
                        </a:p>
                      </a:txBody>
                      <a:tcPr marL="51435" marR="51435" marT="25718" marB="25718" anchor="ctr"/>
                    </a:tc>
                    <a:extLst>
                      <a:ext uri="{0D108BD9-81ED-4DB2-BD59-A6C34878D82A}">
                        <a16:rowId xmlns:a16="http://schemas.microsoft.com/office/drawing/2014/main" val="654297081"/>
                      </a:ext>
                    </a:extLst>
                  </a:tr>
                  <a:tr h="4902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8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6.</a:t>
                          </a:r>
                        </a:p>
                      </a:txBody>
                      <a:tcPr marL="0" marR="16425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aseline="30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24 cm</a:t>
                          </a:r>
                          <a:r>
                            <a:rPr lang="en-GB" sz="20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25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1463826"/>
                      </a:ext>
                    </a:extLst>
                  </a:tr>
                  <a:tr h="4902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8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7.</a:t>
                          </a:r>
                        </a:p>
                      </a:txBody>
                      <a:tcPr marL="0" marR="16425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1435" marR="51435" marT="25718" marB="25718" anchor="ctr">
                        <a:blipFill>
                          <a:blip r:embed="rId3"/>
                          <a:stretch>
                            <a:fillRect l="-37037" t="-671795" r="-625926" b="-2102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1435" marR="51435" marT="25718" marB="25718" anchor="ctr">
                        <a:blipFill>
                          <a:blip r:embed="rId3"/>
                          <a:stretch>
                            <a:fillRect l="-135780" t="-671795" r="-520183" b="-2102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1435" marR="51435" marT="25718" marB="25718" anchor="ctr">
                        <a:blipFill>
                          <a:blip r:embed="rId3"/>
                          <a:stretch>
                            <a:fillRect l="-235780" t="-671795" r="-420183" b="-2102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aseline="30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aseline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28 cm</a:t>
                          </a:r>
                          <a:r>
                            <a:rPr lang="en-GB" sz="2000" baseline="30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24 cm</a:t>
                          </a:r>
                        </a:p>
                      </a:txBody>
                      <a:tcPr marL="51435" marR="51435" marT="25718" marB="25718" anchor="ctr"/>
                    </a:tc>
                    <a:extLst>
                      <a:ext uri="{0D108BD9-81ED-4DB2-BD59-A6C34878D82A}">
                        <a16:rowId xmlns:a16="http://schemas.microsoft.com/office/drawing/2014/main" val="2018112468"/>
                      </a:ext>
                    </a:extLst>
                  </a:tr>
                  <a:tr h="4902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8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8.</a:t>
                          </a:r>
                        </a:p>
                      </a:txBody>
                      <a:tcPr marL="0" marR="16425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1435" marR="51435" marT="25718" marB="25718" anchor="ctr">
                        <a:blipFill>
                          <a:blip r:embed="rId3"/>
                          <a:stretch>
                            <a:fillRect l="-37037" t="-792105" r="-625926" b="-11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1435" marR="51435" marT="25718" marB="25718" anchor="ctr">
                        <a:blipFill>
                          <a:blip r:embed="rId3"/>
                          <a:stretch>
                            <a:fillRect l="-135780" t="-792105" r="-520183" b="-11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1435" marR="51435" marT="25718" marB="25718" anchor="ctr">
                        <a:blipFill>
                          <a:blip r:embed="rId3"/>
                          <a:stretch>
                            <a:fillRect l="-235780" t="-792105" r="-420183" b="-11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aseline="30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24 cm</a:t>
                          </a:r>
                          <a:r>
                            <a:rPr lang="en-GB" sz="20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22 cm</a:t>
                          </a:r>
                        </a:p>
                      </a:txBody>
                      <a:tcPr marL="51435" marR="51435" marT="25718" marB="25718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23408661"/>
                      </a:ext>
                    </a:extLst>
                  </a:tr>
                  <a:tr h="4902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800" b="0" dirty="0">
                              <a:latin typeface="DEJAVU SANS" panose="020B0603030804020204" pitchFamily="34" charset="0"/>
                              <a:ea typeface="DEJAVU SANS" panose="020B0603030804020204" pitchFamily="34" charset="0"/>
                              <a:cs typeface="DEJAVU SANS" panose="020B0603030804020204" pitchFamily="34" charset="0"/>
                            </a:rPr>
                            <a:t>9.</a:t>
                          </a:r>
                        </a:p>
                      </a:txBody>
                      <a:tcPr marL="0" marR="164250" marT="0" marB="0" anchor="ctr">
                        <a:lnL w="12700" cmpd="sng">
                          <a:noFill/>
                        </a:lnL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1435" marR="51435" marT="25718" marB="25718" anchor="ctr">
                        <a:blipFill>
                          <a:blip r:embed="rId3"/>
                          <a:stretch>
                            <a:fillRect l="-37037" t="-869231" r="-625926" b="-128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1435" marR="51435" marT="25718" marB="25718" anchor="ctr">
                        <a:blipFill>
                          <a:blip r:embed="rId3"/>
                          <a:stretch>
                            <a:fillRect l="-135780" t="-869231" r="-520183" b="-128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1435" marR="51435" marT="25718" marB="25718" anchor="ctr">
                        <a:blipFill>
                          <a:blip r:embed="rId3"/>
                          <a:stretch>
                            <a:fillRect l="-235780" t="-869231" r="-420183" b="-128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1435" marR="51435" marT="25718" marB="25718" anchor="ctr">
                        <a:blipFill>
                          <a:blip r:embed="rId3"/>
                          <a:stretch>
                            <a:fillRect l="-335780" t="-869231" r="-320183" b="-128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 cm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aseline="300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1435" marR="51435" marT="25718" marB="25718" anchor="ctr">
                        <a:lnT w="12700" cmpd="sng">
                          <a:noFill/>
                        </a:lnT>
                        <a:lnB w="127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20 cm</a:t>
                          </a:r>
                          <a:r>
                            <a:rPr lang="en-GB" sz="20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marL="51435" marR="51435" marT="25718" marB="2571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22 cm</a:t>
                          </a:r>
                        </a:p>
                      </a:txBody>
                      <a:tcPr marL="51435" marR="51435" marT="25718" marB="25718" anchor="ctr"/>
                    </a:tc>
                    <a:extLst>
                      <a:ext uri="{0D108BD9-81ED-4DB2-BD59-A6C34878D82A}">
                        <a16:rowId xmlns:a16="http://schemas.microsoft.com/office/drawing/2014/main" val="355115391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230875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1504</TotalTime>
  <Words>696</Words>
  <Application>Microsoft Macintosh PowerPoint</Application>
  <PresentationFormat>Widescreen</PresentationFormat>
  <Paragraphs>347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DEJAVU SANS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 Day (Staff)</dc:creator>
  <cp:lastModifiedBy>N Day (Staff)</cp:lastModifiedBy>
  <cp:revision>3</cp:revision>
  <dcterms:created xsi:type="dcterms:W3CDTF">2022-12-02T19:11:58Z</dcterms:created>
  <dcterms:modified xsi:type="dcterms:W3CDTF">2022-12-11T18:51:01Z</dcterms:modified>
</cp:coreProperties>
</file>