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6" r:id="rId7"/>
    <p:sldId id="263" r:id="rId8"/>
    <p:sldId id="267" r:id="rId9"/>
    <p:sldId id="264" r:id="rId10"/>
    <p:sldId id="265" r:id="rId11"/>
    <p:sldId id="256" r:id="rId12"/>
    <p:sldId id="257" r:id="rId13"/>
    <p:sldId id="284" r:id="rId14"/>
    <p:sldId id="285" r:id="rId15"/>
    <p:sldId id="268" r:id="rId16"/>
    <p:sldId id="270" r:id="rId17"/>
    <p:sldId id="272" r:id="rId18"/>
    <p:sldId id="274" r:id="rId19"/>
    <p:sldId id="276" r:id="rId20"/>
    <p:sldId id="278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lour" id="{8C966EE7-DF4B-B642-BA26-F18781A22FB9}">
          <p14:sldIdLst>
            <p14:sldId id="258"/>
            <p14:sldId id="259"/>
            <p14:sldId id="260"/>
            <p14:sldId id="261"/>
            <p14:sldId id="262"/>
            <p14:sldId id="266"/>
            <p14:sldId id="263"/>
            <p14:sldId id="267"/>
            <p14:sldId id="264"/>
            <p14:sldId id="265"/>
            <p14:sldId id="256"/>
            <p14:sldId id="257"/>
            <p14:sldId id="284"/>
            <p14:sldId id="285"/>
          </p14:sldIdLst>
        </p14:section>
        <p14:section name="B&amp;W" id="{341F6213-F8E8-BA41-BFA9-3DB107A20B7F}">
          <p14:sldIdLst>
            <p14:sldId id="268"/>
            <p14:sldId id="270"/>
            <p14:sldId id="272"/>
            <p14:sldId id="274"/>
            <p14:sldId id="276"/>
            <p14:sldId id="278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48"/>
    <p:restoredTop sz="96327"/>
  </p:normalViewPr>
  <p:slideViewPr>
    <p:cSldViewPr snapToGrid="0">
      <p:cViewPr varScale="1">
        <p:scale>
          <a:sx n="160" d="100"/>
          <a:sy n="160" d="100"/>
        </p:scale>
        <p:origin x="200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644F4-FFB2-4ACA-F2A9-3D749D4D6F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100815-F25E-4C52-793E-109E6BE524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9720C-6744-42F3-4256-EF399C550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AB36-D5D4-CB48-AB29-1E70516FE7CA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9522D-D747-F400-4BB0-79C86EA5A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33DD8-4716-05F1-75F4-2B52F0DB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B461-009B-1A4A-B7EE-223066C3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5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0EAF5-B7BE-61EF-3C5B-75BAD9384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D3417-893D-0A78-52DD-1D72762F40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980D9-82A2-F2B4-01B2-296F1BD03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AB36-D5D4-CB48-AB29-1E70516FE7CA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00D8F-1437-764C-E718-CDC4FBDDC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5BFB0-88EB-15CA-049F-D779252F9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B461-009B-1A4A-B7EE-223066C3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727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A3FA0D-F7D8-7344-E6CF-E5D99F988F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80534E-A02F-D405-51F5-4179D8381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8083F-4485-AFB9-8F4F-DFE2D0800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AB36-D5D4-CB48-AB29-1E70516FE7CA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3FC55-0DB2-3506-4422-D5DC0E357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4AF6B-AEE5-1CD4-1FCD-846B89210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B461-009B-1A4A-B7EE-223066C3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7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A9ED1-DD38-D867-99CA-11AA7EA4C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A382D-5BC0-86F7-99DD-D09AB3865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0A102-DE73-9BEF-A03C-FDC23DBFF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AB36-D5D4-CB48-AB29-1E70516FE7CA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FB968-6DE4-B5BA-26B3-BC62C1BD7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F4E5B-F6C6-50A2-830E-AC2029FCC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B461-009B-1A4A-B7EE-223066C3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067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8BFE6-4FBF-79D8-C1CD-6635E2B0F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4A52A-7337-825B-0830-1279A873E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42050-DA0C-EE6C-FCEC-3FD06B733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AB36-D5D4-CB48-AB29-1E70516FE7CA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E873E-5C89-97BF-CE52-431D27D24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71919-C4B0-10CF-F63A-C5E704D5B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B461-009B-1A4A-B7EE-223066C3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225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57800-811B-5B98-AAB8-ACA0412C2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2E086-DFEC-4253-F391-D7CF8F0739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7C3D4D-AD34-CA72-A796-A06EC8AB6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3AC840-C81C-B173-54C4-05F56A881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AB36-D5D4-CB48-AB29-1E70516FE7CA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7D125C-CFFB-BC26-86DC-295879320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2B470E-C02A-09F8-B893-2D57347D5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B461-009B-1A4A-B7EE-223066C3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286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012C9-FCA3-0CD3-2BB1-CBA5CC565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CBC90-4FA0-11B8-70D7-D21996925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441817-861F-D8A8-417C-A876BDE882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317754-B05B-7401-22EE-9DC822A265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734A95-7ADC-8934-E8BA-F4B8567D35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23CBA6-712C-B296-7138-087B69EF6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AB36-D5D4-CB48-AB29-1E70516FE7CA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F833CC-3149-5106-DD5A-769FD18CC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0C9A7D-35C7-3FAD-8637-603447B0B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B461-009B-1A4A-B7EE-223066C3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139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F9C44-728D-9B07-9F3D-28C88980E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36161B-AB67-0E13-C256-C2051C3C5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AB36-D5D4-CB48-AB29-1E70516FE7CA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11C771-BBE4-CD47-8B9D-1510B7967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64F7F3-AD25-407F-CE33-447CB32C7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B461-009B-1A4A-B7EE-223066C3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987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222783-013D-9708-CAD5-0B6CE7625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AB36-D5D4-CB48-AB29-1E70516FE7CA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6D3389-30DA-056F-BFFB-82FD405F3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39C94-91DC-F46E-0E09-428DE1ED8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B461-009B-1A4A-B7EE-223066C3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9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14BCF-C29C-4BD9-B881-D2FFE5483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6EF58-6CAB-52E0-27E5-3CFC7494D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ABCD92-B285-5E7A-9B66-ED6142C38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10C40-96C6-C679-4D83-9688F04E3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AB36-D5D4-CB48-AB29-1E70516FE7CA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63E24-13E3-F4B5-4E6F-BF9A32D80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0FBF86-021A-0E74-FCBC-470653ED3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B461-009B-1A4A-B7EE-223066C3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871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ACCA9-669B-E128-32E3-FCC78C93A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B2174D-92C0-6375-13FD-D19C9E25D6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B8DC48-2764-57F8-4CE1-6F4374773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D8D83-7E06-8D59-CD7A-852C76142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AB36-D5D4-CB48-AB29-1E70516FE7CA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61924E-AB3C-D095-FC44-EB92C6F4E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40866D-1B86-9E75-21BD-CDC8C042D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B461-009B-1A4A-B7EE-223066C3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84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3C3B36-2266-68BF-DD32-7ED2D3CE5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91D15-F537-AECE-EB5B-04CE6838F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7A93D-3083-AB8C-91D5-1AF5EBEC65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0AB36-D5D4-CB48-AB29-1E70516FE7CA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A4925-5341-5944-799D-679EBE21F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D61BC-A797-A483-7BB4-BD5233667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FB461-009B-1A4A-B7EE-223066C3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4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6">
                <a:extLst>
                  <a:ext uri="{FF2B5EF4-FFF2-40B4-BE49-F238E27FC236}">
                    <a16:creationId xmlns:a16="http://schemas.microsoft.com/office/drawing/2014/main" id="{44AEC2F0-0CCB-572B-0266-E692EAD299A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1911278159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(1)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</a:rPr>
                            <a:t>What type of sequence would make the second term </a:t>
                          </a:r>
                          <a14:m>
                            <m:oMath xmlns:m="http://schemas.openxmlformats.org/officeDocument/2006/math"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48</m:t>
                              </m:r>
                            </m:oMath>
                          </a14:m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(2)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</a:rPr>
                            <a:t>What type of sequence would make the mean of the first four terms equal their median?</a:t>
                          </a: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504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(3)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What type of sequence would make the second and fourth terms sum to </a:t>
                          </a:r>
                          <a14:m>
                            <m:oMath xmlns:m="http://schemas.openxmlformats.org/officeDocument/2006/math">
                              <m:r>
                                <a:rPr lang="en-GB" sz="2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</m:oMath>
                          </a14:m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BBB59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(7)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For each of the sequences in </a:t>
                          </a:r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(2)</a:t>
                          </a: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 to </a:t>
                          </a:r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(5)</a:t>
                          </a: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, find the </a:t>
                          </a:r>
                          <a14:m>
                            <m:oMath xmlns:m="http://schemas.openxmlformats.org/officeDocument/2006/math">
                              <m:r>
                                <a:rPr lang="en-GB" sz="23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GB" sz="2300" b="0" baseline="30000" dirty="0">
                              <a:solidFill>
                                <a:schemeClr val="tx1"/>
                              </a:solidFill>
                            </a:rPr>
                            <a:t>th</a:t>
                          </a: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 term.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3CC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3200" b="1" u="sng" dirty="0">
                              <a:solidFill>
                                <a:schemeClr val="tx1"/>
                              </a:solidFill>
                            </a:rPr>
                            <a:t>Sequences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>
                            <a:lumMod val="95000"/>
                          </a:sysClr>
                        </a:solidFill>
                      </a:tcPr>
                    </a:tc>
                    <a:tc rowSpan="2"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(4)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What type of sequence would make the third term look like this?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8064A2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(6)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For each of the sequences in </a:t>
                          </a:r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(1)</a:t>
                          </a: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 to </a:t>
                          </a:r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(5)</a:t>
                          </a: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, find the 8</a:t>
                          </a:r>
                          <a:r>
                            <a:rPr lang="en-GB" sz="2300" b="0" baseline="30000" dirty="0">
                              <a:solidFill>
                                <a:schemeClr val="tx1"/>
                              </a:solidFill>
                            </a:rPr>
                            <a:t>th</a:t>
                          </a: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 term.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3F1D9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(5)</a:t>
                          </a: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What type of sequence would make the fourth term </a:t>
                          </a:r>
                          <a14:m>
                            <m:oMath xmlns:m="http://schemas.openxmlformats.org/officeDocument/2006/math">
                              <m:r>
                                <a:rPr lang="en-GB" sz="2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81</m:t>
                              </m:r>
                            </m:oMath>
                          </a14:m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lumMod val="20000"/>
                            <a:lumOff val="80000"/>
                          </a:srgbClr>
                        </a:solidFill>
                      </a:tcPr>
                    </a:tc>
                    <a:tc vMerge="1"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(5)</a:t>
                          </a:r>
                        </a:p>
                        <a:p>
                          <a:pPr algn="ctr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Find the area of the triangle when the perimeter is 24 cm.</a:t>
                          </a: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ACC6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6">
                <a:extLst>
                  <a:ext uri="{FF2B5EF4-FFF2-40B4-BE49-F238E27FC236}">
                    <a16:creationId xmlns:a16="http://schemas.microsoft.com/office/drawing/2014/main" id="{44AEC2F0-0CCB-572B-0266-E692EAD299A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1911278159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8" t="-1667" r="-201563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(2)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</a:rPr>
                            <a:t>What type of sequence would make the mean of the first four terms equal their median?</a:t>
                          </a: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504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938" t="-1667" r="-1563" b="-2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8" t="-101667" r="-201563" b="-10277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3200" b="1" u="sng" dirty="0">
                              <a:solidFill>
                                <a:schemeClr val="tx1"/>
                              </a:solidFill>
                            </a:rPr>
                            <a:t>Sequences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>
                            <a:lumMod val="95000"/>
                          </a:sysClr>
                        </a:solidFill>
                      </a:tcPr>
                    </a:tc>
                    <a:tc rowSpan="2"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(4)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What type of sequence would make the third term look like this?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8064A2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(6)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For each of the sequences in </a:t>
                          </a:r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(1)</a:t>
                          </a: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 to </a:t>
                          </a:r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(5)</a:t>
                          </a: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, find the 8</a:t>
                          </a:r>
                          <a:r>
                            <a:rPr lang="en-GB" sz="2300" b="0" baseline="30000" dirty="0">
                              <a:solidFill>
                                <a:schemeClr val="tx1"/>
                              </a:solidFill>
                            </a:rPr>
                            <a:t>th</a:t>
                          </a: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 term.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3F1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201667" r="-101563" b="-277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(5)</a:t>
                          </a:r>
                        </a:p>
                        <a:p>
                          <a:pPr algn="ctr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Find the area of the triangle when the perimeter is 24 cm.</a:t>
                          </a: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ACC6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8">
                <a:extLst>
                  <a:ext uri="{FF2B5EF4-FFF2-40B4-BE49-F238E27FC236}">
                    <a16:creationId xmlns:a16="http://schemas.microsoft.com/office/drawing/2014/main" id="{0EBAC739-2311-CE47-1B10-760276A826F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277493" y="3215640"/>
              <a:ext cx="3637010" cy="4267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59540">
                      <a:extLst>
                        <a:ext uri="{9D8B030D-6E8A-4147-A177-3AD203B41FA5}">
                          <a16:colId xmlns:a16="http://schemas.microsoft.com/office/drawing/2014/main" val="1979054083"/>
                        </a:ext>
                      </a:extLst>
                    </a:gridCol>
                    <a:gridCol w="279770">
                      <a:extLst>
                        <a:ext uri="{9D8B030D-6E8A-4147-A177-3AD203B41FA5}">
                          <a16:colId xmlns:a16="http://schemas.microsoft.com/office/drawing/2014/main" val="633713650"/>
                        </a:ext>
                      </a:extLst>
                    </a:gridCol>
                    <a:gridCol w="559540">
                      <a:extLst>
                        <a:ext uri="{9D8B030D-6E8A-4147-A177-3AD203B41FA5}">
                          <a16:colId xmlns:a16="http://schemas.microsoft.com/office/drawing/2014/main" val="1718439624"/>
                        </a:ext>
                      </a:extLst>
                    </a:gridCol>
                    <a:gridCol w="279770">
                      <a:extLst>
                        <a:ext uri="{9D8B030D-6E8A-4147-A177-3AD203B41FA5}">
                          <a16:colId xmlns:a16="http://schemas.microsoft.com/office/drawing/2014/main" val="3417195892"/>
                        </a:ext>
                      </a:extLst>
                    </a:gridCol>
                    <a:gridCol w="559540">
                      <a:extLst>
                        <a:ext uri="{9D8B030D-6E8A-4147-A177-3AD203B41FA5}">
                          <a16:colId xmlns:a16="http://schemas.microsoft.com/office/drawing/2014/main" val="3666793224"/>
                        </a:ext>
                      </a:extLst>
                    </a:gridCol>
                    <a:gridCol w="279770">
                      <a:extLst>
                        <a:ext uri="{9D8B030D-6E8A-4147-A177-3AD203B41FA5}">
                          <a16:colId xmlns:a16="http://schemas.microsoft.com/office/drawing/2014/main" val="1189067809"/>
                        </a:ext>
                      </a:extLst>
                    </a:gridCol>
                    <a:gridCol w="559540">
                      <a:extLst>
                        <a:ext uri="{9D8B030D-6E8A-4147-A177-3AD203B41FA5}">
                          <a16:colId xmlns:a16="http://schemas.microsoft.com/office/drawing/2014/main" val="3738680170"/>
                        </a:ext>
                      </a:extLst>
                    </a:gridCol>
                    <a:gridCol w="279770">
                      <a:extLst>
                        <a:ext uri="{9D8B030D-6E8A-4147-A177-3AD203B41FA5}">
                          <a16:colId xmlns:a16="http://schemas.microsoft.com/office/drawing/2014/main" val="3079825597"/>
                        </a:ext>
                      </a:extLst>
                    </a:gridCol>
                    <a:gridCol w="279770">
                      <a:extLst>
                        <a:ext uri="{9D8B030D-6E8A-4147-A177-3AD203B41FA5}">
                          <a16:colId xmlns:a16="http://schemas.microsoft.com/office/drawing/2014/main" val="391133494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,</a:t>
                          </a:r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,</a:t>
                          </a:r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54</a:t>
                          </a:r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,</a:t>
                          </a:r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,</a:t>
                          </a:r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…</m:t>
                              </m:r>
                            </m:oMath>
                          </a14:m>
                          <a:r>
                            <a:rPr lang="en-GB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8205686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8">
                <a:extLst>
                  <a:ext uri="{FF2B5EF4-FFF2-40B4-BE49-F238E27FC236}">
                    <a16:creationId xmlns:a16="http://schemas.microsoft.com/office/drawing/2014/main" id="{0EBAC739-2311-CE47-1B10-760276A826F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277493" y="3215640"/>
              <a:ext cx="3637010" cy="4267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59540">
                      <a:extLst>
                        <a:ext uri="{9D8B030D-6E8A-4147-A177-3AD203B41FA5}">
                          <a16:colId xmlns:a16="http://schemas.microsoft.com/office/drawing/2014/main" val="1979054083"/>
                        </a:ext>
                      </a:extLst>
                    </a:gridCol>
                    <a:gridCol w="279770">
                      <a:extLst>
                        <a:ext uri="{9D8B030D-6E8A-4147-A177-3AD203B41FA5}">
                          <a16:colId xmlns:a16="http://schemas.microsoft.com/office/drawing/2014/main" val="633713650"/>
                        </a:ext>
                      </a:extLst>
                    </a:gridCol>
                    <a:gridCol w="559540">
                      <a:extLst>
                        <a:ext uri="{9D8B030D-6E8A-4147-A177-3AD203B41FA5}">
                          <a16:colId xmlns:a16="http://schemas.microsoft.com/office/drawing/2014/main" val="1718439624"/>
                        </a:ext>
                      </a:extLst>
                    </a:gridCol>
                    <a:gridCol w="279770">
                      <a:extLst>
                        <a:ext uri="{9D8B030D-6E8A-4147-A177-3AD203B41FA5}">
                          <a16:colId xmlns:a16="http://schemas.microsoft.com/office/drawing/2014/main" val="3417195892"/>
                        </a:ext>
                      </a:extLst>
                    </a:gridCol>
                    <a:gridCol w="559540">
                      <a:extLst>
                        <a:ext uri="{9D8B030D-6E8A-4147-A177-3AD203B41FA5}">
                          <a16:colId xmlns:a16="http://schemas.microsoft.com/office/drawing/2014/main" val="3666793224"/>
                        </a:ext>
                      </a:extLst>
                    </a:gridCol>
                    <a:gridCol w="279770">
                      <a:extLst>
                        <a:ext uri="{9D8B030D-6E8A-4147-A177-3AD203B41FA5}">
                          <a16:colId xmlns:a16="http://schemas.microsoft.com/office/drawing/2014/main" val="1189067809"/>
                        </a:ext>
                      </a:extLst>
                    </a:gridCol>
                    <a:gridCol w="559540">
                      <a:extLst>
                        <a:ext uri="{9D8B030D-6E8A-4147-A177-3AD203B41FA5}">
                          <a16:colId xmlns:a16="http://schemas.microsoft.com/office/drawing/2014/main" val="3738680170"/>
                        </a:ext>
                      </a:extLst>
                    </a:gridCol>
                    <a:gridCol w="279770">
                      <a:extLst>
                        <a:ext uri="{9D8B030D-6E8A-4147-A177-3AD203B41FA5}">
                          <a16:colId xmlns:a16="http://schemas.microsoft.com/office/drawing/2014/main" val="3079825597"/>
                        </a:ext>
                      </a:extLst>
                    </a:gridCol>
                    <a:gridCol w="279770">
                      <a:extLst>
                        <a:ext uri="{9D8B030D-6E8A-4147-A177-3AD203B41FA5}">
                          <a16:colId xmlns:a16="http://schemas.microsoft.com/office/drawing/2014/main" val="3911334947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,</a:t>
                          </a:r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,</a:t>
                          </a:r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54</a:t>
                          </a:r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,</a:t>
                          </a:r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,</a:t>
                          </a:r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>
                          <a:blip r:embed="rId3"/>
                          <a:stretch>
                            <a:fillRect l="-1213636" t="-26471" b="-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056865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Picture 9" descr="A picture containing screenshot, circle&#10;&#10;Description automatically generated">
            <a:extLst>
              <a:ext uri="{FF2B5EF4-FFF2-40B4-BE49-F238E27FC236}">
                <a16:creationId xmlns:a16="http://schemas.microsoft.com/office/drawing/2014/main" id="{19736365-50A5-A757-E4DD-0243A9E261D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16410" y="4058176"/>
            <a:ext cx="2296632" cy="221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4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6">
                <a:extLst>
                  <a:ext uri="{FF2B5EF4-FFF2-40B4-BE49-F238E27FC236}">
                    <a16:creationId xmlns:a16="http://schemas.microsoft.com/office/drawing/2014/main" id="{994C587D-26DE-0AE3-C86E-A7D1EDBA08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9287211"/>
                  </p:ext>
                </p:extLst>
              </p:nvPr>
            </p:nvGraphicFramePr>
            <p:xfrm>
              <a:off x="0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1911278159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(1)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Find two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numbers to fill the gap </a:t>
                          </a: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if the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point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(12, 7)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 lies on the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curve</a:t>
                          </a: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(2)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Find two numbers to fill the gap if one of the roots of the curve is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504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(3)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What is the minimum value of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? Explain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your answer.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BBB59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(8)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Show that the difference between the two roots of the curve is always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3CC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b="1" u="sng" dirty="0">
                              <a:solidFill>
                                <a:schemeClr val="tx1"/>
                              </a:solidFill>
                            </a:rPr>
                            <a:t>Quadratics 3</a:t>
                          </a:r>
                        </a:p>
                        <a:p>
                          <a:pPr algn="ctr"/>
                          <a:r>
                            <a:rPr lang="en-GB" sz="1100" b="1" u="sng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800" b="1" u="sng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sz="2800" b="0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800" b="0" i="1" u="none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800" b="0" i="1" u="none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sz="2800" b="0" i="1" u="none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borderBox>
                                          <m:borderBoxPr>
                                            <m:ctrlPr>
                                              <a:rPr lang="en-GB" sz="2800" b="0" i="1" u="none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borderBoxPr>
                                          <m:e/>
                                        </m:borderBox>
                                        <m:r>
                                          <a:rPr lang="en-GB" sz="2800" b="0" i="1" u="none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800" b="0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−9</m:t>
                                </m:r>
                              </m:oMath>
                            </m:oMathPara>
                          </a14:m>
                          <a:endParaRPr lang="en-GB" sz="28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>
                            <a:lumMod val="95000"/>
                          </a:sys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(4)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What values could fill the gap so that the curve has two negative roots?</a:t>
                          </a:r>
                          <a:endParaRPr lang="en-GB" sz="2400" b="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8064A2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(7)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Find two numbers to fill the gap if the vertex of the curve is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 units from the origin.</a:t>
                          </a:r>
                          <a:endParaRPr lang="en-GB" sz="2400" b="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3F1D9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(6)</a:t>
                          </a: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6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Fill the gap if the reflection of the curve in the line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 has equation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2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  <m:r>
                                <a:rPr lang="en-GB" sz="2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(5)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What must fill the gap if the line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=−18</m:t>
                              </m:r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oMath>
                          </a14:m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 intersects the curve at its vertex?</a:t>
                          </a:r>
                        </a:p>
                      </a:txBody>
                      <a:tcPr marL="136800" marR="13680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ACC6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6">
                <a:extLst>
                  <a:ext uri="{FF2B5EF4-FFF2-40B4-BE49-F238E27FC236}">
                    <a16:creationId xmlns:a16="http://schemas.microsoft.com/office/drawing/2014/main" id="{994C587D-26DE-0AE3-C86E-A7D1EDBA08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9287211"/>
                  </p:ext>
                </p:extLst>
              </p:nvPr>
            </p:nvGraphicFramePr>
            <p:xfrm>
              <a:off x="0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1911278159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8" t="-1667" r="-201563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1667" r="-101563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938" t="-1667" r="-1563" b="-2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8" t="-101667" r="-201563" b="-1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101667" r="-101563" b="-10277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(4)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What values could fill the gap so that the curve has two negative roots?</a:t>
                          </a:r>
                          <a:endParaRPr lang="en-GB" sz="2400" b="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8064A2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8" t="-201667" r="-201563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201667" r="-101563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800" marR="13680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938" t="-201667" r="-1563" b="-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6">
                <a:extLst>
                  <a:ext uri="{FF2B5EF4-FFF2-40B4-BE49-F238E27FC236}">
                    <a16:creationId xmlns:a16="http://schemas.microsoft.com/office/drawing/2014/main" id="{F67AFB2F-26B0-0E7F-F869-E64CEB717B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6831225"/>
                  </p:ext>
                </p:extLst>
              </p:nvPr>
            </p:nvGraphicFramePr>
            <p:xfrm>
              <a:off x="3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641293842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  <a:t>  or  </a:t>
                          </a:r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𝟏𝟔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borderBox>
                              <m:r>
                                <m:rPr>
                                  <m:nor/>
                                </m:rPr>
                                <a:rPr lang="en-GB" sz="2000" b="1" dirty="0">
                                  <a:solidFill>
                                    <a:srgbClr val="C00000"/>
                                  </a:solidFill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en-GB" sz="2000" b="1" dirty="0">
                                  <a:solidFill>
                                    <a:srgbClr val="C00000"/>
                                  </a:solidFill>
                                </a:rPr>
                                <m:t>or</m:t>
                              </m:r>
                              <m:r>
                                <m:rPr>
                                  <m:nor/>
                                </m:rPr>
                                <a:rPr lang="en-GB" sz="2000" b="1" dirty="0">
                                  <a:solidFill>
                                    <a:srgbClr val="C00000"/>
                                  </a:solidFill>
                                </a:rPr>
                                <m:t>  </m:t>
                              </m:r>
                              <m:borderBox>
                                <m:borderBox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209160" marR="209160" marT="137160" marB="13716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oMath>
                          </a14:m>
                          <a:r>
                            <a:rPr lang="en-GB" sz="2000" b="0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GB" sz="1600" b="0" dirty="0">
                              <a:solidFill>
                                <a:srgbClr val="C00000"/>
                              </a:solidFill>
                            </a:rPr>
                            <a:t>e.g.</a:t>
                          </a:r>
                          <a:r>
                            <a:rPr lang="en-GB" sz="1600" b="0" baseline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r>
                            <a:rPr lang="en-GB" sz="1600" b="0" dirty="0">
                              <a:solidFill>
                                <a:srgbClr val="C00000"/>
                              </a:solidFill>
                            </a:rPr>
                            <a:t>because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borderBox>
                                        <m:borderBoxPr>
                                          <m:ctrlPr>
                                            <a:rPr lang="en-GB" sz="1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orderBoxPr>
                                        <m:e/>
                                      </m:borderBox>
                                      <m:r>
                                        <a:rPr lang="en-GB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oMath>
                          </a14:m>
                          <a:r>
                            <a:rPr lang="en-GB" sz="1600" b="0" dirty="0">
                              <a:solidFill>
                                <a:srgbClr val="C00000"/>
                              </a:solidFill>
                            </a:rPr>
                            <a:t>  </a:t>
                          </a:r>
                          <a:endParaRPr lang="en-GB" sz="2000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209160" marR="209160" marT="137160" marB="13716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0" dirty="0">
                              <a:solidFill>
                                <a:srgbClr val="C00000"/>
                              </a:solidFill>
                            </a:rPr>
                            <a:t>(many different methods possible)</a:t>
                          </a:r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4000" b="0" dirty="0">
                              <a:solidFill>
                                <a:srgbClr val="C00000"/>
                              </a:solidFill>
                            </a:rPr>
                            <a:t>Answers!</a:t>
                          </a:r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kumimoji="0" lang="en-GB" sz="2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kumimoji="0" lang="en-GB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&lt;−</m:t>
                              </m:r>
                              <m:r>
                                <a:rPr kumimoji="0" lang="en-GB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oMath>
                          </a14:m>
                          <a:r>
                            <a:rPr kumimoji="0" lang="en-GB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𝟏𝟐</m:t>
                                  </m:r>
                                </m:e>
                              </m:borderBox>
                              <m:r>
                                <m:rPr>
                                  <m:nor/>
                                </m:rPr>
                                <a:rPr lang="en-GB" sz="2000" b="1" dirty="0">
                                  <a:solidFill>
                                    <a:srgbClr val="C00000"/>
                                  </a:solidFill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en-GB" sz="2000" b="1" dirty="0">
                                  <a:solidFill>
                                    <a:srgbClr val="C00000"/>
                                  </a:solidFill>
                                </a:rPr>
                                <m:t>or</m:t>
                              </m:r>
                              <m:r>
                                <m:rPr>
                                  <m:nor/>
                                </m:rPr>
                                <a:rPr lang="en-GB" sz="2000" b="1" dirty="0">
                                  <a:solidFill>
                                    <a:srgbClr val="C00000"/>
                                  </a:solidFill>
                                </a:rPr>
                                <m:t>  </m:t>
                              </m:r>
                              <m:borderBox>
                                <m:borderBox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𝟏𝟐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209160" marR="209160" marT="137160" marB="13716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m:rPr>
                                      <m:nor/>
                                    </m:rPr>
                                    <a:rPr lang="en-GB" sz="2000" b="1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0.5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endParaRPr lang="en-GB" sz="2000" b="0" i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209160" marR="209160" marT="137160" marB="13680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6">
                <a:extLst>
                  <a:ext uri="{FF2B5EF4-FFF2-40B4-BE49-F238E27FC236}">
                    <a16:creationId xmlns:a16="http://schemas.microsoft.com/office/drawing/2014/main" id="{F67AFB2F-26B0-0E7F-F869-E64CEB717B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6831225"/>
                  </p:ext>
                </p:extLst>
              </p:nvPr>
            </p:nvGraphicFramePr>
            <p:xfrm>
              <a:off x="3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641293842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r="-20031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r="-10031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000" r="-312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0" dirty="0">
                              <a:solidFill>
                                <a:srgbClr val="C00000"/>
                              </a:solidFill>
                            </a:rPr>
                            <a:t>(many different methods possible)</a:t>
                          </a:r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4000" b="0" dirty="0">
                              <a:solidFill>
                                <a:srgbClr val="C00000"/>
                              </a:solidFill>
                            </a:rPr>
                            <a:t>Answers!</a:t>
                          </a:r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000" t="-100000" r="-312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00000" r="-2003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t="-200000" r="-1003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680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000" t="-200000" r="-3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44575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6">
                <a:extLst>
                  <a:ext uri="{FF2B5EF4-FFF2-40B4-BE49-F238E27FC236}">
                    <a16:creationId xmlns:a16="http://schemas.microsoft.com/office/drawing/2014/main" id="{44AEC2F0-0CCB-572B-0266-E692EAD299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8936296"/>
                  </p:ext>
                </p:extLst>
              </p:nvPr>
            </p:nvGraphicFramePr>
            <p:xfrm>
              <a:off x="0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1911278159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(1)</a:t>
                          </a:r>
                        </a:p>
                        <a:p>
                          <a:pPr algn="ctr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Find the perimeter of the triangle when </a:t>
                          </a:r>
                          <a14:m>
                            <m:oMath xmlns:m="http://schemas.openxmlformats.org/officeDocument/2006/math">
                              <m:r>
                                <a:rPr lang="en-GB" sz="2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lang="en-GB" sz="2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13°</m:t>
                              </m:r>
                            </m:oMath>
                          </a14:m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(2)</a:t>
                          </a:r>
                        </a:p>
                        <a:p>
                          <a:pPr algn="ctr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Find the area of the triangle when </a:t>
                          </a:r>
                          <a14:m>
                            <m:oMath xmlns:m="http://schemas.openxmlformats.org/officeDocument/2006/math">
                              <m:r>
                                <a:rPr lang="en-GB" sz="2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lang="en-GB" sz="2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23°</m:t>
                              </m:r>
                            </m:oMath>
                          </a14:m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504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(3)</a:t>
                          </a:r>
                        </a:p>
                        <a:p>
                          <a:pPr algn="ctr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Find a value of </a:t>
                          </a:r>
                          <a14:m>
                            <m:oMath xmlns:m="http://schemas.openxmlformats.org/officeDocument/2006/math">
                              <m:r>
                                <a:rPr lang="en-GB" sz="2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 that makes the perimeter</a:t>
                          </a:r>
                          <a:r>
                            <a:rPr lang="en-GB" sz="2300" b="0" baseline="0" dirty="0">
                              <a:solidFill>
                                <a:schemeClr val="tx1"/>
                              </a:solidFill>
                            </a:rPr>
                            <a:t> of the triangle </a:t>
                          </a:r>
                          <a14:m>
                            <m:oMath xmlns:m="http://schemas.openxmlformats.org/officeDocument/2006/math">
                              <m:r>
                                <a:rPr lang="en-GB" sz="23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22.4</m:t>
                              </m:r>
                            </m:oMath>
                          </a14:m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 cm.</a:t>
                          </a: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BBB59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(8)</a:t>
                          </a:r>
                        </a:p>
                        <a:p>
                          <a:pPr algn="ctr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For what values of </a:t>
                          </a:r>
                          <a14:m>
                            <m:oMath xmlns:m="http://schemas.openxmlformats.org/officeDocument/2006/math">
                              <m:r>
                                <a:rPr lang="en-GB" sz="2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 is the triangle’s area (in cm</a:t>
                          </a:r>
                          <a:r>
                            <a:rPr lang="en-GB" sz="2300" b="0" baseline="30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r>
                            <a:rPr lang="en-GB" sz="23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greater than its perimeter (in cm)</a:t>
                          </a:r>
                          <a:r>
                            <a:rPr lang="en-GB" sz="2300" b="0" baseline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  <a:endParaRPr lang="en-GB" sz="2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3CC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r"/>
                          <a:r>
                            <a:rPr lang="en-GB" sz="3200" b="1" u="sng" dirty="0">
                              <a:solidFill>
                                <a:schemeClr val="tx1"/>
                              </a:solidFill>
                            </a:rPr>
                            <a:t>Trigonometry</a:t>
                          </a:r>
                          <a:endParaRPr lang="en-GB" sz="2300" b="1" u="sng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>
                            <a:lumMod val="95000"/>
                          </a:sys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(4)</a:t>
                          </a:r>
                        </a:p>
                        <a:p>
                          <a:pPr algn="ctr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Find a value of </a:t>
                          </a:r>
                          <a14:m>
                            <m:oMath xmlns:m="http://schemas.openxmlformats.org/officeDocument/2006/math">
                              <m:r>
                                <a:rPr lang="en-GB" sz="2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 that</a:t>
                          </a:r>
                          <a:b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makes the area of the</a:t>
                          </a:r>
                          <a:b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triangle 14 cm</a:t>
                          </a:r>
                          <a:r>
                            <a:rPr lang="en-GB" sz="2300" b="0" baseline="30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en-GB" sz="2300" b="0" baseline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8064A2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(7)</a:t>
                          </a:r>
                        </a:p>
                        <a:p>
                          <a:pPr algn="ctr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Find the greatest possible perimeter that the triangle can have.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3F1D9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(6)</a:t>
                          </a: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Find the greatest possible area that the triangle can have.</a:t>
                          </a: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(5)</a:t>
                          </a:r>
                        </a:p>
                        <a:p>
                          <a:pPr algn="ctr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Find the area of the triangle when the perimeter is 24 cm.</a:t>
                          </a: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ACC6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6">
                <a:extLst>
                  <a:ext uri="{FF2B5EF4-FFF2-40B4-BE49-F238E27FC236}">
                    <a16:creationId xmlns:a16="http://schemas.microsoft.com/office/drawing/2014/main" id="{44AEC2F0-0CCB-572B-0266-E692EAD299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8936296"/>
                  </p:ext>
                </p:extLst>
              </p:nvPr>
            </p:nvGraphicFramePr>
            <p:xfrm>
              <a:off x="0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1911278159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8" t="-1667" r="-201563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1667" r="-101563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938" t="-1667" r="-1563" b="-2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8" t="-101667" r="-201563" b="-10277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r"/>
                          <a:r>
                            <a:rPr lang="en-GB" sz="3200" b="1" u="sng" dirty="0">
                              <a:solidFill>
                                <a:schemeClr val="tx1"/>
                              </a:solidFill>
                            </a:rPr>
                            <a:t>Trigonometry</a:t>
                          </a:r>
                          <a:endParaRPr lang="en-GB" sz="2300" b="1" u="sng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>
                            <a:lumMod val="95000"/>
                          </a:sys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938" t="-101667" r="-1563" b="-1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(7)</a:t>
                          </a:r>
                        </a:p>
                        <a:p>
                          <a:pPr algn="ctr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Find the greatest possible perimeter that the triangle can have.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3F1D9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(6)</a:t>
                          </a: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Find the greatest possible area that the triangle can have.</a:t>
                          </a: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(5)</a:t>
                          </a:r>
                        </a:p>
                        <a:p>
                          <a:pPr algn="ctr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Find the area of the triangle when the perimeter is 24 cm.</a:t>
                          </a: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ACC6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7D869410-AD33-DFAF-7EDC-06BFE6127652}"/>
              </a:ext>
            </a:extLst>
          </p:cNvPr>
          <p:cNvGrpSpPr/>
          <p:nvPr/>
        </p:nvGrpSpPr>
        <p:grpSpPr>
          <a:xfrm>
            <a:off x="4355946" y="2629778"/>
            <a:ext cx="3263457" cy="2172842"/>
            <a:chOff x="3014134" y="1312333"/>
            <a:chExt cx="4944239" cy="4493281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583E361D-9955-B5BD-326A-785733744B92}"/>
                </a:ext>
              </a:extLst>
            </p:cNvPr>
            <p:cNvSpPr/>
            <p:nvPr/>
          </p:nvSpPr>
          <p:spPr>
            <a:xfrm>
              <a:off x="3014134" y="1312333"/>
              <a:ext cx="4207934" cy="3488267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DAC304B-7617-BB4B-EBC1-76D2E42F314C}"/>
                </a:ext>
              </a:extLst>
            </p:cNvPr>
            <p:cNvSpPr/>
            <p:nvPr/>
          </p:nvSpPr>
          <p:spPr>
            <a:xfrm>
              <a:off x="3014134" y="4413398"/>
              <a:ext cx="272706" cy="37222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6AD6D3E-E2AE-8F72-AD1E-DB76B05D9E9E}"/>
                    </a:ext>
                  </a:extLst>
                </p:cNvPr>
                <p:cNvSpPr txBox="1"/>
                <p:nvPr/>
              </p:nvSpPr>
              <p:spPr>
                <a:xfrm>
                  <a:off x="5139624" y="2262230"/>
                  <a:ext cx="1467361" cy="9546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a14:m>
                  <a:r>
                    <a:rPr lang="en-GB" sz="2400" dirty="0"/>
                    <a:t> cm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6AD6D3E-E2AE-8F72-AD1E-DB76B05D9E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9624" y="2262230"/>
                  <a:ext cx="1467361" cy="954690"/>
                </a:xfrm>
                <a:prstGeom prst="rect">
                  <a:avLst/>
                </a:prstGeom>
                <a:blipFill>
                  <a:blip r:embed="rId3"/>
                  <a:stretch>
                    <a:fillRect l="-1299" t="-8108" r="-9091" b="-2973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Pie 6">
              <a:extLst>
                <a:ext uri="{FF2B5EF4-FFF2-40B4-BE49-F238E27FC236}">
                  <a16:creationId xmlns:a16="http://schemas.microsoft.com/office/drawing/2014/main" id="{DF2F0A1F-4438-692D-D9AC-6DAC5ACAEA65}"/>
                </a:ext>
              </a:extLst>
            </p:cNvPr>
            <p:cNvSpPr/>
            <p:nvPr/>
          </p:nvSpPr>
          <p:spPr>
            <a:xfrm>
              <a:off x="6485763" y="3795588"/>
              <a:ext cx="1472610" cy="2010026"/>
            </a:xfrm>
            <a:prstGeom prst="pie">
              <a:avLst>
                <a:gd name="adj1" fmla="val 10800000"/>
                <a:gd name="adj2" fmla="val 12678055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5B5F432-73AE-6BF6-E105-E6BF87F4AC40}"/>
                    </a:ext>
                  </a:extLst>
                </p:cNvPr>
                <p:cNvSpPr txBox="1"/>
                <p:nvPr/>
              </p:nvSpPr>
              <p:spPr>
                <a:xfrm>
                  <a:off x="5897834" y="3841146"/>
                  <a:ext cx="709151" cy="10819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GB" sz="2800" dirty="0"/>
                    <a:t> 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5B5F432-73AE-6BF6-E105-E6BF87F4AC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7834" y="3841146"/>
                  <a:ext cx="709151" cy="108198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78486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6">
                <a:extLst>
                  <a:ext uri="{FF2B5EF4-FFF2-40B4-BE49-F238E27FC236}">
                    <a16:creationId xmlns:a16="http://schemas.microsoft.com/office/drawing/2014/main" id="{44AEC2F0-0CCB-572B-0266-E692EAD299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684867"/>
                  </p:ext>
                </p:extLst>
              </p:nvPr>
            </p:nvGraphicFramePr>
            <p:xfrm>
              <a:off x="0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1911278159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(1)</a:t>
                          </a:r>
                        </a:p>
                        <a:p>
                          <a:pPr algn="ctr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Find the perimeter of the triangle when </a:t>
                          </a:r>
                          <a14:m>
                            <m:oMath xmlns:m="http://schemas.openxmlformats.org/officeDocument/2006/math">
                              <m:r>
                                <a:rPr lang="en-GB" sz="2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lang="en-GB" sz="2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13°</m:t>
                              </m:r>
                            </m:oMath>
                          </a14:m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  <a:p>
                          <a:pPr algn="ctr"/>
                          <a:endParaRPr lang="en-GB" sz="23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oMath>
                          </a14:m>
                          <a:r>
                            <a:rPr lang="en-GB" sz="2300" b="0" dirty="0">
                              <a:solidFill>
                                <a:srgbClr val="C00000"/>
                              </a:solidFill>
                            </a:rPr>
                            <a:t> cm</a:t>
                          </a:r>
                          <a:endParaRPr lang="en-GB" sz="2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(2)</a:t>
                          </a:r>
                        </a:p>
                        <a:p>
                          <a:pPr algn="ctr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Find the area of the triangle when </a:t>
                          </a:r>
                          <a14:m>
                            <m:oMath xmlns:m="http://schemas.openxmlformats.org/officeDocument/2006/math">
                              <m:r>
                                <a:rPr lang="en-GB" sz="2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lang="en-GB" sz="2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23°</m:t>
                              </m:r>
                            </m:oMath>
                          </a14:m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  <a:p>
                          <a:pPr algn="ctr"/>
                          <a:endParaRPr lang="en-GB" sz="23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300" b="0" dirty="0">
                              <a:solidFill>
                                <a:srgbClr val="C00000"/>
                              </a:solidFill>
                            </a:rPr>
                            <a:t>18 cm</a:t>
                          </a:r>
                          <a:r>
                            <a:rPr lang="en-GB" sz="2300" b="0" baseline="30000" dirty="0">
                              <a:solidFill>
                                <a:srgbClr val="C00000"/>
                              </a:solidFill>
                            </a:rPr>
                            <a:t>2</a:t>
                          </a: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504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(3)</a:t>
                          </a:r>
                        </a:p>
                        <a:p>
                          <a:pPr algn="ctr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Find a value of </a:t>
                          </a:r>
                          <a14:m>
                            <m:oMath xmlns:m="http://schemas.openxmlformats.org/officeDocument/2006/math">
                              <m:r>
                                <a:rPr lang="en-GB" sz="2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 that makes the perimeter</a:t>
                          </a:r>
                          <a:r>
                            <a:rPr lang="en-GB" sz="2300" b="0" baseline="0" dirty="0">
                              <a:solidFill>
                                <a:schemeClr val="tx1"/>
                              </a:solidFill>
                            </a:rPr>
                            <a:t> of the triangle </a:t>
                          </a:r>
                          <a14:m>
                            <m:oMath xmlns:m="http://schemas.openxmlformats.org/officeDocument/2006/math">
                              <m:r>
                                <a:rPr lang="en-GB" sz="23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22.4</m:t>
                              </m:r>
                            </m:oMath>
                          </a14:m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 cm.</a:t>
                          </a:r>
                        </a:p>
                        <a:p>
                          <a:pPr algn="ctr"/>
                          <a:r>
                            <a:rPr lang="en-GB" sz="3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3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16.3°</m:t>
                              </m:r>
                            </m:oMath>
                          </a14:m>
                          <a:r>
                            <a:rPr lang="en-GB" sz="2300" b="0" dirty="0">
                              <a:solidFill>
                                <a:srgbClr val="C00000"/>
                              </a:solidFill>
                            </a:rPr>
                            <a:t> or</a:t>
                          </a:r>
                          <a:r>
                            <a:rPr lang="en-GB" sz="2300" b="0" baseline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3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73.7°</m:t>
                              </m:r>
                            </m:oMath>
                          </a14:m>
                          <a:endParaRPr lang="en-GB" sz="2300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BBB59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(8)</a:t>
                          </a:r>
                        </a:p>
                        <a:p>
                          <a:pPr algn="ctr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For what values of </a:t>
                          </a:r>
                          <a14:m>
                            <m:oMath xmlns:m="http://schemas.openxmlformats.org/officeDocument/2006/math">
                              <m:r>
                                <a:rPr lang="en-GB" sz="2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 is the triangle’s area (in cm</a:t>
                          </a:r>
                          <a:r>
                            <a:rPr lang="en-GB" sz="2300" b="0" baseline="30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r>
                            <a:rPr lang="en-GB" sz="23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greater than its perimeter (in cm)</a:t>
                          </a:r>
                          <a:r>
                            <a:rPr lang="en-GB" sz="2300" b="0" baseline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36.9°&lt;</m:t>
                              </m:r>
                              <m:r>
                                <a:rPr lang="en-GB" sz="2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&lt;53.1°</m:t>
                              </m:r>
                            </m:oMath>
                          </a14:m>
                          <a:r>
                            <a:rPr lang="en-GB" sz="23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3CC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3200" b="1" i="0" u="sng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Trigonometry</a:t>
                          </a:r>
                          <a:endParaRPr kumimoji="0" lang="en-GB" sz="2300" b="1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GB" sz="2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>
                            <a:lumMod val="95000"/>
                          </a:sys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(4)</a:t>
                          </a:r>
                        </a:p>
                        <a:p>
                          <a:pPr algn="ctr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Find a value of </a:t>
                          </a:r>
                          <a14:m>
                            <m:oMath xmlns:m="http://schemas.openxmlformats.org/officeDocument/2006/math">
                              <m:r>
                                <a:rPr lang="en-GB" sz="2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 that</a:t>
                          </a:r>
                          <a:b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makes the area of the</a:t>
                          </a:r>
                          <a:b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triangle 14 cm</a:t>
                          </a:r>
                          <a:r>
                            <a:rPr lang="en-GB" sz="2300" b="0" baseline="30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en-GB" sz="2300" b="0" baseline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kumimoji="0" lang="en-GB" sz="23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 </a:t>
                          </a:r>
                          <a:endParaRPr kumimoji="0" lang="en-GB" sz="23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3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17.0°</m:t>
                              </m:r>
                            </m:oMath>
                          </a14:m>
                          <a:r>
                            <a:rPr lang="en-GB" sz="2300" b="0" baseline="0" dirty="0">
                              <a:solidFill>
                                <a:srgbClr val="C00000"/>
                              </a:solidFill>
                            </a:rPr>
                            <a:t> or </a:t>
                          </a:r>
                          <a14:m>
                            <m:oMath xmlns:m="http://schemas.openxmlformats.org/officeDocument/2006/math">
                              <m:r>
                                <a:rPr lang="en-GB" sz="23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73.0°</m:t>
                              </m:r>
                            </m:oMath>
                          </a14:m>
                          <a:r>
                            <a:rPr lang="en-GB" sz="2300" b="0" baseline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8064A2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(7)</a:t>
                          </a:r>
                        </a:p>
                        <a:p>
                          <a:pPr algn="ctr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Find the greatest possible perimeter that the triangle can have.</a:t>
                          </a:r>
                        </a:p>
                        <a:p>
                          <a:pPr algn="ctr"/>
                          <a:r>
                            <a:rPr lang="en-GB" sz="3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24.1</m:t>
                              </m:r>
                            </m:oMath>
                          </a14:m>
                          <a:r>
                            <a:rPr lang="en-GB" sz="2300" b="0" dirty="0">
                              <a:solidFill>
                                <a:srgbClr val="C00000"/>
                              </a:solidFill>
                            </a:rPr>
                            <a:t> cm, when </a:t>
                          </a:r>
                          <a14:m>
                            <m:oMath xmlns:m="http://schemas.openxmlformats.org/officeDocument/2006/math">
                              <m:r>
                                <a:rPr lang="en-GB" sz="2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=45°</m:t>
                              </m:r>
                            </m:oMath>
                          </a14:m>
                          <a:endParaRPr lang="en-GB" sz="2300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3F1D9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(6)</a:t>
                          </a: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Find the greatest possible area that the triangle can have.</a:t>
                          </a:r>
                        </a:p>
                        <a:p>
                          <a:pPr algn="ctr"/>
                          <a:endParaRPr lang="en-GB" sz="23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oMath>
                          </a14:m>
                          <a:r>
                            <a:rPr lang="en-GB" sz="2300" b="0" dirty="0">
                              <a:solidFill>
                                <a:srgbClr val="C00000"/>
                              </a:solidFill>
                            </a:rPr>
                            <a:t> cm</a:t>
                          </a:r>
                          <a:r>
                            <a:rPr lang="en-GB" sz="2300" b="0" baseline="30000" dirty="0">
                              <a:solidFill>
                                <a:srgbClr val="C00000"/>
                              </a:solidFill>
                            </a:rPr>
                            <a:t>2</a:t>
                          </a:r>
                          <a:r>
                            <a:rPr lang="en-GB" sz="2300" b="0" dirty="0">
                              <a:solidFill>
                                <a:srgbClr val="C00000"/>
                              </a:solidFill>
                            </a:rPr>
                            <a:t>, when </a:t>
                          </a:r>
                          <a14:m>
                            <m:oMath xmlns:m="http://schemas.openxmlformats.org/officeDocument/2006/math">
                              <m:r>
                                <a:rPr lang="en-GB" sz="2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=45°</m:t>
                              </m:r>
                            </m:oMath>
                          </a14:m>
                          <a:endParaRPr lang="en-GB" sz="2300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(5)</a:t>
                          </a:r>
                        </a:p>
                        <a:p>
                          <a:pPr algn="ctr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Find the area of the triangle when the perimeter is 24 cm.</a:t>
                          </a:r>
                        </a:p>
                        <a:p>
                          <a:pPr algn="ctr"/>
                          <a:endParaRPr lang="en-GB" sz="23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oMath>
                          </a14:m>
                          <a:r>
                            <a:rPr lang="en-GB" sz="2300" b="0" dirty="0">
                              <a:solidFill>
                                <a:srgbClr val="C00000"/>
                              </a:solidFill>
                            </a:rPr>
                            <a:t> cm</a:t>
                          </a: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ACC6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6">
                <a:extLst>
                  <a:ext uri="{FF2B5EF4-FFF2-40B4-BE49-F238E27FC236}">
                    <a16:creationId xmlns:a16="http://schemas.microsoft.com/office/drawing/2014/main" id="{44AEC2F0-0CCB-572B-0266-E692EAD299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684867"/>
                  </p:ext>
                </p:extLst>
              </p:nvPr>
            </p:nvGraphicFramePr>
            <p:xfrm>
              <a:off x="0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1911278159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8" t="-1667" r="-201563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1667" r="-101563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938" t="-1667" r="-1563" b="-2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8" t="-101667" r="-201563" b="-10277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3200" b="1" i="0" u="sng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Trigonometry</a:t>
                          </a:r>
                          <a:endParaRPr kumimoji="0" lang="en-GB" sz="2300" b="1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GB" sz="2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>
                            <a:lumMod val="95000"/>
                          </a:sys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938" t="-101667" r="-1563" b="-1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8" t="-201667" r="-201563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201667" r="-101563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938" t="-201667" r="-1563" b="-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C15448AC-2F98-3156-4CC2-282614D818D1}"/>
              </a:ext>
            </a:extLst>
          </p:cNvPr>
          <p:cNvGrpSpPr/>
          <p:nvPr/>
        </p:nvGrpSpPr>
        <p:grpSpPr>
          <a:xfrm>
            <a:off x="4355946" y="2629778"/>
            <a:ext cx="3263457" cy="2172842"/>
            <a:chOff x="3014134" y="1312333"/>
            <a:chExt cx="4944239" cy="4493281"/>
          </a:xfrm>
        </p:grpSpPr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AB2A266E-32BB-D029-E89B-6941632139EB}"/>
                </a:ext>
              </a:extLst>
            </p:cNvPr>
            <p:cNvSpPr/>
            <p:nvPr/>
          </p:nvSpPr>
          <p:spPr>
            <a:xfrm>
              <a:off x="3014134" y="1312333"/>
              <a:ext cx="4207934" cy="3488267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DF787C2-4BBC-5183-776A-3EBC79C3033E}"/>
                </a:ext>
              </a:extLst>
            </p:cNvPr>
            <p:cNvSpPr/>
            <p:nvPr/>
          </p:nvSpPr>
          <p:spPr>
            <a:xfrm>
              <a:off x="3014134" y="4413398"/>
              <a:ext cx="272706" cy="37222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0BA42EB-737A-5597-2BF9-CE427896C39A}"/>
                    </a:ext>
                  </a:extLst>
                </p:cNvPr>
                <p:cNvSpPr txBox="1"/>
                <p:nvPr/>
              </p:nvSpPr>
              <p:spPr>
                <a:xfrm>
                  <a:off x="5139624" y="2262230"/>
                  <a:ext cx="1467361" cy="9546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a14:m>
                  <a:r>
                    <a:rPr lang="en-GB" sz="2400" dirty="0"/>
                    <a:t> cm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0BA42EB-737A-5597-2BF9-CE427896C3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9624" y="2262230"/>
                  <a:ext cx="1467361" cy="954690"/>
                </a:xfrm>
                <a:prstGeom prst="rect">
                  <a:avLst/>
                </a:prstGeom>
                <a:blipFill>
                  <a:blip r:embed="rId3"/>
                  <a:stretch>
                    <a:fillRect l="-1299" t="-8108" r="-9091" b="-2973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Pie 11">
              <a:extLst>
                <a:ext uri="{FF2B5EF4-FFF2-40B4-BE49-F238E27FC236}">
                  <a16:creationId xmlns:a16="http://schemas.microsoft.com/office/drawing/2014/main" id="{7372FBCE-C77A-937E-ABE8-A19CA98847B4}"/>
                </a:ext>
              </a:extLst>
            </p:cNvPr>
            <p:cNvSpPr/>
            <p:nvPr/>
          </p:nvSpPr>
          <p:spPr>
            <a:xfrm>
              <a:off x="6485763" y="3795588"/>
              <a:ext cx="1472610" cy="2010026"/>
            </a:xfrm>
            <a:prstGeom prst="pie">
              <a:avLst>
                <a:gd name="adj1" fmla="val 10800000"/>
                <a:gd name="adj2" fmla="val 12678055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1B86A7A-99D2-DF29-825E-8F7D7709B4D9}"/>
                    </a:ext>
                  </a:extLst>
                </p:cNvPr>
                <p:cNvSpPr txBox="1"/>
                <p:nvPr/>
              </p:nvSpPr>
              <p:spPr>
                <a:xfrm>
                  <a:off x="5897834" y="3841146"/>
                  <a:ext cx="709151" cy="10819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GB" sz="2800" dirty="0"/>
                    <a:t> 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5B5F432-73AE-6BF6-E105-E6BF87F4AC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7834" y="3841146"/>
                  <a:ext cx="709151" cy="108198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71221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6">
                <a:extLst>
                  <a:ext uri="{FF2B5EF4-FFF2-40B4-BE49-F238E27FC236}">
                    <a16:creationId xmlns:a16="http://schemas.microsoft.com/office/drawing/2014/main" id="{44AEC2F0-0CCB-572B-0266-E692EAD299A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1911278159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(1)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What would be the volume of the cylinder if the radius was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cm?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(2)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What would be the surface area of the cylinder if the radius was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 cm? </a:t>
                          </a: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504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(3)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What would be the radius of the cylinder if the volume was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1237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 cm</a:t>
                          </a:r>
                          <a:r>
                            <a:rPr lang="en-GB" sz="2400" b="0" baseline="30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BBB59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(8)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For what values of the radius is the volume (in cm</a:t>
                          </a:r>
                          <a:r>
                            <a:rPr lang="en-GB" sz="2300" b="0" baseline="30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) less than the surface area (in cm</a:t>
                          </a:r>
                          <a:r>
                            <a:rPr lang="en-GB" sz="2300" b="0" baseline="30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)?</a:t>
                          </a:r>
                        </a:p>
                      </a:txBody>
                      <a:tcPr marL="101160" marR="101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3CC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b="1" u="sng" dirty="0">
                              <a:solidFill>
                                <a:schemeClr val="tx1"/>
                              </a:solidFill>
                            </a:rPr>
                            <a:t>Cylinder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>
                            <a:lumMod val="95000"/>
                          </a:sys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(4)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What would be the surface area of the cylinder if the volume was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717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 cm</a:t>
                          </a:r>
                          <a:r>
                            <a:rPr lang="en-GB" sz="2400" b="0" baseline="30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  <a:endParaRPr lang="en-GB" sz="2400" b="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8064A2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(7)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Find the radius when the volume (in cm</a:t>
                          </a:r>
                          <a:r>
                            <a:rPr lang="en-GB" sz="2300" b="0" baseline="30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) is </a:t>
                          </a:r>
                          <a14:m>
                            <m:oMath xmlns:m="http://schemas.openxmlformats.org/officeDocument/2006/math">
                              <m:r>
                                <a:rPr lang="en-GB" sz="2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5%</m:t>
                              </m:r>
                            </m:oMath>
                          </a14:m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 bigger than the surface area (in cm</a:t>
                          </a:r>
                          <a:r>
                            <a:rPr lang="en-GB" sz="2300" b="0" baseline="30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).</a:t>
                          </a:r>
                        </a:p>
                      </a:txBody>
                      <a:tcPr marL="101160" marR="101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3F1D9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(6)</a:t>
                          </a: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6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Find </a:t>
                          </a:r>
                          <a:r>
                            <a:rPr lang="en-GB" sz="2300" b="0" baseline="0" dirty="0">
                              <a:solidFill>
                                <a:schemeClr val="tx1"/>
                              </a:solidFill>
                            </a:rPr>
                            <a:t>the volume when the area of the curved face is 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en-GB" sz="23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23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3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sz="23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 of the total surface area.</a:t>
                          </a:r>
                        </a:p>
                      </a:txBody>
                      <a:tcPr marL="72000" marR="7200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(5)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Find the radius when the volume (in cm</a:t>
                          </a:r>
                          <a:r>
                            <a:rPr kumimoji="0" lang="en-GB" sz="2300" b="0" i="0" u="none" strike="noStrike" kern="1200" cap="none" spc="0" normalizeH="0" baseline="3000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en-GB" sz="2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) is three times the surface area (in cm</a:t>
                          </a:r>
                          <a:r>
                            <a:rPr kumimoji="0" lang="en-GB" sz="2300" b="0" i="0" u="none" strike="noStrike" kern="1200" cap="none" spc="0" normalizeH="0" baseline="3000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kumimoji="0" lang="en-GB" sz="2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).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8000" marR="10800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ACC6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6">
                <a:extLst>
                  <a:ext uri="{FF2B5EF4-FFF2-40B4-BE49-F238E27FC236}">
                    <a16:creationId xmlns:a16="http://schemas.microsoft.com/office/drawing/2014/main" id="{44AEC2F0-0CCB-572B-0266-E692EAD299A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1911278159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8" t="-1667" r="-201563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1667" r="-101563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938" t="-1667" r="-1563" b="-2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(8)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For what values of the radius is the volume (in cm</a:t>
                          </a:r>
                          <a:r>
                            <a:rPr lang="en-GB" sz="2300" b="0" baseline="30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) less than the surface area (in cm</a:t>
                          </a:r>
                          <a:r>
                            <a:rPr lang="en-GB" sz="2300" b="0" baseline="30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)?</a:t>
                          </a:r>
                        </a:p>
                      </a:txBody>
                      <a:tcPr marL="101160" marR="101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3CC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b="1" u="sng" dirty="0">
                              <a:solidFill>
                                <a:schemeClr val="tx1"/>
                              </a:solidFill>
                            </a:rPr>
                            <a:t>Cylinder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>
                            <a:lumMod val="95000"/>
                          </a:sys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938" t="-101667" r="-1563" b="-1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160" marR="101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8" t="-201667" r="-201563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2000" marR="7200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201667" r="-101563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(5)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Find the radius when the volume (in cm</a:t>
                          </a:r>
                          <a:r>
                            <a:rPr kumimoji="0" lang="en-GB" sz="2300" b="0" i="0" u="none" strike="noStrike" kern="1200" cap="none" spc="0" normalizeH="0" baseline="3000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en-GB" sz="2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) is three times the surface area (in cm</a:t>
                          </a:r>
                          <a:r>
                            <a:rPr kumimoji="0" lang="en-GB" sz="2300" b="0" i="0" u="none" strike="noStrike" kern="1200" cap="none" spc="0" normalizeH="0" baseline="3000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kumimoji="0" lang="en-GB" sz="2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).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8000" marR="10800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ACC6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Can 1">
            <a:extLst>
              <a:ext uri="{FF2B5EF4-FFF2-40B4-BE49-F238E27FC236}">
                <a16:creationId xmlns:a16="http://schemas.microsoft.com/office/drawing/2014/main" id="{F41378F9-3EDF-73AB-D311-65005276285E}"/>
              </a:ext>
            </a:extLst>
          </p:cNvPr>
          <p:cNvSpPr/>
          <p:nvPr/>
        </p:nvSpPr>
        <p:spPr>
          <a:xfrm rot="5400000">
            <a:off x="5626870" y="2413883"/>
            <a:ext cx="938254" cy="2225043"/>
          </a:xfrm>
          <a:prstGeom prst="can">
            <a:avLst>
              <a:gd name="adj" fmla="val 41949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1B01B68-FCD2-1111-72EA-59E459EFA455}"/>
              </a:ext>
            </a:extLst>
          </p:cNvPr>
          <p:cNvCxnSpPr/>
          <p:nvPr/>
        </p:nvCxnSpPr>
        <p:spPr>
          <a:xfrm>
            <a:off x="5170636" y="4143078"/>
            <a:ext cx="1861692" cy="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1ABCA7-A1C7-42EE-2506-1558192C6295}"/>
                  </a:ext>
                </a:extLst>
              </p:cNvPr>
              <p:cNvSpPr txBox="1"/>
              <p:nvPr/>
            </p:nvSpPr>
            <p:spPr>
              <a:xfrm>
                <a:off x="5788717" y="4035078"/>
                <a:ext cx="625530" cy="2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tIns="0" bIns="0" rtlCol="0" anchor="ctr" anchorCtr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GB" sz="2000" dirty="0"/>
                  <a:t> cm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1ABCA7-A1C7-42EE-2506-1558192C6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717" y="4035078"/>
                <a:ext cx="625530" cy="216000"/>
              </a:xfrm>
              <a:prstGeom prst="rect">
                <a:avLst/>
              </a:prstGeom>
              <a:blipFill>
                <a:blip r:embed="rId3"/>
                <a:stretch>
                  <a:fillRect l="-6122" t="-50000" r="-16327" b="-8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625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AA8513A2-2119-6929-8362-1E44A193303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1911278159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(1)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What would be the volume of the cylinder if the radius was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cm?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(2)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What would be the surface area of the cylinder if the radius was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 cm? </a:t>
                          </a: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504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(3)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What would be the radius of the cylinder if the volume was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1237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 cm</a:t>
                          </a:r>
                          <a:r>
                            <a:rPr lang="en-GB" sz="2400" b="0" baseline="30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BBB59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(8)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For what values of the radius is the volume (in cm</a:t>
                          </a:r>
                          <a:r>
                            <a:rPr lang="en-GB" sz="2300" b="0" baseline="30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) less than the surface area (in cm</a:t>
                          </a:r>
                          <a:r>
                            <a:rPr lang="en-GB" sz="2300" b="0" baseline="30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)?</a:t>
                          </a:r>
                        </a:p>
                      </a:txBody>
                      <a:tcPr marL="101160" marR="101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3CC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b="1" u="sng" dirty="0">
                              <a:solidFill>
                                <a:schemeClr val="tx1"/>
                              </a:solidFill>
                            </a:rPr>
                            <a:t>Cylinder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>
                            <a:lumMod val="95000"/>
                          </a:sys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(4)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What would be the surface area of the cylinder if the volume was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717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 cm</a:t>
                          </a:r>
                          <a:r>
                            <a:rPr lang="en-GB" sz="2400" b="0" baseline="30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  <a:endParaRPr lang="en-GB" sz="2400" b="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8064A2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(7)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Find the radius when the volume (in cm</a:t>
                          </a:r>
                          <a:r>
                            <a:rPr lang="en-GB" sz="2300" b="0" baseline="30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) is </a:t>
                          </a:r>
                          <a14:m>
                            <m:oMath xmlns:m="http://schemas.openxmlformats.org/officeDocument/2006/math">
                              <m:r>
                                <a:rPr lang="en-GB" sz="2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5%</m:t>
                              </m:r>
                            </m:oMath>
                          </a14:m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 bigger than the surface area (in cm</a:t>
                          </a:r>
                          <a:r>
                            <a:rPr lang="en-GB" sz="2300" b="0" baseline="30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).</a:t>
                          </a:r>
                        </a:p>
                      </a:txBody>
                      <a:tcPr marL="101160" marR="101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3F1D9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(6)</a:t>
                          </a: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6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Find </a:t>
                          </a:r>
                          <a:r>
                            <a:rPr lang="en-GB" sz="2300" b="0" baseline="0" dirty="0">
                              <a:solidFill>
                                <a:schemeClr val="tx1"/>
                              </a:solidFill>
                            </a:rPr>
                            <a:t>the volume when the area of the curved face is 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en-GB" sz="23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23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3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sz="23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 of the total surface area.</a:t>
                          </a:r>
                        </a:p>
                      </a:txBody>
                      <a:tcPr marL="72000" marR="7200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(5)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Find the radius when the volume (in cm</a:t>
                          </a:r>
                          <a:r>
                            <a:rPr kumimoji="0" lang="en-GB" sz="2300" b="0" i="0" u="none" strike="noStrike" kern="1200" cap="none" spc="0" normalizeH="0" baseline="3000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en-GB" sz="2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) is three times the surface area (in cm</a:t>
                          </a:r>
                          <a:r>
                            <a:rPr kumimoji="0" lang="en-GB" sz="2300" b="0" i="0" u="none" strike="noStrike" kern="1200" cap="none" spc="0" normalizeH="0" baseline="3000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kumimoji="0" lang="en-GB" sz="2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).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8000" marR="10800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ACC6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AA8513A2-2119-6929-8362-1E44A193303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1911278159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8" t="-1667" r="-201563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1667" r="-101563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938" t="-1667" r="-1563" b="-2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(8)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For what values of the radius is the volume (in cm</a:t>
                          </a:r>
                          <a:r>
                            <a:rPr lang="en-GB" sz="2300" b="0" baseline="30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) less than the surface area (in cm</a:t>
                          </a:r>
                          <a:r>
                            <a:rPr lang="en-GB" sz="2300" b="0" baseline="30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)?</a:t>
                          </a:r>
                        </a:p>
                      </a:txBody>
                      <a:tcPr marL="101160" marR="101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3CC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b="1" u="sng" dirty="0">
                              <a:solidFill>
                                <a:schemeClr val="tx1"/>
                              </a:solidFill>
                            </a:rPr>
                            <a:t>Cylinder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>
                            <a:lumMod val="95000"/>
                          </a:sys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938" t="-101667" r="-1563" b="-1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160" marR="101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8" t="-201667" r="-201563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2000" marR="7200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201667" r="-101563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(5)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Find the radius when the volume (in cm</a:t>
                          </a:r>
                          <a:r>
                            <a:rPr kumimoji="0" lang="en-GB" sz="2300" b="0" i="0" u="none" strike="noStrike" kern="1200" cap="none" spc="0" normalizeH="0" baseline="3000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en-GB" sz="2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) is three times the surface area (in cm</a:t>
                          </a:r>
                          <a:r>
                            <a:rPr kumimoji="0" lang="en-GB" sz="2300" b="0" i="0" u="none" strike="noStrike" kern="1200" cap="none" spc="0" normalizeH="0" baseline="3000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kumimoji="0" lang="en-GB" sz="2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).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8000" marR="10800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ACC6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Can 1">
            <a:extLst>
              <a:ext uri="{FF2B5EF4-FFF2-40B4-BE49-F238E27FC236}">
                <a16:creationId xmlns:a16="http://schemas.microsoft.com/office/drawing/2014/main" id="{F41378F9-3EDF-73AB-D311-65005276285E}"/>
              </a:ext>
            </a:extLst>
          </p:cNvPr>
          <p:cNvSpPr/>
          <p:nvPr/>
        </p:nvSpPr>
        <p:spPr>
          <a:xfrm rot="5400000">
            <a:off x="5626870" y="2413883"/>
            <a:ext cx="938254" cy="2225043"/>
          </a:xfrm>
          <a:prstGeom prst="can">
            <a:avLst>
              <a:gd name="adj" fmla="val 41949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1B01B68-FCD2-1111-72EA-59E459EFA455}"/>
              </a:ext>
            </a:extLst>
          </p:cNvPr>
          <p:cNvCxnSpPr/>
          <p:nvPr/>
        </p:nvCxnSpPr>
        <p:spPr>
          <a:xfrm>
            <a:off x="5170636" y="4143078"/>
            <a:ext cx="1861692" cy="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1ABCA7-A1C7-42EE-2506-1558192C6295}"/>
                  </a:ext>
                </a:extLst>
              </p:cNvPr>
              <p:cNvSpPr txBox="1"/>
              <p:nvPr/>
            </p:nvSpPr>
            <p:spPr>
              <a:xfrm>
                <a:off x="5788717" y="4035078"/>
                <a:ext cx="625530" cy="2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tIns="0" bIns="0" rtlCol="0" anchor="ctr" anchorCtr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GB" sz="2000" dirty="0"/>
                  <a:t> cm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1ABCA7-A1C7-42EE-2506-1558192C6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717" y="4035078"/>
                <a:ext cx="625530" cy="216000"/>
              </a:xfrm>
              <a:prstGeom prst="rect">
                <a:avLst/>
              </a:prstGeom>
              <a:blipFill>
                <a:blip r:embed="rId3"/>
                <a:stretch>
                  <a:fillRect l="-6122" t="-50000" r="-16327" b="-8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0D60089B-6A4E-AA0C-5249-FBD276577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4998341"/>
                  </p:ext>
                </p:extLst>
              </p:nvPr>
            </p:nvGraphicFramePr>
            <p:xfrm>
              <a:off x="2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641293842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𝟒𝟗𝟒𝟖</m:t>
                              </m:r>
                            </m:oMath>
                          </a14:m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  <a:t> cm</a:t>
                          </a:r>
                          <a:r>
                            <a:rPr lang="en-GB" sz="2000" b="1" baseline="30000" dirty="0">
                              <a:solidFill>
                                <a:srgbClr val="C00000"/>
                              </a:solidFill>
                            </a:rPr>
                            <a:t>3</a:t>
                          </a:r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𝟑𝟕</m:t>
                              </m:r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oMath>
                          </a14:m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  <a:t> cm</a:t>
                          </a:r>
                          <a:r>
                            <a:rPr lang="en-GB" sz="2000" b="1" baseline="30000" dirty="0">
                              <a:solidFill>
                                <a:srgbClr val="C00000"/>
                              </a:solidFill>
                            </a:rPr>
                            <a:t>2</a:t>
                          </a:r>
                        </a:p>
                      </a:txBody>
                      <a:tcPr marL="209160" marR="209160" marT="137160" marB="13716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m:rPr>
                                  <m:nor/>
                                </m:rPr>
                                <a:rPr lang="en-GB" sz="2000" b="1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oMath>
                          </a14:m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  <a:t> cm</a:t>
                          </a:r>
                        </a:p>
                      </a:txBody>
                      <a:tcPr marL="209160" marR="209160" marT="137160" marB="13716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m:rPr>
                                  <m:nor/>
                                </m:rPr>
                                <a:rPr lang="en-GB" sz="2000" b="1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oMath>
                          </a14:m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  <a:t> cm</a:t>
                          </a:r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en-GB" sz="4000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𝟒𝟓𝟔</m:t>
                              </m:r>
                            </m:oMath>
                          </a14:m>
                          <a:r>
                            <a:rPr kumimoji="0" lang="en-GB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cm</a:t>
                          </a:r>
                          <a:r>
                            <a:rPr kumimoji="0" lang="en-GB" sz="2000" b="1" i="0" u="none" strike="noStrike" kern="1200" cap="none" spc="0" normalizeH="0" baseline="3000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oMath>
                          </a14:m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  <a:t> cm</a:t>
                          </a:r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𝟗𝟔𝟗𝟖</m:t>
                              </m:r>
                            </m:oMath>
                          </a14:m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  <a:t> cm</a:t>
                          </a:r>
                          <a:r>
                            <a:rPr lang="en-GB" sz="2000" b="1" baseline="30000" dirty="0">
                              <a:solidFill>
                                <a:srgbClr val="C00000"/>
                              </a:solidFill>
                            </a:rPr>
                            <a:t>3</a:t>
                          </a:r>
                          <a:r>
                            <a:rPr lang="en-GB" sz="2000" b="1" baseline="0" dirty="0">
                              <a:solidFill>
                                <a:srgbClr val="C00000"/>
                              </a:solidFill>
                            </a:rPr>
                            <a:t>  </a:t>
                          </a:r>
                          <a:r>
                            <a:rPr lang="en-GB" sz="1600" b="0" baseline="0" dirty="0">
                              <a:solidFill>
                                <a:srgbClr val="C00000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GB" sz="16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=21</m:t>
                              </m:r>
                            </m:oMath>
                          </a14:m>
                          <a:r>
                            <a:rPr lang="en-GB" sz="1600" b="0" baseline="0" dirty="0">
                              <a:solidFill>
                                <a:srgbClr val="C00000"/>
                              </a:solidFill>
                            </a:rPr>
                            <a:t> cm)</a:t>
                          </a:r>
                          <a:endParaRPr lang="en-GB" sz="2000" b="0" baseline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209160" marR="209160" marT="137160" marB="13716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𝟒𝟐</m:t>
                              </m:r>
                            </m:oMath>
                          </a14:m>
                          <a:r>
                            <a:rPr lang="en-GB" sz="2000" b="1" i="0" dirty="0">
                              <a:solidFill>
                                <a:srgbClr val="C00000"/>
                              </a:solidFill>
                            </a:rPr>
                            <a:t> cm</a:t>
                          </a:r>
                        </a:p>
                      </a:txBody>
                      <a:tcPr marL="209160" marR="209160" marT="137160" marB="13680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0D60089B-6A4E-AA0C-5249-FBD276577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4998341"/>
                  </p:ext>
                </p:extLst>
              </p:nvPr>
            </p:nvGraphicFramePr>
            <p:xfrm>
              <a:off x="2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641293842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r="-200312" b="-2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r="-100312" b="-2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000" r="-312" b="-20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00000" r="-200312" b="-10111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en-GB" sz="4000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000" t="-100000" r="-312" b="-10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200000" r="-200312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t="-200000" r="-100312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680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000" t="-200000" r="-312" b="-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08366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6">
                <a:extLst>
                  <a:ext uri="{FF2B5EF4-FFF2-40B4-BE49-F238E27FC236}">
                    <a16:creationId xmlns:a16="http://schemas.microsoft.com/office/drawing/2014/main" id="{44AEC2F0-0CCB-572B-0266-E692EAD299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4345970"/>
                  </p:ext>
                </p:extLst>
              </p:nvPr>
            </p:nvGraphicFramePr>
            <p:xfrm>
              <a:off x="0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1911278159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(1)</a:t>
                          </a:r>
                          <a:r>
                            <a:rPr lang="en-GB" sz="1400" b="1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Find the perimeter of the triangle when</a:t>
                          </a:r>
                          <a:r>
                            <a:rPr lang="en-GB" sz="14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13°</m:t>
                              </m:r>
                            </m:oMath>
                          </a14:m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(2)</a:t>
                          </a:r>
                          <a:r>
                            <a:rPr lang="en-GB" sz="1400" b="1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Find the area of the triangle when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 is</a:t>
                          </a:r>
                          <a:r>
                            <a:rPr lang="en-GB" sz="14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23°</m:t>
                              </m:r>
                            </m:oMath>
                          </a14:m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(3)</a:t>
                          </a:r>
                          <a:r>
                            <a:rPr lang="en-GB" sz="1400" b="1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Find a value of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 that makes the perimeter</a:t>
                          </a:r>
                          <a:r>
                            <a:rPr lang="en-GB" sz="1400" b="0" baseline="0" dirty="0">
                              <a:solidFill>
                                <a:schemeClr val="tx1"/>
                              </a:solidFill>
                            </a:rPr>
                            <a:t> of the triangle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22.4</m:t>
                              </m:r>
                            </m:oMath>
                          </a14:m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 cm.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(8)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For what values of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 is the triangle’s area (in cm</a:t>
                          </a:r>
                          <a:r>
                            <a:rPr lang="en-GB" sz="1400" b="0" baseline="30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r>
                            <a:rPr lang="en-GB" sz="14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greater than its perimeter (in cm)</a:t>
                          </a:r>
                          <a:r>
                            <a:rPr lang="en-GB" sz="1400" b="0" baseline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  <a:endParaRPr lang="en-GB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r"/>
                          <a:r>
                            <a:rPr lang="en-GB" sz="2800" b="1" u="sng" dirty="0">
                              <a:solidFill>
                                <a:schemeClr val="tx1"/>
                              </a:solidFill>
                            </a:rPr>
                            <a:t>Trigonometry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(4)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Find a value of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 that makes the area of the triangle 14 cm</a:t>
                          </a:r>
                          <a:r>
                            <a:rPr lang="en-GB" sz="1400" b="0" baseline="30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en-GB" sz="1400" b="0" baseline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(7)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Find the greatest possible perimeter that the triangle can have.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(6)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 Find the greatest possible area that the triangle can have.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(5)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Find the area of the triangle when the perimeter is 24 cm.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6">
                <a:extLst>
                  <a:ext uri="{FF2B5EF4-FFF2-40B4-BE49-F238E27FC236}">
                    <a16:creationId xmlns:a16="http://schemas.microsoft.com/office/drawing/2014/main" id="{44AEC2F0-0CCB-572B-0266-E692EAD299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4345970"/>
                  </p:ext>
                </p:extLst>
              </p:nvPr>
            </p:nvGraphicFramePr>
            <p:xfrm>
              <a:off x="0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1911278159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8" t="-1667" r="-201563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1667" r="-101563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938" t="-1667" r="-1563" b="-2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8" t="-101667" r="-201563" b="-10277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r"/>
                          <a:r>
                            <a:rPr lang="en-GB" sz="2800" b="1" u="sng" dirty="0">
                              <a:solidFill>
                                <a:schemeClr val="tx1"/>
                              </a:solidFill>
                            </a:rPr>
                            <a:t>Trigonometry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938" t="-101667" r="-1563" b="-1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(7)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Find the greatest possible perimeter that the triangle can have.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(6)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 Find the greatest possible area that the triangle can have.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(5)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Find the area of the triangle when the perimeter is 24 cm.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7D869410-AD33-DFAF-7EDC-06BFE6127652}"/>
              </a:ext>
            </a:extLst>
          </p:cNvPr>
          <p:cNvGrpSpPr/>
          <p:nvPr/>
        </p:nvGrpSpPr>
        <p:grpSpPr>
          <a:xfrm>
            <a:off x="4355946" y="2629778"/>
            <a:ext cx="3263457" cy="2172842"/>
            <a:chOff x="3014134" y="1312333"/>
            <a:chExt cx="4944239" cy="4493281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583E361D-9955-B5BD-326A-785733744B92}"/>
                </a:ext>
              </a:extLst>
            </p:cNvPr>
            <p:cNvSpPr/>
            <p:nvPr/>
          </p:nvSpPr>
          <p:spPr>
            <a:xfrm>
              <a:off x="3014134" y="1312333"/>
              <a:ext cx="4207934" cy="3488267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DAC304B-7617-BB4B-EBC1-76D2E42F314C}"/>
                </a:ext>
              </a:extLst>
            </p:cNvPr>
            <p:cNvSpPr/>
            <p:nvPr/>
          </p:nvSpPr>
          <p:spPr>
            <a:xfrm>
              <a:off x="3014134" y="4413398"/>
              <a:ext cx="272706" cy="37222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6AD6D3E-E2AE-8F72-AD1E-DB76B05D9E9E}"/>
                    </a:ext>
                  </a:extLst>
                </p:cNvPr>
                <p:cNvSpPr txBox="1"/>
                <p:nvPr/>
              </p:nvSpPr>
              <p:spPr>
                <a:xfrm>
                  <a:off x="5139624" y="2262230"/>
                  <a:ext cx="1467361" cy="9546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a14:m>
                  <a:r>
                    <a:rPr lang="en-GB" sz="2400" dirty="0"/>
                    <a:t> cm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6AD6D3E-E2AE-8F72-AD1E-DB76B05D9E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9624" y="2262230"/>
                  <a:ext cx="1467361" cy="954690"/>
                </a:xfrm>
                <a:prstGeom prst="rect">
                  <a:avLst/>
                </a:prstGeom>
                <a:blipFill>
                  <a:blip r:embed="rId3"/>
                  <a:stretch>
                    <a:fillRect l="-1299" t="-8108" r="-9091" b="-2973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Pie 6">
              <a:extLst>
                <a:ext uri="{FF2B5EF4-FFF2-40B4-BE49-F238E27FC236}">
                  <a16:creationId xmlns:a16="http://schemas.microsoft.com/office/drawing/2014/main" id="{DF2F0A1F-4438-692D-D9AC-6DAC5ACAEA65}"/>
                </a:ext>
              </a:extLst>
            </p:cNvPr>
            <p:cNvSpPr/>
            <p:nvPr/>
          </p:nvSpPr>
          <p:spPr>
            <a:xfrm>
              <a:off x="6485763" y="3795588"/>
              <a:ext cx="1472610" cy="2010026"/>
            </a:xfrm>
            <a:prstGeom prst="pie">
              <a:avLst>
                <a:gd name="adj1" fmla="val 10800000"/>
                <a:gd name="adj2" fmla="val 12678055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5B5F432-73AE-6BF6-E105-E6BF87F4AC40}"/>
                    </a:ext>
                  </a:extLst>
                </p:cNvPr>
                <p:cNvSpPr txBox="1"/>
                <p:nvPr/>
              </p:nvSpPr>
              <p:spPr>
                <a:xfrm>
                  <a:off x="5897834" y="3841146"/>
                  <a:ext cx="709151" cy="10819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GB" sz="2800" dirty="0"/>
                    <a:t> 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5B5F432-73AE-6BF6-E105-E6BF87F4AC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7834" y="3841146"/>
                  <a:ext cx="709151" cy="108198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25897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6">
                <a:extLst>
                  <a:ext uri="{FF2B5EF4-FFF2-40B4-BE49-F238E27FC236}">
                    <a16:creationId xmlns:a16="http://schemas.microsoft.com/office/drawing/2014/main" id="{44AEC2F0-0CCB-572B-0266-E692EAD299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6411264"/>
                  </p:ext>
                </p:extLst>
              </p:nvPr>
            </p:nvGraphicFramePr>
            <p:xfrm>
              <a:off x="0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1911278159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(1)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What type of sequence would make the second term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48</m:t>
                              </m:r>
                            </m:oMath>
                          </a14:m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(2)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What type of sequence would make the mean of the first four terms equal their median?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(3)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What type of sequence would make the second and fourth terms sum to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</m:oMath>
                          </a14:m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(7)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For each sequence in </a:t>
                          </a:r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(2)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 to </a:t>
                          </a:r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(5)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, find the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GB" sz="1400" b="0" baseline="30000" dirty="0">
                              <a:solidFill>
                                <a:schemeClr val="tx1"/>
                              </a:solidFill>
                            </a:rPr>
                            <a:t>th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 term.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b="1" u="sng" dirty="0">
                              <a:solidFill>
                                <a:schemeClr val="tx1"/>
                              </a:solidFill>
                            </a:rPr>
                            <a:t>Sequences</a:t>
                          </a:r>
                          <a:endParaRPr lang="en-GB" sz="1400" b="1" u="sng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(4)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What type of sequence would make the third term look like this?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(6)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For each sequence in </a:t>
                          </a:r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(1)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 to </a:t>
                          </a:r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(5)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, find the 8</a:t>
                          </a:r>
                          <a:r>
                            <a:rPr lang="en-GB" sz="1400" b="0" baseline="30000" dirty="0">
                              <a:solidFill>
                                <a:schemeClr val="tx1"/>
                              </a:solidFill>
                            </a:rPr>
                            <a:t>th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 term.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(5)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 What type of sequence would make the fourth term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81</m:t>
                              </m:r>
                            </m:oMath>
                          </a14:m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(5)</a:t>
                          </a:r>
                        </a:p>
                        <a:p>
                          <a:pPr algn="ctr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Find the area of the triangle when the perimeter is 24 cm.</a:t>
                          </a: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ACC6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6">
                <a:extLst>
                  <a:ext uri="{FF2B5EF4-FFF2-40B4-BE49-F238E27FC236}">
                    <a16:creationId xmlns:a16="http://schemas.microsoft.com/office/drawing/2014/main" id="{44AEC2F0-0CCB-572B-0266-E692EAD299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6411264"/>
                  </p:ext>
                </p:extLst>
              </p:nvPr>
            </p:nvGraphicFramePr>
            <p:xfrm>
              <a:off x="0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1911278159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8" t="-1667" r="-201563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(2)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What type of sequence would make the mean of the first four terms equal their median?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938" t="-1667" r="-1563" b="-2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8" t="-101667" r="-201563" b="-10277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b="1" u="sng" dirty="0">
                              <a:solidFill>
                                <a:schemeClr val="tx1"/>
                              </a:solidFill>
                            </a:rPr>
                            <a:t>Sequences</a:t>
                          </a:r>
                          <a:endParaRPr lang="en-GB" sz="1400" b="1" u="sng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(4)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What type of sequence would make the third term look like this?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(6)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For each sequence in </a:t>
                          </a:r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(1)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 to </a:t>
                          </a:r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(5)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, find the 8</a:t>
                          </a:r>
                          <a:r>
                            <a:rPr lang="en-GB" sz="1400" b="0" baseline="30000" dirty="0">
                              <a:solidFill>
                                <a:schemeClr val="tx1"/>
                              </a:solidFill>
                            </a:rPr>
                            <a:t>th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 term.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201667" r="-101563" b="-277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(5)</a:t>
                          </a:r>
                        </a:p>
                        <a:p>
                          <a:pPr algn="ctr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Find the area of the triangle when the perimeter is 24 cm.</a:t>
                          </a: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ACC6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8">
                <a:extLst>
                  <a:ext uri="{FF2B5EF4-FFF2-40B4-BE49-F238E27FC236}">
                    <a16:creationId xmlns:a16="http://schemas.microsoft.com/office/drawing/2014/main" id="{0EBAC739-2311-CE47-1B10-760276A826F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277493" y="3215640"/>
              <a:ext cx="3637010" cy="4267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59540">
                      <a:extLst>
                        <a:ext uri="{9D8B030D-6E8A-4147-A177-3AD203B41FA5}">
                          <a16:colId xmlns:a16="http://schemas.microsoft.com/office/drawing/2014/main" val="1979054083"/>
                        </a:ext>
                      </a:extLst>
                    </a:gridCol>
                    <a:gridCol w="279770">
                      <a:extLst>
                        <a:ext uri="{9D8B030D-6E8A-4147-A177-3AD203B41FA5}">
                          <a16:colId xmlns:a16="http://schemas.microsoft.com/office/drawing/2014/main" val="633713650"/>
                        </a:ext>
                      </a:extLst>
                    </a:gridCol>
                    <a:gridCol w="559540">
                      <a:extLst>
                        <a:ext uri="{9D8B030D-6E8A-4147-A177-3AD203B41FA5}">
                          <a16:colId xmlns:a16="http://schemas.microsoft.com/office/drawing/2014/main" val="1718439624"/>
                        </a:ext>
                      </a:extLst>
                    </a:gridCol>
                    <a:gridCol w="279770">
                      <a:extLst>
                        <a:ext uri="{9D8B030D-6E8A-4147-A177-3AD203B41FA5}">
                          <a16:colId xmlns:a16="http://schemas.microsoft.com/office/drawing/2014/main" val="3417195892"/>
                        </a:ext>
                      </a:extLst>
                    </a:gridCol>
                    <a:gridCol w="559540">
                      <a:extLst>
                        <a:ext uri="{9D8B030D-6E8A-4147-A177-3AD203B41FA5}">
                          <a16:colId xmlns:a16="http://schemas.microsoft.com/office/drawing/2014/main" val="3666793224"/>
                        </a:ext>
                      </a:extLst>
                    </a:gridCol>
                    <a:gridCol w="279770">
                      <a:extLst>
                        <a:ext uri="{9D8B030D-6E8A-4147-A177-3AD203B41FA5}">
                          <a16:colId xmlns:a16="http://schemas.microsoft.com/office/drawing/2014/main" val="1189067809"/>
                        </a:ext>
                      </a:extLst>
                    </a:gridCol>
                    <a:gridCol w="559540">
                      <a:extLst>
                        <a:ext uri="{9D8B030D-6E8A-4147-A177-3AD203B41FA5}">
                          <a16:colId xmlns:a16="http://schemas.microsoft.com/office/drawing/2014/main" val="3738680170"/>
                        </a:ext>
                      </a:extLst>
                    </a:gridCol>
                    <a:gridCol w="279770">
                      <a:extLst>
                        <a:ext uri="{9D8B030D-6E8A-4147-A177-3AD203B41FA5}">
                          <a16:colId xmlns:a16="http://schemas.microsoft.com/office/drawing/2014/main" val="3079825597"/>
                        </a:ext>
                      </a:extLst>
                    </a:gridCol>
                    <a:gridCol w="279770">
                      <a:extLst>
                        <a:ext uri="{9D8B030D-6E8A-4147-A177-3AD203B41FA5}">
                          <a16:colId xmlns:a16="http://schemas.microsoft.com/office/drawing/2014/main" val="391133494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,</a:t>
                          </a:r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,</a:t>
                          </a:r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54</a:t>
                          </a:r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,</a:t>
                          </a:r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,</a:t>
                          </a:r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…</m:t>
                              </m:r>
                            </m:oMath>
                          </a14:m>
                          <a:r>
                            <a:rPr lang="en-GB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8205686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8">
                <a:extLst>
                  <a:ext uri="{FF2B5EF4-FFF2-40B4-BE49-F238E27FC236}">
                    <a16:creationId xmlns:a16="http://schemas.microsoft.com/office/drawing/2014/main" id="{0EBAC739-2311-CE47-1B10-760276A826F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277493" y="3215640"/>
              <a:ext cx="3637010" cy="4267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59540">
                      <a:extLst>
                        <a:ext uri="{9D8B030D-6E8A-4147-A177-3AD203B41FA5}">
                          <a16:colId xmlns:a16="http://schemas.microsoft.com/office/drawing/2014/main" val="1979054083"/>
                        </a:ext>
                      </a:extLst>
                    </a:gridCol>
                    <a:gridCol w="279770">
                      <a:extLst>
                        <a:ext uri="{9D8B030D-6E8A-4147-A177-3AD203B41FA5}">
                          <a16:colId xmlns:a16="http://schemas.microsoft.com/office/drawing/2014/main" val="633713650"/>
                        </a:ext>
                      </a:extLst>
                    </a:gridCol>
                    <a:gridCol w="559540">
                      <a:extLst>
                        <a:ext uri="{9D8B030D-6E8A-4147-A177-3AD203B41FA5}">
                          <a16:colId xmlns:a16="http://schemas.microsoft.com/office/drawing/2014/main" val="1718439624"/>
                        </a:ext>
                      </a:extLst>
                    </a:gridCol>
                    <a:gridCol w="279770">
                      <a:extLst>
                        <a:ext uri="{9D8B030D-6E8A-4147-A177-3AD203B41FA5}">
                          <a16:colId xmlns:a16="http://schemas.microsoft.com/office/drawing/2014/main" val="3417195892"/>
                        </a:ext>
                      </a:extLst>
                    </a:gridCol>
                    <a:gridCol w="559540">
                      <a:extLst>
                        <a:ext uri="{9D8B030D-6E8A-4147-A177-3AD203B41FA5}">
                          <a16:colId xmlns:a16="http://schemas.microsoft.com/office/drawing/2014/main" val="3666793224"/>
                        </a:ext>
                      </a:extLst>
                    </a:gridCol>
                    <a:gridCol w="279770">
                      <a:extLst>
                        <a:ext uri="{9D8B030D-6E8A-4147-A177-3AD203B41FA5}">
                          <a16:colId xmlns:a16="http://schemas.microsoft.com/office/drawing/2014/main" val="1189067809"/>
                        </a:ext>
                      </a:extLst>
                    </a:gridCol>
                    <a:gridCol w="559540">
                      <a:extLst>
                        <a:ext uri="{9D8B030D-6E8A-4147-A177-3AD203B41FA5}">
                          <a16:colId xmlns:a16="http://schemas.microsoft.com/office/drawing/2014/main" val="3738680170"/>
                        </a:ext>
                      </a:extLst>
                    </a:gridCol>
                    <a:gridCol w="279770">
                      <a:extLst>
                        <a:ext uri="{9D8B030D-6E8A-4147-A177-3AD203B41FA5}">
                          <a16:colId xmlns:a16="http://schemas.microsoft.com/office/drawing/2014/main" val="3079825597"/>
                        </a:ext>
                      </a:extLst>
                    </a:gridCol>
                    <a:gridCol w="279770">
                      <a:extLst>
                        <a:ext uri="{9D8B030D-6E8A-4147-A177-3AD203B41FA5}">
                          <a16:colId xmlns:a16="http://schemas.microsoft.com/office/drawing/2014/main" val="3911334947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,</a:t>
                          </a:r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,</a:t>
                          </a:r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54</a:t>
                          </a:r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,</a:t>
                          </a:r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,</a:t>
                          </a:r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>
                          <a:blip r:embed="rId3"/>
                          <a:stretch>
                            <a:fillRect l="-1213636" t="-26471" b="-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056865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Picture 9" descr="A picture containing screenshot, circle&#10;&#10;Description automatically generated">
            <a:extLst>
              <a:ext uri="{FF2B5EF4-FFF2-40B4-BE49-F238E27FC236}">
                <a16:creationId xmlns:a16="http://schemas.microsoft.com/office/drawing/2014/main" id="{19736365-50A5-A757-E4DD-0243A9E261D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53288" y="2666699"/>
            <a:ext cx="1845229" cy="177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96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6">
                <a:extLst>
                  <a:ext uri="{FF2B5EF4-FFF2-40B4-BE49-F238E27FC236}">
                    <a16:creationId xmlns:a16="http://schemas.microsoft.com/office/drawing/2014/main" id="{44AEC2F0-0CCB-572B-0266-E692EAD299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1425589"/>
                  </p:ext>
                </p:extLst>
              </p:nvPr>
            </p:nvGraphicFramePr>
            <p:xfrm>
              <a:off x="0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1911278159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(1)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Fill the gap to make the mean equal to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oMath>
                          </a14:m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(2)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Fill the gap to make the mode</a:t>
                          </a:r>
                          <a:r>
                            <a:rPr lang="en-GB" sz="1400" b="0" baseline="0" dirty="0">
                              <a:solidFill>
                                <a:schemeClr val="tx1"/>
                              </a:solidFill>
                            </a:rPr>
                            <a:t> equal to half the range.</a:t>
                          </a:r>
                          <a:endParaRPr lang="en-GB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(3) 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Fill the gap in two different ways to make the range equal to the median.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(8)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Fill in the gap to make the range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 times the size of the mean.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b="1" u="sng" dirty="0">
                              <a:solidFill>
                                <a:schemeClr val="tx1"/>
                              </a:solidFill>
                            </a:rPr>
                            <a:t>Averages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(4)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Fill the gap in two different ways to make the range equal to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oMath>
                          </a14:m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en-GB" sz="1400" b="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(7)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What values could fill the gap to make the range less than the median?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(6)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 Fill the gap to make the mean and median add up to as close to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oMath>
                          </a14:m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 as possible.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(5)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Fill the gap to make the</a:t>
                          </a:r>
                          <a:b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mean, median, mode and range four consecutive numbers.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6">
                <a:extLst>
                  <a:ext uri="{FF2B5EF4-FFF2-40B4-BE49-F238E27FC236}">
                    <a16:creationId xmlns:a16="http://schemas.microsoft.com/office/drawing/2014/main" id="{44AEC2F0-0CCB-572B-0266-E692EAD299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1425589"/>
                  </p:ext>
                </p:extLst>
              </p:nvPr>
            </p:nvGraphicFramePr>
            <p:xfrm>
              <a:off x="0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1911278159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8" t="-1667" r="-201563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(2)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Fill the gap to make the mode</a:t>
                          </a:r>
                          <a:r>
                            <a:rPr lang="en-GB" sz="1400" b="0" baseline="0" dirty="0">
                              <a:solidFill>
                                <a:schemeClr val="tx1"/>
                              </a:solidFill>
                            </a:rPr>
                            <a:t> equal to half the range.</a:t>
                          </a:r>
                          <a:endParaRPr lang="en-GB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(3) 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Fill the gap in two different ways to make the range equal to the median.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8" t="-101667" r="-201563" b="-10277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b="1" u="sng" dirty="0">
                              <a:solidFill>
                                <a:schemeClr val="tx1"/>
                              </a:solidFill>
                            </a:rPr>
                            <a:t>Averages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938" t="-101667" r="-1563" b="-1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(7)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What values could fill the gap to make the range less than the median?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201667" r="-101563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(5)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Fill the gap to make the</a:t>
                          </a:r>
                          <a:b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mean, median, mode and range four consecutive numbers.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0EBAC739-2311-CE47-1B10-760276A826F1}"/>
              </a:ext>
            </a:extLst>
          </p:cNvPr>
          <p:cNvGraphicFramePr>
            <a:graphicFrameLocks noGrp="1"/>
          </p:cNvGraphicFramePr>
          <p:nvPr/>
        </p:nvGraphicFramePr>
        <p:xfrm>
          <a:off x="4277492" y="3215640"/>
          <a:ext cx="3633326" cy="64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0605">
                  <a:extLst>
                    <a:ext uri="{9D8B030D-6E8A-4147-A177-3AD203B41FA5}">
                      <a16:colId xmlns:a16="http://schemas.microsoft.com/office/drawing/2014/main" val="1979054083"/>
                    </a:ext>
                  </a:extLst>
                </a:gridCol>
                <a:gridCol w="330302">
                  <a:extLst>
                    <a:ext uri="{9D8B030D-6E8A-4147-A177-3AD203B41FA5}">
                      <a16:colId xmlns:a16="http://schemas.microsoft.com/office/drawing/2014/main" val="633713650"/>
                    </a:ext>
                  </a:extLst>
                </a:gridCol>
                <a:gridCol w="660605">
                  <a:extLst>
                    <a:ext uri="{9D8B030D-6E8A-4147-A177-3AD203B41FA5}">
                      <a16:colId xmlns:a16="http://schemas.microsoft.com/office/drawing/2014/main" val="1718439624"/>
                    </a:ext>
                  </a:extLst>
                </a:gridCol>
                <a:gridCol w="330302">
                  <a:extLst>
                    <a:ext uri="{9D8B030D-6E8A-4147-A177-3AD203B41FA5}">
                      <a16:colId xmlns:a16="http://schemas.microsoft.com/office/drawing/2014/main" val="3417195892"/>
                    </a:ext>
                  </a:extLst>
                </a:gridCol>
                <a:gridCol w="660605">
                  <a:extLst>
                    <a:ext uri="{9D8B030D-6E8A-4147-A177-3AD203B41FA5}">
                      <a16:colId xmlns:a16="http://schemas.microsoft.com/office/drawing/2014/main" val="3666793224"/>
                    </a:ext>
                  </a:extLst>
                </a:gridCol>
                <a:gridCol w="330302">
                  <a:extLst>
                    <a:ext uri="{9D8B030D-6E8A-4147-A177-3AD203B41FA5}">
                      <a16:colId xmlns:a16="http://schemas.microsoft.com/office/drawing/2014/main" val="1189067809"/>
                    </a:ext>
                  </a:extLst>
                </a:gridCol>
                <a:gridCol w="660605">
                  <a:extLst>
                    <a:ext uri="{9D8B030D-6E8A-4147-A177-3AD203B41FA5}">
                      <a16:colId xmlns:a16="http://schemas.microsoft.com/office/drawing/2014/main" val="3738680170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,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,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,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568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934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6">
                <a:extLst>
                  <a:ext uri="{FF2B5EF4-FFF2-40B4-BE49-F238E27FC236}">
                    <a16:creationId xmlns:a16="http://schemas.microsoft.com/office/drawing/2014/main" id="{44AEC2F0-0CCB-572B-0266-E692EAD299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0833638"/>
                  </p:ext>
                </p:extLst>
              </p:nvPr>
            </p:nvGraphicFramePr>
            <p:xfrm>
              <a:off x="0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1911278159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(1)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What values could fill the gap so that the quadratic factorises nicely?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(2)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What must fill the gap if the point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(2, 15)</m:t>
                              </m:r>
                            </m:oMath>
                          </a14:m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 lies on the</a:t>
                          </a:r>
                          <a:r>
                            <a:rPr lang="en-GB" sz="1400" b="0" baseline="0" dirty="0">
                              <a:solidFill>
                                <a:schemeClr val="tx1"/>
                              </a:solidFill>
                            </a:rPr>
                            <a:t> curve?</a:t>
                          </a:r>
                          <a:endParaRPr lang="en-GB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(3)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Fill in the gap if the graph</a:t>
                          </a:r>
                          <a:r>
                            <a:rPr lang="en-GB" sz="14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is symmetrical about</a:t>
                          </a:r>
                          <a:r>
                            <a:rPr lang="en-GB" sz="14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the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-axis.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(8)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As the value in the gap changes, what curve does the parabola’s vertex trace out?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b="1" u="sng" dirty="0">
                              <a:solidFill>
                                <a:schemeClr val="tx1"/>
                              </a:solidFill>
                            </a:rPr>
                            <a:t>Quadratics 1</a:t>
                          </a:r>
                        </a:p>
                        <a:p>
                          <a:pPr algn="ctr"/>
                          <a:r>
                            <a:rPr lang="en-GB" sz="2800" b="1" u="sng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sz="2800" b="0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800" b="0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2800" b="0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borderBox>
                                  <m:borderBoxPr>
                                    <m:ctrlPr>
                                      <a:rPr lang="en-GB" sz="2800" b="0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rderBoxPr>
                                  <m:e/>
                                </m:borderBox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−9</m:t>
                                </m:r>
                              </m:oMath>
                            </m:oMathPara>
                          </a14:m>
                          <a:endParaRPr lang="en-GB" sz="28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(4)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Fill the gap in two different ways to make the minimum value of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400" b="0" baseline="0" dirty="0">
                              <a:solidFill>
                                <a:schemeClr val="tx1"/>
                              </a:solidFill>
                            </a:rPr>
                            <a:t> equal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−13</m:t>
                              </m:r>
                            </m:oMath>
                          </a14:m>
                          <a:r>
                            <a:rPr lang="en-GB" sz="1400" b="0" baseline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(7)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What could fill the gap</a:t>
                          </a:r>
                          <a:r>
                            <a:rPr lang="en-GB" sz="1400" b="0" baseline="0" dirty="0">
                              <a:solidFill>
                                <a:schemeClr val="tx1"/>
                              </a:solidFill>
                            </a:rPr>
                            <a:t> i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  <a:r>
                            <a:rPr lang="en-GB" sz="14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the difference between the</a:t>
                          </a:r>
                          <a:r>
                            <a:rPr lang="en-GB" sz="14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two roots is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6.5</m:t>
                              </m:r>
                            </m:oMath>
                          </a14:m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(6)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 Fill the gap in two different ways to make the line</a:t>
                          </a:r>
                          <a:r>
                            <a:rPr lang="en-GB" sz="14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</m:oMath>
                          </a14:m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 a tangent to the</a:t>
                          </a:r>
                          <a:r>
                            <a:rPr lang="en-GB" sz="1400" b="0" baseline="0" dirty="0">
                              <a:solidFill>
                                <a:schemeClr val="tx1"/>
                              </a:solidFill>
                            </a:rPr>
                            <a:t> curve.</a:t>
                          </a:r>
                          <a:endParaRPr lang="en-GB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(5)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What point always lies on the curve, whatever number fills in the gap?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6">
                <a:extLst>
                  <a:ext uri="{FF2B5EF4-FFF2-40B4-BE49-F238E27FC236}">
                    <a16:creationId xmlns:a16="http://schemas.microsoft.com/office/drawing/2014/main" id="{44AEC2F0-0CCB-572B-0266-E692EAD299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0833638"/>
                  </p:ext>
                </p:extLst>
              </p:nvPr>
            </p:nvGraphicFramePr>
            <p:xfrm>
              <a:off x="0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1911278159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(1)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What values could fill the gap so that the quadratic factorises nicely?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1667" r="-101563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938" t="-1667" r="-1563" b="-2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(8)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As the value in the gap changes, what curve does the parabola’s vertex trace out?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101667" r="-101563" b="-1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938" t="-101667" r="-1563" b="-1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8" t="-201667" r="-201563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201667" r="-101563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(5)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What point always lies on the curve, whatever number fills in the gap?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51969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6">
                <a:extLst>
                  <a:ext uri="{FF2B5EF4-FFF2-40B4-BE49-F238E27FC236}">
                    <a16:creationId xmlns:a16="http://schemas.microsoft.com/office/drawing/2014/main" id="{44AEC2F0-0CCB-572B-0266-E692EAD299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9256832"/>
                  </p:ext>
                </p:extLst>
              </p:nvPr>
            </p:nvGraphicFramePr>
            <p:xfrm>
              <a:off x="0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1911278159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(1)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Fill the gap so that the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-intercept of the curve is at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(0, 36)</m:t>
                              </m:r>
                            </m:oMath>
                          </a14:m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(2)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Fill the gap so that</a:t>
                          </a:r>
                          <a:r>
                            <a:rPr lang="en-GB" sz="14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oMath>
                          </a14:m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 for all values of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(3)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Find the minimum value of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 if the curve goes through the point</a:t>
                          </a:r>
                          <a:r>
                            <a:rPr lang="en-GB" sz="14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(11, 12)</m:t>
                              </m:r>
                            </m:oMath>
                          </a14:m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(8)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What values could go in the gap if the line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=−1</m:t>
                              </m:r>
                            </m:oMath>
                          </a14:m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 intersects the curve twice?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b="1" u="sng" dirty="0">
                              <a:solidFill>
                                <a:schemeClr val="tx1"/>
                              </a:solidFill>
                            </a:rPr>
                            <a:t>Quadratics 2</a:t>
                          </a:r>
                        </a:p>
                        <a:p>
                          <a:pPr algn="ctr"/>
                          <a:r>
                            <a:rPr lang="en-GB" sz="2800" b="1" u="sng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orderBox>
                                  <m:borderBoxPr>
                                    <m:ctrlPr>
                                      <a:rPr lang="en-GB" sz="2800" b="0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rderBoxPr>
                                  <m:e/>
                                </m:borderBox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)(</m:t>
                                </m:r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−9)</m:t>
                                </m:r>
                              </m:oMath>
                            </m:oMathPara>
                          </a14:m>
                          <a:endParaRPr lang="en-GB" sz="28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(4)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Fill the gap if the graph has equation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400" b="0" baseline="0" dirty="0">
                              <a:solidFill>
                                <a:schemeClr val="tx1"/>
                              </a:solidFill>
                            </a:rPr>
                            <a:t> after being translated by the vector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GB" sz="14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4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−4</m:t>
                                      </m:r>
                                    </m:num>
                                    <m:den>
                                      <m:r>
                                        <a:rPr lang="en-GB" sz="14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GB" sz="1400" b="0" baseline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(7)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Find two ways to fill the gap if the line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oMath>
                          </a14:m>
                          <a:r>
                            <a:rPr lang="en-GB" sz="1400" b="0" baseline="0" dirty="0">
                              <a:solidFill>
                                <a:schemeClr val="tx1"/>
                              </a:solidFill>
                            </a:rPr>
                            <a:t> is a tangent to the curve.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(6)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 Fill</a:t>
                          </a:r>
                          <a:r>
                            <a:rPr lang="en-GB" sz="1400" b="0" baseline="0" dirty="0">
                              <a:solidFill>
                                <a:schemeClr val="tx1"/>
                              </a:solidFill>
                            </a:rPr>
                            <a:t> the gap so that the curve has the same line of symmetry as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1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−15</m:t>
                              </m:r>
                              <m:r>
                                <a:rPr lang="en-GB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+60</m:t>
                              </m:r>
                            </m:oMath>
                          </a14:m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(5) </a:t>
                          </a:r>
                          <a:r>
                            <a:rPr kumimoji="0" lang="en-GB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Fill the gap so that the curve has the same roots as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kumimoji="0" lang="en-GB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=4</m:t>
                              </m:r>
                              <m:sSup>
                                <m:sSupPr>
                                  <m:ctrlPr>
                                    <a:rPr kumimoji="0" lang="en-GB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GB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GB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−41</m:t>
                              </m:r>
                              <m:r>
                                <a:rPr kumimoji="0" lang="en-GB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+45</m:t>
                              </m:r>
                            </m:oMath>
                          </a14:m>
                          <a:r>
                            <a:rPr kumimoji="0" lang="en-GB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6">
                <a:extLst>
                  <a:ext uri="{FF2B5EF4-FFF2-40B4-BE49-F238E27FC236}">
                    <a16:creationId xmlns:a16="http://schemas.microsoft.com/office/drawing/2014/main" id="{44AEC2F0-0CCB-572B-0266-E692EAD299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9256832"/>
                  </p:ext>
                </p:extLst>
              </p:nvPr>
            </p:nvGraphicFramePr>
            <p:xfrm>
              <a:off x="0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1911278159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8" t="-1667" r="-201563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1667" r="-101563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938" t="-1667" r="-1563" b="-2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8" t="-101667" r="-201563" b="-1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101667" r="-101563" b="-1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938" t="-101667" r="-1563" b="-1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8" t="-201667" r="-201563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201667" r="-101563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938" t="-201667" r="-1563" b="-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89742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84CDA27D-D7B6-C2B5-010A-7B3CB9C2349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1911278159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(1)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</a:rPr>
                            <a:t>What type of sequence would make the second term </a:t>
                          </a:r>
                          <a14:m>
                            <m:oMath xmlns:m="http://schemas.openxmlformats.org/officeDocument/2006/math"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48</m:t>
                              </m:r>
                            </m:oMath>
                          </a14:m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(2)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</a:rPr>
                            <a:t>What type of sequence would make the mean of the first four terms equal their median?</a:t>
                          </a: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504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(3)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What type of sequence would make the second and fourth terms sum to </a:t>
                          </a:r>
                          <a14:m>
                            <m:oMath xmlns:m="http://schemas.openxmlformats.org/officeDocument/2006/math">
                              <m:r>
                                <a:rPr lang="en-GB" sz="2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</m:oMath>
                          </a14:m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BBB59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(7)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For each of the sequences in </a:t>
                          </a:r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(2)</a:t>
                          </a: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 to </a:t>
                          </a:r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(5)</a:t>
                          </a: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, find the </a:t>
                          </a:r>
                          <a14:m>
                            <m:oMath xmlns:m="http://schemas.openxmlformats.org/officeDocument/2006/math">
                              <m:r>
                                <a:rPr lang="en-GB" sz="23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GB" sz="2300" b="0" baseline="30000" dirty="0">
                              <a:solidFill>
                                <a:schemeClr val="tx1"/>
                              </a:solidFill>
                            </a:rPr>
                            <a:t>th</a:t>
                          </a: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 term.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3CC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3200" b="1" u="sng" dirty="0">
                              <a:solidFill>
                                <a:schemeClr val="tx1"/>
                              </a:solidFill>
                            </a:rPr>
                            <a:t>Sequences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>
                            <a:lumMod val="95000"/>
                          </a:sysClr>
                        </a:solidFill>
                      </a:tcPr>
                    </a:tc>
                    <a:tc rowSpan="2"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(4)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What type of sequence would make the third term look like this?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8064A2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(6)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For each of the sequences in </a:t>
                          </a:r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(1)</a:t>
                          </a: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 to </a:t>
                          </a:r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(5)</a:t>
                          </a: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, find the 8</a:t>
                          </a:r>
                          <a:r>
                            <a:rPr lang="en-GB" sz="2300" b="0" baseline="30000" dirty="0">
                              <a:solidFill>
                                <a:schemeClr val="tx1"/>
                              </a:solidFill>
                            </a:rPr>
                            <a:t>th</a:t>
                          </a: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 term.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3F1D9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(5)</a:t>
                          </a: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What type of sequence would make the fourth term </a:t>
                          </a:r>
                          <a14:m>
                            <m:oMath xmlns:m="http://schemas.openxmlformats.org/officeDocument/2006/math">
                              <m:r>
                                <a:rPr lang="en-GB" sz="2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81</m:t>
                              </m:r>
                            </m:oMath>
                          </a14:m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lumMod val="20000"/>
                            <a:lumOff val="80000"/>
                          </a:srgbClr>
                        </a:solidFill>
                      </a:tcPr>
                    </a:tc>
                    <a:tc vMerge="1"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(5)</a:t>
                          </a:r>
                        </a:p>
                        <a:p>
                          <a:pPr algn="ctr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Find the area of the triangle when the perimeter is 24 cm.</a:t>
                          </a: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ACC6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84CDA27D-D7B6-C2B5-010A-7B3CB9C2349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1911278159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8" t="-1667" r="-201563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(2)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</a:rPr>
                            <a:t>What type of sequence would make the mean of the first four terms equal their median?</a:t>
                          </a: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504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938" t="-1667" r="-1563" b="-2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8" t="-101667" r="-201563" b="-10277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3200" b="1" u="sng" dirty="0">
                              <a:solidFill>
                                <a:schemeClr val="tx1"/>
                              </a:solidFill>
                            </a:rPr>
                            <a:t>Sequences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>
                            <a:lumMod val="95000"/>
                          </a:sysClr>
                        </a:solidFill>
                      </a:tcPr>
                    </a:tc>
                    <a:tc rowSpan="2"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(4)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What type of sequence would make the third term look like this?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8064A2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(6)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For each of the sequences in </a:t>
                          </a:r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(1)</a:t>
                          </a: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 to </a:t>
                          </a:r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(5)</a:t>
                          </a: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, find the 8</a:t>
                          </a:r>
                          <a:r>
                            <a:rPr lang="en-GB" sz="2300" b="0" baseline="30000" dirty="0">
                              <a:solidFill>
                                <a:schemeClr val="tx1"/>
                              </a:solidFill>
                            </a:rPr>
                            <a:t>th</a:t>
                          </a: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 term.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3F1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201667" r="-101563" b="-277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(5)</a:t>
                          </a:r>
                        </a:p>
                        <a:p>
                          <a:pPr algn="ctr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Find the area of the triangle when the perimeter is 24 cm.</a:t>
                          </a: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ACC6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Picture 9" descr="A picture containing screenshot, circle&#10;&#10;Description automatically generated">
            <a:extLst>
              <a:ext uri="{FF2B5EF4-FFF2-40B4-BE49-F238E27FC236}">
                <a16:creationId xmlns:a16="http://schemas.microsoft.com/office/drawing/2014/main" id="{19736365-50A5-A757-E4DD-0243A9E261D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16410" y="4058176"/>
            <a:ext cx="2296632" cy="22121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6">
                <a:extLst>
                  <a:ext uri="{FF2B5EF4-FFF2-40B4-BE49-F238E27FC236}">
                    <a16:creationId xmlns:a16="http://schemas.microsoft.com/office/drawing/2014/main" id="{304650A3-699D-B4C2-79E1-33CD8203788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641293842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000" b="0" dirty="0">
                              <a:solidFill>
                                <a:srgbClr val="C00000"/>
                              </a:solidFill>
                            </a:rPr>
                            <a:t>Fibonacci-style (6, 48, 54, 102,…)</a:t>
                          </a:r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000" b="0" dirty="0">
                              <a:solidFill>
                                <a:srgbClr val="C00000"/>
                              </a:solidFill>
                            </a:rPr>
                            <a:t>Arithmetic (6, 30, 54, 78,…)</a:t>
                          </a:r>
                        </a:p>
                      </a:txBody>
                      <a:tcPr marL="209160" marR="209160" marT="137160" marB="13716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rgbClr val="C00000"/>
                              </a:solidFill>
                            </a:rPr>
                            <a:t>Geometric (6, 18, 54, 162,…)</a:t>
                          </a:r>
                        </a:p>
                      </a:txBody>
                      <a:tcPr marL="209160" marR="209160" marT="137160" marB="13716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  <a:t>(2):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  <m:r>
                                <a:rPr lang="en-GB" sz="2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−18</m:t>
                              </m:r>
                            </m:oMath>
                          </a14:m>
                          <a:r>
                            <a:rPr lang="en-GB" sz="2000" b="0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  <a:t>(3):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br>
                            <a:rPr lang="en-GB" sz="2000" b="0" dirty="0">
                              <a:solidFill>
                                <a:srgbClr val="C00000"/>
                              </a:solidFill>
                            </a:rPr>
                          </a:br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  <a:t>(4):</a:t>
                          </a:r>
                          <a:r>
                            <a:rPr lang="en-GB" sz="2000" b="1" baseline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lang="en-GB" sz="20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GB" sz="20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000" b="0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  <a:t>(5):</a:t>
                          </a:r>
                          <a:r>
                            <a:rPr lang="en-GB" sz="2000" b="1" baseline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GB" sz="20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0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+20</m:t>
                              </m:r>
                              <m:r>
                                <a:rPr lang="en-GB" sz="20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−15</m:t>
                              </m:r>
                            </m:oMath>
                          </a14:m>
                          <a:endParaRPr lang="en-GB" sz="2000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4000" b="0" dirty="0">
                              <a:solidFill>
                                <a:srgbClr val="C00000"/>
                              </a:solidFill>
                            </a:rPr>
                            <a:t>Answers!</a:t>
                          </a:r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  <a:t>(1): </a:t>
                          </a:r>
                          <a:r>
                            <a:rPr lang="en-GB" sz="2000" b="0" dirty="0">
                              <a:solidFill>
                                <a:srgbClr val="C00000"/>
                              </a:solidFill>
                            </a:rPr>
                            <a:t>672, </a:t>
                          </a:r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  <a:t>(2): </a:t>
                          </a:r>
                          <a:r>
                            <a:rPr lang="en-GB" sz="2000" b="0" dirty="0">
                              <a:solidFill>
                                <a:srgbClr val="C00000"/>
                              </a:solidFill>
                            </a:rPr>
                            <a:t>174, </a:t>
                          </a:r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  <a:t>(3): </a:t>
                          </a:r>
                          <a:r>
                            <a:rPr lang="en-GB" sz="2000" b="0" dirty="0">
                              <a:solidFill>
                                <a:srgbClr val="C00000"/>
                              </a:solidFill>
                            </a:rPr>
                            <a:t>13122</a:t>
                          </a:r>
                          <a:br>
                            <a:rPr lang="en-GB" sz="2000" b="0" dirty="0">
                              <a:solidFill>
                                <a:srgbClr val="C00000"/>
                              </a:solidFill>
                            </a:rPr>
                          </a:br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  <a:t>(4): </a:t>
                          </a:r>
                          <a:r>
                            <a:rPr lang="en-GB" sz="2000" b="0" dirty="0">
                              <a:solidFill>
                                <a:srgbClr val="C00000"/>
                              </a:solidFill>
                            </a:rPr>
                            <a:t>384, </a:t>
                          </a:r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  <a:t>(5): </a:t>
                          </a:r>
                          <a:r>
                            <a:rPr lang="en-GB" sz="2000" b="0" dirty="0">
                              <a:solidFill>
                                <a:srgbClr val="C00000"/>
                              </a:solidFill>
                            </a:rPr>
                            <a:t>209 </a:t>
                          </a:r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000" b="0" dirty="0">
                              <a:solidFill>
                                <a:srgbClr val="C00000"/>
                              </a:solidFill>
                            </a:rPr>
                            <a:t>Quadratic (6, 29, 54, 81,…)</a:t>
                          </a:r>
                        </a:p>
                      </a:txBody>
                      <a:tcPr marL="209160" marR="209160" marT="137160" marB="13716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rgbClr val="C00000"/>
                              </a:solidFill>
                            </a:rPr>
                            <a:t>Quadratic (6, 24, 54, 96,…)</a:t>
                          </a:r>
                        </a:p>
                      </a:txBody>
                      <a:tcPr marL="209160" marR="209160" marT="137160" marB="13716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6">
                <a:extLst>
                  <a:ext uri="{FF2B5EF4-FFF2-40B4-BE49-F238E27FC236}">
                    <a16:creationId xmlns:a16="http://schemas.microsoft.com/office/drawing/2014/main" id="{304650A3-699D-B4C2-79E1-33CD8203788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641293842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000" b="0" dirty="0">
                              <a:solidFill>
                                <a:srgbClr val="C00000"/>
                              </a:solidFill>
                            </a:rPr>
                            <a:t>Fibonacci-style (6, 48, 54, 102,…)</a:t>
                          </a:r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000" b="0" dirty="0">
                              <a:solidFill>
                                <a:srgbClr val="C00000"/>
                              </a:solidFill>
                            </a:rPr>
                            <a:t>Arithmetic (6, 30, 54, 78,…)</a:t>
                          </a:r>
                        </a:p>
                      </a:txBody>
                      <a:tcPr marL="209160" marR="209160" marT="137160" marB="13716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rgbClr val="C00000"/>
                              </a:solidFill>
                            </a:rPr>
                            <a:t>Geometric (6, 18, 54, 162,…)</a:t>
                          </a:r>
                        </a:p>
                      </a:txBody>
                      <a:tcPr marL="209160" marR="209160" marT="137160" marB="13716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00000" r="-200312" b="-10111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4000" b="0" dirty="0">
                              <a:solidFill>
                                <a:srgbClr val="C00000"/>
                              </a:solidFill>
                            </a:rPr>
                            <a:t>Answers!</a:t>
                          </a:r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  <a:t>(1): </a:t>
                          </a:r>
                          <a:r>
                            <a:rPr lang="en-GB" sz="2000" b="0" dirty="0">
                              <a:solidFill>
                                <a:srgbClr val="C00000"/>
                              </a:solidFill>
                            </a:rPr>
                            <a:t>672, </a:t>
                          </a:r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  <a:t>(2): </a:t>
                          </a:r>
                          <a:r>
                            <a:rPr lang="en-GB" sz="2000" b="0" dirty="0">
                              <a:solidFill>
                                <a:srgbClr val="C00000"/>
                              </a:solidFill>
                            </a:rPr>
                            <a:t>174, </a:t>
                          </a:r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  <a:t>(3): </a:t>
                          </a:r>
                          <a:r>
                            <a:rPr lang="en-GB" sz="2000" b="0" dirty="0">
                              <a:solidFill>
                                <a:srgbClr val="C00000"/>
                              </a:solidFill>
                            </a:rPr>
                            <a:t>13122</a:t>
                          </a:r>
                          <a:br>
                            <a:rPr lang="en-GB" sz="2000" b="0" dirty="0">
                              <a:solidFill>
                                <a:srgbClr val="C00000"/>
                              </a:solidFill>
                            </a:rPr>
                          </a:br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  <a:t>(4): </a:t>
                          </a:r>
                          <a:r>
                            <a:rPr lang="en-GB" sz="2000" b="0" dirty="0">
                              <a:solidFill>
                                <a:srgbClr val="C00000"/>
                              </a:solidFill>
                            </a:rPr>
                            <a:t>384, </a:t>
                          </a:r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  <a:t>(5): </a:t>
                          </a:r>
                          <a:r>
                            <a:rPr lang="en-GB" sz="2000" b="0" dirty="0">
                              <a:solidFill>
                                <a:srgbClr val="C00000"/>
                              </a:solidFill>
                            </a:rPr>
                            <a:t>209 </a:t>
                          </a:r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000" b="0" dirty="0">
                              <a:solidFill>
                                <a:srgbClr val="C00000"/>
                              </a:solidFill>
                            </a:rPr>
                            <a:t>Quadratic (6, 29, 54, 81,…)</a:t>
                          </a:r>
                        </a:p>
                      </a:txBody>
                      <a:tcPr marL="209160" marR="209160" marT="137160" marB="13716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rgbClr val="C00000"/>
                              </a:solidFill>
                            </a:rPr>
                            <a:t>Quadratic (6, 24, 54, 96,…)</a:t>
                          </a:r>
                        </a:p>
                      </a:txBody>
                      <a:tcPr marL="209160" marR="209160" marT="137160" marB="13716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8">
                <a:extLst>
                  <a:ext uri="{FF2B5EF4-FFF2-40B4-BE49-F238E27FC236}">
                    <a16:creationId xmlns:a16="http://schemas.microsoft.com/office/drawing/2014/main" id="{DFD77733-C4DF-1EB2-F748-A653E0E1DC3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277493" y="3215640"/>
              <a:ext cx="3637010" cy="4267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59540">
                      <a:extLst>
                        <a:ext uri="{9D8B030D-6E8A-4147-A177-3AD203B41FA5}">
                          <a16:colId xmlns:a16="http://schemas.microsoft.com/office/drawing/2014/main" val="1979054083"/>
                        </a:ext>
                      </a:extLst>
                    </a:gridCol>
                    <a:gridCol w="279770">
                      <a:extLst>
                        <a:ext uri="{9D8B030D-6E8A-4147-A177-3AD203B41FA5}">
                          <a16:colId xmlns:a16="http://schemas.microsoft.com/office/drawing/2014/main" val="633713650"/>
                        </a:ext>
                      </a:extLst>
                    </a:gridCol>
                    <a:gridCol w="559540">
                      <a:extLst>
                        <a:ext uri="{9D8B030D-6E8A-4147-A177-3AD203B41FA5}">
                          <a16:colId xmlns:a16="http://schemas.microsoft.com/office/drawing/2014/main" val="1718439624"/>
                        </a:ext>
                      </a:extLst>
                    </a:gridCol>
                    <a:gridCol w="279770">
                      <a:extLst>
                        <a:ext uri="{9D8B030D-6E8A-4147-A177-3AD203B41FA5}">
                          <a16:colId xmlns:a16="http://schemas.microsoft.com/office/drawing/2014/main" val="3417195892"/>
                        </a:ext>
                      </a:extLst>
                    </a:gridCol>
                    <a:gridCol w="559540">
                      <a:extLst>
                        <a:ext uri="{9D8B030D-6E8A-4147-A177-3AD203B41FA5}">
                          <a16:colId xmlns:a16="http://schemas.microsoft.com/office/drawing/2014/main" val="3666793224"/>
                        </a:ext>
                      </a:extLst>
                    </a:gridCol>
                    <a:gridCol w="279770">
                      <a:extLst>
                        <a:ext uri="{9D8B030D-6E8A-4147-A177-3AD203B41FA5}">
                          <a16:colId xmlns:a16="http://schemas.microsoft.com/office/drawing/2014/main" val="1189067809"/>
                        </a:ext>
                      </a:extLst>
                    </a:gridCol>
                    <a:gridCol w="559540">
                      <a:extLst>
                        <a:ext uri="{9D8B030D-6E8A-4147-A177-3AD203B41FA5}">
                          <a16:colId xmlns:a16="http://schemas.microsoft.com/office/drawing/2014/main" val="3738680170"/>
                        </a:ext>
                      </a:extLst>
                    </a:gridCol>
                    <a:gridCol w="279770">
                      <a:extLst>
                        <a:ext uri="{9D8B030D-6E8A-4147-A177-3AD203B41FA5}">
                          <a16:colId xmlns:a16="http://schemas.microsoft.com/office/drawing/2014/main" val="3079825597"/>
                        </a:ext>
                      </a:extLst>
                    </a:gridCol>
                    <a:gridCol w="279770">
                      <a:extLst>
                        <a:ext uri="{9D8B030D-6E8A-4147-A177-3AD203B41FA5}">
                          <a16:colId xmlns:a16="http://schemas.microsoft.com/office/drawing/2014/main" val="391133494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,</a:t>
                          </a:r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,</a:t>
                          </a:r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54</a:t>
                          </a:r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,</a:t>
                          </a:r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,</a:t>
                          </a:r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…</m:t>
                              </m:r>
                            </m:oMath>
                          </a14:m>
                          <a:r>
                            <a:rPr lang="en-GB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8205686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8">
                <a:extLst>
                  <a:ext uri="{FF2B5EF4-FFF2-40B4-BE49-F238E27FC236}">
                    <a16:creationId xmlns:a16="http://schemas.microsoft.com/office/drawing/2014/main" id="{DFD77733-C4DF-1EB2-F748-A653E0E1DC3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277493" y="3215640"/>
              <a:ext cx="3637010" cy="4267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59540">
                      <a:extLst>
                        <a:ext uri="{9D8B030D-6E8A-4147-A177-3AD203B41FA5}">
                          <a16:colId xmlns:a16="http://schemas.microsoft.com/office/drawing/2014/main" val="1979054083"/>
                        </a:ext>
                      </a:extLst>
                    </a:gridCol>
                    <a:gridCol w="279770">
                      <a:extLst>
                        <a:ext uri="{9D8B030D-6E8A-4147-A177-3AD203B41FA5}">
                          <a16:colId xmlns:a16="http://schemas.microsoft.com/office/drawing/2014/main" val="633713650"/>
                        </a:ext>
                      </a:extLst>
                    </a:gridCol>
                    <a:gridCol w="559540">
                      <a:extLst>
                        <a:ext uri="{9D8B030D-6E8A-4147-A177-3AD203B41FA5}">
                          <a16:colId xmlns:a16="http://schemas.microsoft.com/office/drawing/2014/main" val="1718439624"/>
                        </a:ext>
                      </a:extLst>
                    </a:gridCol>
                    <a:gridCol w="279770">
                      <a:extLst>
                        <a:ext uri="{9D8B030D-6E8A-4147-A177-3AD203B41FA5}">
                          <a16:colId xmlns:a16="http://schemas.microsoft.com/office/drawing/2014/main" val="3417195892"/>
                        </a:ext>
                      </a:extLst>
                    </a:gridCol>
                    <a:gridCol w="559540">
                      <a:extLst>
                        <a:ext uri="{9D8B030D-6E8A-4147-A177-3AD203B41FA5}">
                          <a16:colId xmlns:a16="http://schemas.microsoft.com/office/drawing/2014/main" val="3666793224"/>
                        </a:ext>
                      </a:extLst>
                    </a:gridCol>
                    <a:gridCol w="279770">
                      <a:extLst>
                        <a:ext uri="{9D8B030D-6E8A-4147-A177-3AD203B41FA5}">
                          <a16:colId xmlns:a16="http://schemas.microsoft.com/office/drawing/2014/main" val="1189067809"/>
                        </a:ext>
                      </a:extLst>
                    </a:gridCol>
                    <a:gridCol w="559540">
                      <a:extLst>
                        <a:ext uri="{9D8B030D-6E8A-4147-A177-3AD203B41FA5}">
                          <a16:colId xmlns:a16="http://schemas.microsoft.com/office/drawing/2014/main" val="3738680170"/>
                        </a:ext>
                      </a:extLst>
                    </a:gridCol>
                    <a:gridCol w="279770">
                      <a:extLst>
                        <a:ext uri="{9D8B030D-6E8A-4147-A177-3AD203B41FA5}">
                          <a16:colId xmlns:a16="http://schemas.microsoft.com/office/drawing/2014/main" val="3079825597"/>
                        </a:ext>
                      </a:extLst>
                    </a:gridCol>
                    <a:gridCol w="279770">
                      <a:extLst>
                        <a:ext uri="{9D8B030D-6E8A-4147-A177-3AD203B41FA5}">
                          <a16:colId xmlns:a16="http://schemas.microsoft.com/office/drawing/2014/main" val="3911334947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,</a:t>
                          </a:r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,</a:t>
                          </a:r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54</a:t>
                          </a:r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,</a:t>
                          </a:r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,</a:t>
                          </a:r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>
                          <a:blip r:embed="rId5"/>
                          <a:stretch>
                            <a:fillRect l="-1213636" t="-26471" b="-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056865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90882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6">
                <a:extLst>
                  <a:ext uri="{FF2B5EF4-FFF2-40B4-BE49-F238E27FC236}">
                    <a16:creationId xmlns:a16="http://schemas.microsoft.com/office/drawing/2014/main" id="{44AEC2F0-0CCB-572B-0266-E692EAD299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4195524"/>
                  </p:ext>
                </p:extLst>
              </p:nvPr>
            </p:nvGraphicFramePr>
            <p:xfrm>
              <a:off x="0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1911278159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(1)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Find two</a:t>
                          </a:r>
                          <a:r>
                            <a:rPr lang="en-GB" sz="1400" b="0" baseline="0" dirty="0">
                              <a:solidFill>
                                <a:schemeClr val="tx1"/>
                              </a:solidFill>
                            </a:rPr>
                            <a:t> numbers to fill the gap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if the</a:t>
                          </a:r>
                          <a:r>
                            <a:rPr lang="en-GB" sz="1400" b="0" baseline="0" dirty="0">
                              <a:solidFill>
                                <a:schemeClr val="tx1"/>
                              </a:solidFill>
                            </a:rPr>
                            <a:t> point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(12, 7)</m:t>
                              </m:r>
                            </m:oMath>
                          </a14:m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 lies on the</a:t>
                          </a:r>
                          <a:r>
                            <a:rPr lang="en-GB" sz="1400" b="0" baseline="0" dirty="0">
                              <a:solidFill>
                                <a:schemeClr val="tx1"/>
                              </a:solidFill>
                            </a:rPr>
                            <a:t> curve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(2)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Find two numbers to fill the gap if one of the roots of the curve is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(3)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What is the minimum value of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? Explain</a:t>
                          </a:r>
                          <a:r>
                            <a:rPr lang="en-GB" sz="1400" b="0" baseline="0" dirty="0">
                              <a:solidFill>
                                <a:schemeClr val="tx1"/>
                              </a:solidFill>
                            </a:rPr>
                            <a:t> your answer.</a:t>
                          </a:r>
                          <a:endParaRPr lang="en-GB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(8)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Show that the difference between the two roots of the curve is always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b="1" u="sng" dirty="0">
                              <a:solidFill>
                                <a:schemeClr val="tx1"/>
                              </a:solidFill>
                            </a:rPr>
                            <a:t>Quadratics 3</a:t>
                          </a:r>
                        </a:p>
                        <a:p>
                          <a:pPr algn="ctr"/>
                          <a:r>
                            <a:rPr lang="en-GB" sz="2800" b="1" u="sng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sz="2800" b="0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800" b="0" i="1" u="none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800" b="0" i="1" u="none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sz="2800" b="0" i="1" u="none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borderBox>
                                          <m:borderBoxPr>
                                            <m:ctrlPr>
                                              <a:rPr lang="en-GB" sz="2800" b="0" i="1" u="none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borderBoxPr>
                                          <m:e/>
                                        </m:borderBox>
                                        <m:r>
                                          <a:rPr lang="en-GB" sz="2800" b="0" i="1" u="none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800" b="0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−9</m:t>
                                </m:r>
                              </m:oMath>
                            </m:oMathPara>
                          </a14:m>
                          <a:endParaRPr lang="en-GB" sz="28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(4)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What values could fill the gap so that the curve has two negative roots?</a:t>
                          </a:r>
                          <a:endParaRPr lang="en-GB" sz="1400" b="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(7)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Find two numbers to fill the gap if the vertex of the curve is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oMath>
                          </a14:m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 units from the origin.</a:t>
                          </a:r>
                          <a:endParaRPr lang="en-GB" sz="1400" b="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(6)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 Fill the gap if the reflection of the curve in the line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oMath>
                          </a14:m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 has equation</a:t>
                          </a:r>
                          <a:r>
                            <a:rPr lang="en-GB" sz="14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1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  <m:r>
                                <a:rPr lang="en-GB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(5) </a:t>
                          </a:r>
                          <a:r>
                            <a:rPr kumimoji="0" lang="en-GB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What must fill the gap if the line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kumimoji="0" lang="en-GB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=−18</m:t>
                              </m:r>
                              <m:r>
                                <a:rPr kumimoji="0" lang="en-GB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oMath>
                          </a14:m>
                          <a:r>
                            <a:rPr kumimoji="0" lang="en-GB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 intersects the curve at its vertex?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6">
                <a:extLst>
                  <a:ext uri="{FF2B5EF4-FFF2-40B4-BE49-F238E27FC236}">
                    <a16:creationId xmlns:a16="http://schemas.microsoft.com/office/drawing/2014/main" id="{44AEC2F0-0CCB-572B-0266-E692EAD299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4195524"/>
                  </p:ext>
                </p:extLst>
              </p:nvPr>
            </p:nvGraphicFramePr>
            <p:xfrm>
              <a:off x="0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1911278159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8" t="-1667" r="-201563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1667" r="-101563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938" t="-1667" r="-1563" b="-2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8" t="-101667" r="-201563" b="-1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101667" r="-101563" b="-10277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(4)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What values could fill the gap so that the curve has two negative roots?</a:t>
                          </a:r>
                          <a:endParaRPr lang="en-GB" sz="1400" b="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8" t="-201667" r="-201563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201667" r="-101563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938" t="-201667" r="-1563" b="-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64316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6">
                <a:extLst>
                  <a:ext uri="{FF2B5EF4-FFF2-40B4-BE49-F238E27FC236}">
                    <a16:creationId xmlns:a16="http://schemas.microsoft.com/office/drawing/2014/main" id="{44AEC2F0-0CCB-572B-0266-E692EAD299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2920580"/>
                  </p:ext>
                </p:extLst>
              </p:nvPr>
            </p:nvGraphicFramePr>
            <p:xfrm>
              <a:off x="0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1911278159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(1)</a:t>
                          </a:r>
                          <a:r>
                            <a:rPr lang="en-GB" sz="1400" b="1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What would be the volume of the cylinder if the radius was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r>
                            <a:rPr lang="en-GB" sz="1400" b="0" baseline="0" dirty="0">
                              <a:solidFill>
                                <a:schemeClr val="tx1"/>
                              </a:solidFill>
                            </a:rPr>
                            <a:t> cm?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(2)</a:t>
                          </a:r>
                          <a:r>
                            <a:rPr lang="en-GB" sz="1400" b="1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What would be the surface area of the cylinder if the radius was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 cm?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(3)</a:t>
                          </a:r>
                          <a:r>
                            <a:rPr lang="en-GB" sz="1400" b="1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What would be the radius of the cylinder if the volume was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1237</m:t>
                              </m:r>
                            </m:oMath>
                          </a14:m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 cm</a:t>
                          </a:r>
                          <a:r>
                            <a:rPr lang="en-GB" sz="1400" b="0" baseline="30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(8)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For what values of the radius is the volume (in cm</a:t>
                          </a:r>
                          <a:r>
                            <a:rPr lang="en-GB" sz="1400" b="0" baseline="30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) less than the surface area (in cm</a:t>
                          </a:r>
                          <a:r>
                            <a:rPr lang="en-GB" sz="1400" b="0" baseline="30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)?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b="1" u="sng" dirty="0">
                              <a:solidFill>
                                <a:schemeClr val="tx1"/>
                              </a:solidFill>
                            </a:rPr>
                            <a:t>Cylinder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(4)</a:t>
                          </a:r>
                          <a:r>
                            <a:rPr lang="en-GB" sz="1400" b="1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What would be the surface area of the cylinder if the volume was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717</m:t>
                              </m:r>
                            </m:oMath>
                          </a14:m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 cm</a:t>
                          </a:r>
                          <a:r>
                            <a:rPr lang="en-GB" sz="1400" b="0" baseline="30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  <a:endParaRPr lang="en-GB" sz="1400" b="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(7)</a:t>
                          </a:r>
                          <a:r>
                            <a:rPr lang="en-GB" sz="1400" b="1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Find the radius when the volume (in cm</a:t>
                          </a:r>
                          <a:r>
                            <a:rPr lang="en-GB" sz="1400" b="0" baseline="30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) is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5%</m:t>
                              </m:r>
                            </m:oMath>
                          </a14:m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 bigger than the surface area (in cm</a:t>
                          </a:r>
                          <a:r>
                            <a:rPr lang="en-GB" sz="1400" b="0" baseline="30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).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(6)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 Find </a:t>
                          </a:r>
                          <a:r>
                            <a:rPr lang="en-GB" sz="1400" b="0" baseline="0" dirty="0">
                              <a:solidFill>
                                <a:schemeClr val="tx1"/>
                              </a:solidFill>
                            </a:rPr>
                            <a:t>the volume when the area of the curved face is 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en-GB" sz="1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14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4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sz="14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 of the total surface area.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(5) </a:t>
                          </a:r>
                          <a:r>
                            <a:rPr kumimoji="0" lang="en-GB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Find the radius when the volume (in cm</a:t>
                          </a:r>
                          <a:r>
                            <a:rPr kumimoji="0" lang="en-GB" sz="1400" b="0" i="0" u="none" strike="noStrike" kern="1200" cap="none" spc="0" normalizeH="0" baseline="3000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en-GB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) is three times the surface area (in cm</a:t>
                          </a:r>
                          <a:r>
                            <a:rPr kumimoji="0" lang="en-GB" sz="1400" b="0" i="0" u="none" strike="noStrike" kern="1200" cap="none" spc="0" normalizeH="0" baseline="3000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kumimoji="0" lang="en-GB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).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6">
                <a:extLst>
                  <a:ext uri="{FF2B5EF4-FFF2-40B4-BE49-F238E27FC236}">
                    <a16:creationId xmlns:a16="http://schemas.microsoft.com/office/drawing/2014/main" id="{44AEC2F0-0CCB-572B-0266-E692EAD299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2920580"/>
                  </p:ext>
                </p:extLst>
              </p:nvPr>
            </p:nvGraphicFramePr>
            <p:xfrm>
              <a:off x="0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1911278159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8" t="-1667" r="-201563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1667" r="-101563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938" t="-1667" r="-1563" b="-2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(8) 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For what values of the radius is the volume (in cm</a:t>
                          </a:r>
                          <a:r>
                            <a:rPr lang="en-GB" sz="1400" b="0" baseline="30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) less than the surface area (in cm</a:t>
                          </a:r>
                          <a:r>
                            <a:rPr lang="en-GB" sz="1400" b="0" baseline="30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</a:rPr>
                            <a:t>)?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b="1" u="sng" dirty="0">
                              <a:solidFill>
                                <a:schemeClr val="tx1"/>
                              </a:solidFill>
                            </a:rPr>
                            <a:t>Cylinder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938" t="-101667" r="-1563" b="-1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8" t="-201667" r="-201563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201667" r="-101563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(5) </a:t>
                          </a:r>
                          <a:r>
                            <a:rPr kumimoji="0" lang="en-GB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Find the radius when the volume (in cm</a:t>
                          </a:r>
                          <a:r>
                            <a:rPr kumimoji="0" lang="en-GB" sz="1400" b="0" i="0" u="none" strike="noStrike" kern="1200" cap="none" spc="0" normalizeH="0" baseline="3000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en-GB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) is three times the surface area (in cm</a:t>
                          </a:r>
                          <a:r>
                            <a:rPr kumimoji="0" lang="en-GB" sz="1400" b="0" i="0" u="none" strike="noStrike" kern="1200" cap="none" spc="0" normalizeH="0" baseline="3000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kumimoji="0" lang="en-GB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).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Can 1">
            <a:extLst>
              <a:ext uri="{FF2B5EF4-FFF2-40B4-BE49-F238E27FC236}">
                <a16:creationId xmlns:a16="http://schemas.microsoft.com/office/drawing/2014/main" id="{F41378F9-3EDF-73AB-D311-65005276285E}"/>
              </a:ext>
            </a:extLst>
          </p:cNvPr>
          <p:cNvSpPr/>
          <p:nvPr/>
        </p:nvSpPr>
        <p:spPr>
          <a:xfrm rot="5400000">
            <a:off x="5626870" y="2413883"/>
            <a:ext cx="938254" cy="2225043"/>
          </a:xfrm>
          <a:prstGeom prst="can">
            <a:avLst>
              <a:gd name="adj" fmla="val 41949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1B01B68-FCD2-1111-72EA-59E459EFA455}"/>
              </a:ext>
            </a:extLst>
          </p:cNvPr>
          <p:cNvCxnSpPr/>
          <p:nvPr/>
        </p:nvCxnSpPr>
        <p:spPr>
          <a:xfrm>
            <a:off x="5170636" y="4143078"/>
            <a:ext cx="1861692" cy="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1ABCA7-A1C7-42EE-2506-1558192C6295}"/>
                  </a:ext>
                </a:extLst>
              </p:cNvPr>
              <p:cNvSpPr txBox="1"/>
              <p:nvPr/>
            </p:nvSpPr>
            <p:spPr>
              <a:xfrm>
                <a:off x="5788717" y="4035078"/>
                <a:ext cx="625530" cy="216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tIns="0" bIns="0" rtlCol="0" anchor="ctr" anchorCtr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GB" sz="2000" dirty="0"/>
                  <a:t> cm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1ABCA7-A1C7-42EE-2506-1558192C6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717" y="4035078"/>
                <a:ext cx="625530" cy="216000"/>
              </a:xfrm>
              <a:prstGeom prst="rect">
                <a:avLst/>
              </a:prstGeom>
              <a:blipFill>
                <a:blip r:embed="rId3"/>
                <a:stretch>
                  <a:fillRect l="-6122" t="-50000" r="-16327" b="-8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1777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6">
                <a:extLst>
                  <a:ext uri="{FF2B5EF4-FFF2-40B4-BE49-F238E27FC236}">
                    <a16:creationId xmlns:a16="http://schemas.microsoft.com/office/drawing/2014/main" id="{44AEC2F0-0CCB-572B-0266-E692EAD299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6043955"/>
                  </p:ext>
                </p:extLst>
              </p:nvPr>
            </p:nvGraphicFramePr>
            <p:xfrm>
              <a:off x="0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1911278159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(1)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Fill the gap to make the mean equal to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(2)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Fill the gap to make the mode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equal to half the range.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504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(3)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Fill the gap in two different ways to make the range equal to the median.</a:t>
                          </a: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BBB59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(8)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Fill in the gap to make the range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 times the size of the mean.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3CC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3200" b="1" u="sng" dirty="0">
                              <a:solidFill>
                                <a:schemeClr val="tx1"/>
                              </a:solidFill>
                            </a:rPr>
                            <a:t>Averages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>
                            <a:lumMod val="95000"/>
                          </a:sys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(4)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Fill the gap in two different ways to make the range equal to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en-GB" sz="2400" b="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8064A2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(7)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What values could fill the gap to make the range less than the median?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3F1D9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(6)</a:t>
                          </a: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6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Fill the gap to make the mean and median add up to as close to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 as possible.</a:t>
                          </a: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(5)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Fill the gap to make the</a:t>
                          </a:r>
                          <a:b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mean, median, mode and range four consecutive numbers.</a:t>
                          </a:r>
                        </a:p>
                      </a:txBody>
                      <a:tcPr marL="0" marR="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ACC6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6">
                <a:extLst>
                  <a:ext uri="{FF2B5EF4-FFF2-40B4-BE49-F238E27FC236}">
                    <a16:creationId xmlns:a16="http://schemas.microsoft.com/office/drawing/2014/main" id="{44AEC2F0-0CCB-572B-0266-E692EAD299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6043955"/>
                  </p:ext>
                </p:extLst>
              </p:nvPr>
            </p:nvGraphicFramePr>
            <p:xfrm>
              <a:off x="0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1911278159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8" t="-1667" r="-201563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(2)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Fill the gap to make the mode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equal to half the range.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504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(3)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Fill the gap in two different ways to make the range equal to the median.</a:t>
                          </a: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BBB59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8" t="-101667" r="-201563" b="-10277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3200" b="1" u="sng" dirty="0">
                              <a:solidFill>
                                <a:schemeClr val="tx1"/>
                              </a:solidFill>
                            </a:rPr>
                            <a:t>Averages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>
                            <a:lumMod val="95000"/>
                          </a:sys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938" t="-101667" r="-1563" b="-1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(7)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What values could fill the gap to make the range less than the median?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3F1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201667" r="-101563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(5)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Fill the gap to make the</a:t>
                          </a:r>
                          <a:b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mean, median, mode and range four consecutive numbers.</a:t>
                          </a:r>
                        </a:p>
                      </a:txBody>
                      <a:tcPr marL="0" marR="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ACC6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0EBAC739-2311-CE47-1B10-760276A826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184008"/>
              </p:ext>
            </p:extLst>
          </p:nvPr>
        </p:nvGraphicFramePr>
        <p:xfrm>
          <a:off x="4277492" y="3215640"/>
          <a:ext cx="3633326" cy="64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0605">
                  <a:extLst>
                    <a:ext uri="{9D8B030D-6E8A-4147-A177-3AD203B41FA5}">
                      <a16:colId xmlns:a16="http://schemas.microsoft.com/office/drawing/2014/main" val="1979054083"/>
                    </a:ext>
                  </a:extLst>
                </a:gridCol>
                <a:gridCol w="330302">
                  <a:extLst>
                    <a:ext uri="{9D8B030D-6E8A-4147-A177-3AD203B41FA5}">
                      <a16:colId xmlns:a16="http://schemas.microsoft.com/office/drawing/2014/main" val="633713650"/>
                    </a:ext>
                  </a:extLst>
                </a:gridCol>
                <a:gridCol w="660605">
                  <a:extLst>
                    <a:ext uri="{9D8B030D-6E8A-4147-A177-3AD203B41FA5}">
                      <a16:colId xmlns:a16="http://schemas.microsoft.com/office/drawing/2014/main" val="1718439624"/>
                    </a:ext>
                  </a:extLst>
                </a:gridCol>
                <a:gridCol w="330302">
                  <a:extLst>
                    <a:ext uri="{9D8B030D-6E8A-4147-A177-3AD203B41FA5}">
                      <a16:colId xmlns:a16="http://schemas.microsoft.com/office/drawing/2014/main" val="3417195892"/>
                    </a:ext>
                  </a:extLst>
                </a:gridCol>
                <a:gridCol w="660605">
                  <a:extLst>
                    <a:ext uri="{9D8B030D-6E8A-4147-A177-3AD203B41FA5}">
                      <a16:colId xmlns:a16="http://schemas.microsoft.com/office/drawing/2014/main" val="3666793224"/>
                    </a:ext>
                  </a:extLst>
                </a:gridCol>
                <a:gridCol w="330302">
                  <a:extLst>
                    <a:ext uri="{9D8B030D-6E8A-4147-A177-3AD203B41FA5}">
                      <a16:colId xmlns:a16="http://schemas.microsoft.com/office/drawing/2014/main" val="1189067809"/>
                    </a:ext>
                  </a:extLst>
                </a:gridCol>
                <a:gridCol w="660605">
                  <a:extLst>
                    <a:ext uri="{9D8B030D-6E8A-4147-A177-3AD203B41FA5}">
                      <a16:colId xmlns:a16="http://schemas.microsoft.com/office/drawing/2014/main" val="3738680170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,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,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,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568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274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6">
                <a:extLst>
                  <a:ext uri="{FF2B5EF4-FFF2-40B4-BE49-F238E27FC236}">
                    <a16:creationId xmlns:a16="http://schemas.microsoft.com/office/drawing/2014/main" id="{44AEC2F0-0CCB-572B-0266-E692EAD299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5070442"/>
                  </p:ext>
                </p:extLst>
              </p:nvPr>
            </p:nvGraphicFramePr>
            <p:xfrm>
              <a:off x="0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1911278159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(1)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Fill the gap to make the mean equal to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(2)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Fill the gap to make the mode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equal to half the range.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504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(3)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Fill the gap in two different ways to make the range equal to the median.</a:t>
                          </a: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BBB59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(8)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Fill in the gap to make the range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 times the size of the mean.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3CC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3200" b="1" u="sng" dirty="0">
                              <a:solidFill>
                                <a:schemeClr val="tx1"/>
                              </a:solidFill>
                            </a:rPr>
                            <a:t>Averages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>
                            <a:lumMod val="95000"/>
                          </a:sys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(4)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Fill the gap in two different ways to make the range equal to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en-GB" sz="2400" b="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8064A2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(7)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What values could fill the gap to make the range less than the median?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3F1D9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(6)</a:t>
                          </a: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6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Fill the gap to make the mean and median add up to as close to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 as possible.</a:t>
                          </a: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(5)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Fill the gap to make the</a:t>
                          </a:r>
                          <a:b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mean, median, mode and range four consecutive numbers.</a:t>
                          </a:r>
                        </a:p>
                      </a:txBody>
                      <a:tcPr marL="0" marR="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ACC6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6">
                <a:extLst>
                  <a:ext uri="{FF2B5EF4-FFF2-40B4-BE49-F238E27FC236}">
                    <a16:creationId xmlns:a16="http://schemas.microsoft.com/office/drawing/2014/main" id="{44AEC2F0-0CCB-572B-0266-E692EAD299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5070442"/>
                  </p:ext>
                </p:extLst>
              </p:nvPr>
            </p:nvGraphicFramePr>
            <p:xfrm>
              <a:off x="0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1911278159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8" t="-1667" r="-201563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(2)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Fill the gap to make the mode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equal to half the range.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504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(3)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Fill the gap in two different ways to make the range equal to the median.</a:t>
                          </a: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BBB59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8" t="-101667" r="-201563" b="-10277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3200" b="1" u="sng" dirty="0">
                              <a:solidFill>
                                <a:schemeClr val="tx1"/>
                              </a:solidFill>
                            </a:rPr>
                            <a:t>Averages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>
                            <a:lumMod val="95000"/>
                          </a:sys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938" t="-101667" r="-1563" b="-1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(7)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What values could fill the gap to make the range less than the median?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3F1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201667" r="-101563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(5)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Fill the gap to make the</a:t>
                          </a:r>
                          <a:b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mean, median, mode and range four consecutive numbers.</a:t>
                          </a:r>
                        </a:p>
                      </a:txBody>
                      <a:tcPr marL="0" marR="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ACC6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0EBAC739-2311-CE47-1B10-760276A826F1}"/>
              </a:ext>
            </a:extLst>
          </p:cNvPr>
          <p:cNvGraphicFramePr>
            <a:graphicFrameLocks noGrp="1"/>
          </p:cNvGraphicFramePr>
          <p:nvPr/>
        </p:nvGraphicFramePr>
        <p:xfrm>
          <a:off x="4277492" y="3215640"/>
          <a:ext cx="3633326" cy="64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0605">
                  <a:extLst>
                    <a:ext uri="{9D8B030D-6E8A-4147-A177-3AD203B41FA5}">
                      <a16:colId xmlns:a16="http://schemas.microsoft.com/office/drawing/2014/main" val="1979054083"/>
                    </a:ext>
                  </a:extLst>
                </a:gridCol>
                <a:gridCol w="330302">
                  <a:extLst>
                    <a:ext uri="{9D8B030D-6E8A-4147-A177-3AD203B41FA5}">
                      <a16:colId xmlns:a16="http://schemas.microsoft.com/office/drawing/2014/main" val="633713650"/>
                    </a:ext>
                  </a:extLst>
                </a:gridCol>
                <a:gridCol w="660605">
                  <a:extLst>
                    <a:ext uri="{9D8B030D-6E8A-4147-A177-3AD203B41FA5}">
                      <a16:colId xmlns:a16="http://schemas.microsoft.com/office/drawing/2014/main" val="1718439624"/>
                    </a:ext>
                  </a:extLst>
                </a:gridCol>
                <a:gridCol w="330302">
                  <a:extLst>
                    <a:ext uri="{9D8B030D-6E8A-4147-A177-3AD203B41FA5}">
                      <a16:colId xmlns:a16="http://schemas.microsoft.com/office/drawing/2014/main" val="3417195892"/>
                    </a:ext>
                  </a:extLst>
                </a:gridCol>
                <a:gridCol w="660605">
                  <a:extLst>
                    <a:ext uri="{9D8B030D-6E8A-4147-A177-3AD203B41FA5}">
                      <a16:colId xmlns:a16="http://schemas.microsoft.com/office/drawing/2014/main" val="3666793224"/>
                    </a:ext>
                  </a:extLst>
                </a:gridCol>
                <a:gridCol w="330302">
                  <a:extLst>
                    <a:ext uri="{9D8B030D-6E8A-4147-A177-3AD203B41FA5}">
                      <a16:colId xmlns:a16="http://schemas.microsoft.com/office/drawing/2014/main" val="1189067809"/>
                    </a:ext>
                  </a:extLst>
                </a:gridCol>
                <a:gridCol w="660605">
                  <a:extLst>
                    <a:ext uri="{9D8B030D-6E8A-4147-A177-3AD203B41FA5}">
                      <a16:colId xmlns:a16="http://schemas.microsoft.com/office/drawing/2014/main" val="3738680170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,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,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,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56865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6">
                <a:extLst>
                  <a:ext uri="{FF2B5EF4-FFF2-40B4-BE49-F238E27FC236}">
                    <a16:creationId xmlns:a16="http://schemas.microsoft.com/office/drawing/2014/main" id="{C67CA346-3D9A-864A-097F-3FCB8933E0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8958929"/>
                  </p:ext>
                </p:extLst>
              </p:nvPr>
            </p:nvGraphicFramePr>
            <p:xfrm>
              <a:off x="3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641293842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GB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GB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  <m:r>
                                  <a:rPr lang="en-GB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GB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GB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borderBox>
                                  <m:borderBoxPr>
                                    <m:ctrlPr>
                                      <a:rPr lang="en-GB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rderBoxPr>
                                  <m:e>
                                    <m:r>
                                      <a:rPr lang="en-GB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𝟏𝟕</m:t>
                                    </m:r>
                                  </m:e>
                                </m:borderBox>
                              </m:oMath>
                            </m:oMathPara>
                          </a14:m>
                          <a:endParaRPr lang="en-GB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GB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GB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  <m:r>
                                  <a:rPr lang="en-GB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GB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GB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borderBox>
                                  <m:borderBoxPr>
                                    <m:ctrlPr>
                                      <a:rPr lang="en-GB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rderBoxPr>
                                  <m:e>
                                    <m:r>
                                      <a:rPr lang="en-GB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borderBox>
                              </m:oMath>
                            </m:oMathPara>
                          </a14:m>
                          <a:endParaRPr lang="en-GB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209160" marR="209160" marT="137160" marB="13716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borderBox>
                                <m:borderBox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  <a:t> or </a:t>
                          </a:r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𝟏𝟏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  <a:t>  </a:t>
                          </a:r>
                        </a:p>
                      </a:txBody>
                      <a:tcPr marL="209160" marR="209160" marT="137160" marB="13716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GB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GB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  <m:r>
                                  <a:rPr lang="en-GB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GB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GB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borderBox>
                                  <m:borderBoxPr>
                                    <m:ctrlPr>
                                      <a:rPr lang="en-GB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rderBoxPr>
                                  <m:e>
                                    <m:r>
                                      <a:rPr lang="en-GB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𝟏𝟏</m:t>
                                    </m:r>
                                  </m:e>
                                </m:borderBox>
                              </m:oMath>
                            </m:oMathPara>
                          </a14:m>
                          <a:endParaRPr lang="en-GB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4000" b="0" dirty="0">
                              <a:solidFill>
                                <a:srgbClr val="C00000"/>
                              </a:solidFill>
                            </a:rPr>
                            <a:t>Answers!</a:t>
                          </a:r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  <m:r>
                                <a:rPr kumimoji="0" lang="en-GB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r>
                                <a:rPr kumimoji="0" lang="en-GB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𝟗</m:t>
                              </m:r>
                              <m:r>
                                <a:rPr kumimoji="0" lang="en-GB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r>
                                <a:rPr kumimoji="0" lang="en-GB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𝟕</m:t>
                              </m:r>
                              <m:r>
                                <a:rPr kumimoji="0" lang="en-GB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borderBox>
                                <m:borderBoxPr>
                                  <m:ctrlPr>
                                    <a:rPr kumimoji="0" lang="en-GB" sz="2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orderBoxPr>
                                <m:e>
                                  <m:r>
                                    <a:rPr kumimoji="0" lang="en-GB" sz="2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𝟎</m:t>
                                  </m:r>
                                </m:e>
                              </m:borderBox>
                            </m:oMath>
                          </a14:m>
                          <a:r>
                            <a:rPr kumimoji="0" lang="en-GB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or </a:t>
                          </a:r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kumimoji="0" lang="en-GB" sz="2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orderBoxPr>
                                <m:e>
                                  <m:r>
                                    <a:rPr kumimoji="0" lang="en-GB" sz="2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𝟏𝟐</m:t>
                                  </m:r>
                                </m:e>
                              </m:borderBox>
                            </m:oMath>
                          </a14:m>
                          <a:r>
                            <a:rPr kumimoji="0" lang="en-GB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 </a:t>
                          </a:r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GB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borderBox>
                                  <m:borderBoxPr>
                                    <m:ctrlPr>
                                      <a:rPr lang="en-GB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rderBoxPr>
                                  <m:e/>
                                </m:borderBox>
                                <m:r>
                                  <a:rPr lang="en-GB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GB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𝟏𝟏</m:t>
                                </m:r>
                              </m:oMath>
                            </m:oMathPara>
                          </a14:m>
                          <a:endParaRPr lang="en-GB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borderBox>
                                <m:borderBox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⅔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209160" marR="209160" marT="137160" marB="13716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borderBox>
                                <m:borderBox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b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</a:br>
                          <a:r>
                            <a:rPr lang="en-GB" sz="1050" b="0" i="0" dirty="0">
                              <a:solidFill>
                                <a:srgbClr val="C00000"/>
                              </a:solidFill>
                            </a:rPr>
                            <a:t>Range:</a:t>
                          </a:r>
                          <a:r>
                            <a:rPr lang="en-GB" sz="1050" b="0" i="0" baseline="0" dirty="0">
                              <a:solidFill>
                                <a:srgbClr val="C00000"/>
                              </a:solidFill>
                            </a:rPr>
                            <a:t> 6, Mean: 7, Median: 8, Mode: 9</a:t>
                          </a:r>
                          <a:endParaRPr lang="en-GB" sz="2000" b="0" i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209160" marR="209160" marT="137160" marB="2916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6">
                <a:extLst>
                  <a:ext uri="{FF2B5EF4-FFF2-40B4-BE49-F238E27FC236}">
                    <a16:creationId xmlns:a16="http://schemas.microsoft.com/office/drawing/2014/main" id="{C67CA346-3D9A-864A-097F-3FCB8933E0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8958929"/>
                  </p:ext>
                </p:extLst>
              </p:nvPr>
            </p:nvGraphicFramePr>
            <p:xfrm>
              <a:off x="3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641293842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r="-200312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r="-100312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000" r="-312" b="-2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00000" r="-200312" b="-10277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4000" b="0" dirty="0">
                              <a:solidFill>
                                <a:srgbClr val="C00000"/>
                              </a:solidFill>
                            </a:rPr>
                            <a:t>Answers!</a:t>
                          </a:r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000" t="-100000" r="-312" b="-1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00000" r="-200312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t="-200000" r="-100312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2916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000" t="-200000" r="-312" b="-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19286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6">
                <a:extLst>
                  <a:ext uri="{FF2B5EF4-FFF2-40B4-BE49-F238E27FC236}">
                    <a16:creationId xmlns:a16="http://schemas.microsoft.com/office/drawing/2014/main" id="{44AEC2F0-0CCB-572B-0266-E692EAD299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3080327"/>
                  </p:ext>
                </p:extLst>
              </p:nvPr>
            </p:nvGraphicFramePr>
            <p:xfrm>
              <a:off x="0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1911278159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(1)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What values could fill the</a:t>
                          </a:r>
                          <a:b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gap so that the quadratic factorises nicely?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(2)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What must fill the gap if the point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(2, 15)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 lies on the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curve?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504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(3)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Fill in the gap if the</a:t>
                          </a:r>
                          <a:b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graph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is symmetrical</a:t>
                          </a:r>
                          <a:b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about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the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-axis.</a:t>
                          </a: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BBB59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(8)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As the value in the gap changes, what curve does the parabola’s vertex trace out?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3CC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b="1" u="sng" dirty="0">
                              <a:solidFill>
                                <a:schemeClr val="tx1"/>
                              </a:solidFill>
                            </a:rPr>
                            <a:t>Quadratics 1</a:t>
                          </a:r>
                        </a:p>
                        <a:p>
                          <a:pPr algn="ctr"/>
                          <a:r>
                            <a:rPr lang="en-GB" sz="1100" b="1" u="sng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800" b="1" u="sng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sz="2800" b="0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800" b="0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2800" b="0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borderBox>
                                  <m:borderBoxPr>
                                    <m:ctrlPr>
                                      <a:rPr lang="en-GB" sz="2800" b="0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rderBoxPr>
                                  <m:e/>
                                </m:borderBox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−9</m:t>
                                </m:r>
                              </m:oMath>
                            </m:oMathPara>
                          </a14:m>
                          <a:endParaRPr lang="en-GB" sz="28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>
                            <a:lumMod val="95000"/>
                          </a:sys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(4)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Fill the gap in two different ways to make the minimum value of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equal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−13</m:t>
                              </m:r>
                            </m:oMath>
                          </a14:m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8064A2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(7)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What could fill the gap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i</a:t>
                          </a: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the difference between the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two roots is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6.5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3F1D9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(6)</a:t>
                          </a: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6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Fill the gap in two different ways to make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</m:oMath>
                          </a14:m>
                          <a:b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a tangent to the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curve.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(5)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What point always lies on the curve, whatever number fills in the gap?</a:t>
                          </a:r>
                        </a:p>
                      </a:txBody>
                      <a:tcPr marL="0" marR="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ACC6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6">
                <a:extLst>
                  <a:ext uri="{FF2B5EF4-FFF2-40B4-BE49-F238E27FC236}">
                    <a16:creationId xmlns:a16="http://schemas.microsoft.com/office/drawing/2014/main" id="{44AEC2F0-0CCB-572B-0266-E692EAD299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3080327"/>
                  </p:ext>
                </p:extLst>
              </p:nvPr>
            </p:nvGraphicFramePr>
            <p:xfrm>
              <a:off x="0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1911278159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(1)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What values could fill the</a:t>
                          </a:r>
                          <a:b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gap so that the quadratic factorises nicely?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1667" r="-101563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938" t="-1667" r="-1563" b="-2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(8)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As the value in the gap changes, what curve does the parabola’s vertex trace out?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3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101667" r="-101563" b="-1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938" t="-101667" r="-1563" b="-1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8" t="-201667" r="-201563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201667" r="-101563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(5)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What point always lies on the curve, whatever number fills in the gap?</a:t>
                          </a:r>
                        </a:p>
                      </a:txBody>
                      <a:tcPr marL="0" marR="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ACC6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53227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6">
                <a:extLst>
                  <a:ext uri="{FF2B5EF4-FFF2-40B4-BE49-F238E27FC236}">
                    <a16:creationId xmlns:a16="http://schemas.microsoft.com/office/drawing/2014/main" id="{44AEC2F0-0CCB-572B-0266-E692EAD299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6053486"/>
                  </p:ext>
                </p:extLst>
              </p:nvPr>
            </p:nvGraphicFramePr>
            <p:xfrm>
              <a:off x="0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1911278159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(1)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What values could fill the</a:t>
                          </a:r>
                          <a:b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gap so that the quadratic factorises nicely?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(2)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What must fill the gap if the point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(2, 15)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 lies on the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curve?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504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(3)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Fill in the gap if the</a:t>
                          </a:r>
                          <a:b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graph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is symmetrical</a:t>
                          </a:r>
                          <a:b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about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the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-axis.</a:t>
                          </a: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BBB59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(8)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As the value in the gap changes, what curve does the parabola’s vertex trace out?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3CC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b="1" u="sng" dirty="0">
                              <a:solidFill>
                                <a:schemeClr val="tx1"/>
                              </a:solidFill>
                            </a:rPr>
                            <a:t>Quadratics 1</a:t>
                          </a:r>
                        </a:p>
                        <a:p>
                          <a:pPr algn="ctr"/>
                          <a:r>
                            <a:rPr lang="en-GB" sz="1100" b="1" u="sng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800" b="1" u="sng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sz="2800" b="0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800" b="0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2800" b="0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borderBox>
                                  <m:borderBoxPr>
                                    <m:ctrlPr>
                                      <a:rPr lang="en-GB" sz="2800" b="0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rderBoxPr>
                                  <m:e/>
                                </m:borderBox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−9</m:t>
                                </m:r>
                              </m:oMath>
                            </m:oMathPara>
                          </a14:m>
                          <a:endParaRPr lang="en-GB" sz="28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>
                            <a:lumMod val="95000"/>
                          </a:sys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(4)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Fill the gap in two different ways to make the minimum value of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equal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−13</m:t>
                              </m:r>
                            </m:oMath>
                          </a14:m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8064A2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(7)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What could fill the gap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i</a:t>
                          </a: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the difference between the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two roots is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6.5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3F1D9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(6)</a:t>
                          </a: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6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Fill the gap in two different ways to make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</m:oMath>
                          </a14:m>
                          <a:b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a tangent to the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curve.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(5)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What point always lies on the curve, whatever number fills in the gap?</a:t>
                          </a:r>
                        </a:p>
                      </a:txBody>
                      <a:tcPr marL="0" marR="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ACC6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6">
                <a:extLst>
                  <a:ext uri="{FF2B5EF4-FFF2-40B4-BE49-F238E27FC236}">
                    <a16:creationId xmlns:a16="http://schemas.microsoft.com/office/drawing/2014/main" id="{44AEC2F0-0CCB-572B-0266-E692EAD299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6053486"/>
                  </p:ext>
                </p:extLst>
              </p:nvPr>
            </p:nvGraphicFramePr>
            <p:xfrm>
              <a:off x="0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1911278159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(1)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What values could fill the</a:t>
                          </a:r>
                          <a:b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gap so that the quadratic factorises nicely?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1667" r="-101563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938" t="-1667" r="-1563" b="-2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(8)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As the value in the gap changes, what curve does the parabola’s vertex trace out?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3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101667" r="-101563" b="-1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938" t="-101667" r="-1563" b="-1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8" t="-201667" r="-201563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201667" r="-101563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(5)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What point always lies on the curve, whatever number fills in the gap?</a:t>
                          </a:r>
                        </a:p>
                      </a:txBody>
                      <a:tcPr marL="0" marR="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ACC6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D9D62C28-2FC6-32DC-538C-5E12B2F49A5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0879725"/>
                  </p:ext>
                </p:extLst>
              </p:nvPr>
            </p:nvGraphicFramePr>
            <p:xfrm>
              <a:off x="3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641293842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  <a:t>  or  </a:t>
                          </a:r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  <a:t> or </a:t>
                          </a:r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209160" marR="209160" marT="137160" marB="13716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20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209160" marR="209160" marT="137160" marB="13716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oMath>
                          </a14:m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4000" b="0" dirty="0">
                              <a:solidFill>
                                <a:srgbClr val="C00000"/>
                              </a:solidFill>
                            </a:rPr>
                            <a:t>Answers!</a:t>
                          </a:r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borderBox>
                              <m:r>
                                <m:rPr>
                                  <m:nor/>
                                </m:rPr>
                                <a:rPr lang="en-GB" sz="2000" b="1" dirty="0">
                                  <a:solidFill>
                                    <a:srgbClr val="C00000"/>
                                  </a:solidFill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en-GB" sz="2000" b="1" dirty="0">
                                  <a:solidFill>
                                    <a:srgbClr val="C00000"/>
                                  </a:solidFill>
                                </a:rPr>
                                <m:t>or</m:t>
                              </m:r>
                              <m:r>
                                <m:rPr>
                                  <m:nor/>
                                </m:rPr>
                                <a:rPr lang="en-GB" sz="2000" b="1" dirty="0">
                                  <a:solidFill>
                                    <a:srgbClr val="C00000"/>
                                  </a:solidFill>
                                </a:rPr>
                                <m:t>  </m:t>
                              </m:r>
                              <m:borderBox>
                                <m:borderBox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borderBox>
                            </m:oMath>
                          </a14:m>
                          <a:r>
                            <a:rPr kumimoji="0" lang="en-GB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m:rPr>
                                      <m:nor/>
                                    </m:rPr>
                                    <a:rPr lang="en-GB" sz="2000" b="1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2.5</m:t>
                                  </m:r>
                                </m:e>
                              </m:borderBox>
                              <m:r>
                                <m:rPr>
                                  <m:nor/>
                                </m:rPr>
                                <a:rPr lang="en-GB" sz="2000" b="1" dirty="0">
                                  <a:solidFill>
                                    <a:srgbClr val="C00000"/>
                                  </a:solidFill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en-GB" sz="2000" b="1" dirty="0">
                                  <a:solidFill>
                                    <a:srgbClr val="C00000"/>
                                  </a:solidFill>
                                </a:rPr>
                                <m:t>or</m:t>
                              </m:r>
                              <m:r>
                                <m:rPr>
                                  <m:nor/>
                                </m:rPr>
                                <a:rPr lang="en-GB" sz="2000" b="1" dirty="0">
                                  <a:solidFill>
                                    <a:srgbClr val="C00000"/>
                                  </a:solidFill>
                                </a:rPr>
                                <m:t>  </m:t>
                              </m:r>
                              <m:borderBox>
                                <m:borderBox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nor/>
                                    </m:rPr>
                                    <a:rPr lang="en-GB" sz="2000" b="1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2.5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borderBox>
                              <m:r>
                                <m:rPr>
                                  <m:nor/>
                                </m:rPr>
                                <a:rPr lang="en-GB" sz="2000" b="1" dirty="0">
                                  <a:solidFill>
                                    <a:srgbClr val="C00000"/>
                                  </a:solidFill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en-GB" sz="2000" b="1" dirty="0">
                                  <a:solidFill>
                                    <a:srgbClr val="C00000"/>
                                  </a:solidFill>
                                </a:rPr>
                                <m:t>or</m:t>
                              </m:r>
                              <m:r>
                                <m:rPr>
                                  <m:nor/>
                                </m:rPr>
                                <a:rPr lang="en-GB" sz="2000" b="1" dirty="0">
                                  <a:solidFill>
                                    <a:srgbClr val="C00000"/>
                                  </a:solidFill>
                                </a:rPr>
                                <m:t>  </m:t>
                              </m:r>
                              <m:borderBox>
                                <m:borderBox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borderBox>
                            </m:oMath>
                          </a14:m>
                          <a:r>
                            <a:rPr kumimoji="0" lang="en-GB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L="209160" marR="209160" marT="137160" marB="13716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,−</m:t>
                              </m:r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2000" b="1" i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209160" marR="209160" marT="137160" marB="13680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D9D62C28-2FC6-32DC-538C-5E12B2F49A5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0879725"/>
                  </p:ext>
                </p:extLst>
              </p:nvPr>
            </p:nvGraphicFramePr>
            <p:xfrm>
              <a:off x="3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641293842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r="-20031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r="-10031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000" r="-312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00000" r="-20031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4000" b="0" dirty="0">
                              <a:solidFill>
                                <a:srgbClr val="C00000"/>
                              </a:solidFill>
                            </a:rPr>
                            <a:t>Answers!</a:t>
                          </a:r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000" t="-100000" r="-312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00000" r="-2003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t="-200000" r="-1003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680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000" t="-200000" r="-3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73512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6">
                <a:extLst>
                  <a:ext uri="{FF2B5EF4-FFF2-40B4-BE49-F238E27FC236}">
                    <a16:creationId xmlns:a16="http://schemas.microsoft.com/office/drawing/2014/main" id="{44AEC2F0-0CCB-572B-0266-E692EAD299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4669378"/>
                  </p:ext>
                </p:extLst>
              </p:nvPr>
            </p:nvGraphicFramePr>
            <p:xfrm>
              <a:off x="0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1911278159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(1)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Fill the gap so that the</a:t>
                          </a:r>
                          <a:b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-intercept of the curve is at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(0, 36)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(2)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Fill the gap so that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 for all values of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504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(3)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Find the minimum value of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 if the curve goes through the point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(11, 12)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BBB59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(8)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What values could go in the gap if the line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=−1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 intersects the curve twice?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3CC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b="1" u="sng" dirty="0">
                              <a:solidFill>
                                <a:schemeClr val="tx1"/>
                              </a:solidFill>
                            </a:rPr>
                            <a:t>Quadratics 2</a:t>
                          </a:r>
                        </a:p>
                        <a:p>
                          <a:pPr algn="ctr"/>
                          <a:r>
                            <a:rPr lang="en-GB" sz="1100" b="1" u="sng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800" b="1" u="sng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orderBox>
                                  <m:borderBoxPr>
                                    <m:ctrlPr>
                                      <a:rPr lang="en-GB" sz="2800" b="0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rderBoxPr>
                                  <m:e/>
                                </m:borderBox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)(</m:t>
                                </m:r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−9)</m:t>
                                </m:r>
                              </m:oMath>
                            </m:oMathPara>
                          </a14:m>
                          <a:endParaRPr lang="en-GB" sz="28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>
                            <a:lumMod val="95000"/>
                          </a:sys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(4)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</a:rPr>
                            <a:t>Fill the gap if the graph has equation </a:t>
                          </a:r>
                          <a14:m>
                            <m:oMath xmlns:m="http://schemas.openxmlformats.org/officeDocument/2006/math"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</a:rPr>
                            <a:t> after being translated by the vector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2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GB" sz="22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2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−4</m:t>
                                      </m:r>
                                    </m:num>
                                    <m:den>
                                      <m:r>
                                        <a:rPr lang="en-GB" sz="22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101160" marR="101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8064A2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(7)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Find two ways to fill the gap if the line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oMath>
                          </a14:m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is a tangent to the curve.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3F1D9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(6)</a:t>
                          </a: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6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Fill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the gap so that the curve</a:t>
                          </a:r>
                          <a:b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has the same line of symmetry as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2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−15</m:t>
                              </m:r>
                              <m:r>
                                <a:rPr lang="en-GB" sz="2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+60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0" marR="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(5)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Fill the gap so that the curve</a:t>
                          </a:r>
                          <a:b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</a:br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has the same roots as</a:t>
                          </a:r>
                          <a:b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=4</m:t>
                              </m:r>
                              <m:sSup>
                                <m:sSup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−41</m:t>
                              </m:r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+45</m:t>
                              </m:r>
                            </m:oMath>
                          </a14:m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</a:txBody>
                      <a:tcPr marL="0" marR="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ACC6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6">
                <a:extLst>
                  <a:ext uri="{FF2B5EF4-FFF2-40B4-BE49-F238E27FC236}">
                    <a16:creationId xmlns:a16="http://schemas.microsoft.com/office/drawing/2014/main" id="{44AEC2F0-0CCB-572B-0266-E692EAD299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4669378"/>
                  </p:ext>
                </p:extLst>
              </p:nvPr>
            </p:nvGraphicFramePr>
            <p:xfrm>
              <a:off x="0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1911278159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8" t="-1667" r="-201563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1667" r="-101563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938" t="-1667" r="-1563" b="-2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8" t="-101667" r="-201563" b="-1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101667" r="-101563" b="-1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160" marR="101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938" t="-101667" r="-1563" b="-1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8" t="-201667" r="-201563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201667" r="-101563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938" t="-201667" r="-1563" b="-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53984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6">
                <a:extLst>
                  <a:ext uri="{FF2B5EF4-FFF2-40B4-BE49-F238E27FC236}">
                    <a16:creationId xmlns:a16="http://schemas.microsoft.com/office/drawing/2014/main" id="{44AEC2F0-0CCB-572B-0266-E692EAD299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2076465"/>
                  </p:ext>
                </p:extLst>
              </p:nvPr>
            </p:nvGraphicFramePr>
            <p:xfrm>
              <a:off x="0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1911278159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(1)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Fill the gap so that the</a:t>
                          </a:r>
                          <a:b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-intercept of the curve is at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(0, 36)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(2)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Fill the gap so that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 for all values of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504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(3)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Find the minimum value of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 if the curve goes through the point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(11, 12)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BBB59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(8)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What values could go in the gap if the line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=−1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 does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not intersect the curve</a:t>
                          </a: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3CC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b="1" u="sng" dirty="0">
                              <a:solidFill>
                                <a:schemeClr val="tx1"/>
                              </a:solidFill>
                            </a:rPr>
                            <a:t>Quadratics 2</a:t>
                          </a:r>
                        </a:p>
                        <a:p>
                          <a:pPr algn="ctr"/>
                          <a:r>
                            <a:rPr lang="en-GB" sz="1100" b="1" u="sng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800" b="1" u="sng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orderBox>
                                  <m:borderBoxPr>
                                    <m:ctrlPr>
                                      <a:rPr lang="en-GB" sz="2800" b="0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rderBoxPr>
                                  <m:e/>
                                </m:borderBox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)(</m:t>
                                </m:r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−9)</m:t>
                                </m:r>
                              </m:oMath>
                            </m:oMathPara>
                          </a14:m>
                          <a:endParaRPr lang="en-GB" sz="28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>
                            <a:lumMod val="95000"/>
                          </a:sys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(4)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</a:rPr>
                            <a:t>Fill the gap if the graph has equation </a:t>
                          </a:r>
                          <a14:m>
                            <m:oMath xmlns:m="http://schemas.openxmlformats.org/officeDocument/2006/math"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</a:rPr>
                            <a:t> after being translated by the vector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2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GB" sz="22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2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−4</m:t>
                                      </m:r>
                                    </m:num>
                                    <m:den>
                                      <m:r>
                                        <a:rPr lang="en-GB" sz="22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101160" marR="101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8064A2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(7)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Find two ways to fill the gap if the line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oMath>
                          </a14:m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is a tangent to the curve.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3F1D9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(6)</a:t>
                          </a: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6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Fill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the gap so that the curve</a:t>
                          </a:r>
                          <a:b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has the same line of symmetry as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2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−15</m:t>
                              </m:r>
                              <m:r>
                                <a:rPr lang="en-GB" sz="2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+60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0" marR="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(5)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Fill the gap so that the curve</a:t>
                          </a:r>
                          <a:b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</a:br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has the same roots as</a:t>
                          </a:r>
                          <a:b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=4</m:t>
                              </m:r>
                              <m:sSup>
                                <m:sSup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−41</m:t>
                              </m:r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+45</m:t>
                              </m:r>
                            </m:oMath>
                          </a14:m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</a:txBody>
                      <a:tcPr marL="0" marR="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ACC6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6">
                <a:extLst>
                  <a:ext uri="{FF2B5EF4-FFF2-40B4-BE49-F238E27FC236}">
                    <a16:creationId xmlns:a16="http://schemas.microsoft.com/office/drawing/2014/main" id="{44AEC2F0-0CCB-572B-0266-E692EAD299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2076465"/>
                  </p:ext>
                </p:extLst>
              </p:nvPr>
            </p:nvGraphicFramePr>
            <p:xfrm>
              <a:off x="0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1911278159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8" t="-1667" r="-201563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1667" r="-101563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938" t="-1667" r="-1563" b="-2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8" t="-101667" r="-201563" b="-1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101667" r="-101563" b="-1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160" marR="101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938" t="-101667" r="-1563" b="-1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8" t="-201667" r="-201563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201667" r="-101563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938" t="-201667" r="-1563" b="-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6">
                <a:extLst>
                  <a:ext uri="{FF2B5EF4-FFF2-40B4-BE49-F238E27FC236}">
                    <a16:creationId xmlns:a16="http://schemas.microsoft.com/office/drawing/2014/main" id="{63DA9D30-509B-0C52-47B4-BD4F25FF73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6309929"/>
                  </p:ext>
                </p:extLst>
              </p:nvPr>
            </p:nvGraphicFramePr>
            <p:xfrm>
              <a:off x="3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641293842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209160" marR="209160" marT="137160" marB="13716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20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209160" marR="209160" marT="137160" marB="13716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𝟕</m:t>
                                </m:r>
                                <m:r>
                                  <a:rPr kumimoji="0" lang="en-GB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&lt;</m:t>
                                </m:r>
                                <m:borderBox>
                                  <m:borderBoxPr>
                                    <m:ctrlPr>
                                      <a:rPr kumimoji="0" lang="en-GB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borderBoxPr>
                                  <m:e/>
                                </m:borderBox>
                                <m:r>
                                  <a:rPr kumimoji="0" lang="en-GB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&lt;</m:t>
                                </m:r>
                                <m:r>
                                  <a:rPr kumimoji="0" lang="en-GB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𝟏𝟏</m:t>
                                </m:r>
                                <m:r>
                                  <a:rPr kumimoji="0" lang="en-GB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kumimoji="0" lang="en-GB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4000" b="0" dirty="0">
                              <a:solidFill>
                                <a:srgbClr val="C00000"/>
                              </a:solidFill>
                            </a:rPr>
                            <a:t>Answers!</a:t>
                          </a:r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borderBox>
                            </m:oMath>
                          </a14:m>
                          <a:r>
                            <a:rPr kumimoji="0" lang="en-GB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e>
                              </m:borderBox>
                              <m:r>
                                <m:rPr>
                                  <m:nor/>
                                </m:rPr>
                                <a:rPr lang="en-GB" sz="2000" b="1" dirty="0">
                                  <a:solidFill>
                                    <a:srgbClr val="C00000"/>
                                  </a:solidFill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en-GB" sz="2000" b="1" dirty="0">
                                  <a:solidFill>
                                    <a:srgbClr val="C00000"/>
                                  </a:solidFill>
                                </a:rPr>
                                <m:t>or</m:t>
                              </m:r>
                              <m:r>
                                <m:rPr>
                                  <m:nor/>
                                </m:rPr>
                                <a:rPr lang="en-GB" sz="2000" b="1" dirty="0">
                                  <a:solidFill>
                                    <a:srgbClr val="C00000"/>
                                  </a:solidFill>
                                </a:rPr>
                                <m:t>  </m:t>
                              </m:r>
                              <m:borderBox>
                                <m:borderBox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𝟏𝟒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e>
                              </m:borderBox>
                            </m:oMath>
                          </a14:m>
                          <a:r>
                            <a:rPr kumimoji="0" lang="en-GB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L="209160" marR="209160" marT="137160" marB="13716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m:rPr>
                                      <m:nor/>
                                    </m:rPr>
                                    <a:rPr lang="en-GB" sz="2000" b="1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1.25</m:t>
                                  </m:r>
                                </m:e>
                              </m:borderBox>
                            </m:oMath>
                          </a14:m>
                          <a:r>
                            <a:rPr kumimoji="0" lang="en-GB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en-GB" sz="2000" b="1" i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209160" marR="209160" marT="137160" marB="13680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6">
                <a:extLst>
                  <a:ext uri="{FF2B5EF4-FFF2-40B4-BE49-F238E27FC236}">
                    <a16:creationId xmlns:a16="http://schemas.microsoft.com/office/drawing/2014/main" id="{63DA9D30-509B-0C52-47B4-BD4F25FF73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6309929"/>
                  </p:ext>
                </p:extLst>
              </p:nvPr>
            </p:nvGraphicFramePr>
            <p:xfrm>
              <a:off x="3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641293842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r="-20031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r="-10031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000" r="-312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00000" r="-20031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4000" b="0" dirty="0">
                              <a:solidFill>
                                <a:srgbClr val="C00000"/>
                              </a:solidFill>
                            </a:rPr>
                            <a:t>Answers!</a:t>
                          </a:r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000" t="-100000" r="-312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 anchor="b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00000" r="-2003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t="-200000" r="-1003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680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000" t="-200000" r="-3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83051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6">
                <a:extLst>
                  <a:ext uri="{FF2B5EF4-FFF2-40B4-BE49-F238E27FC236}">
                    <a16:creationId xmlns:a16="http://schemas.microsoft.com/office/drawing/2014/main" id="{44AEC2F0-0CCB-572B-0266-E692EAD299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7957950"/>
                  </p:ext>
                </p:extLst>
              </p:nvPr>
            </p:nvGraphicFramePr>
            <p:xfrm>
              <a:off x="0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1911278159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(1)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Find two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numbers to fill the gap </a:t>
                          </a: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if the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point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(12, 7)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 lies on the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curve</a:t>
                          </a: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(2)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Find two numbers to fill the gap if one of the roots of the curve is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504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(3)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What is the minimum value of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? Explain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your answer.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BBB59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(8)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Show that the difference between the two roots of the curve is always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3CC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800" b="1" u="sng" dirty="0">
                              <a:solidFill>
                                <a:schemeClr val="tx1"/>
                              </a:solidFill>
                            </a:rPr>
                            <a:t>Quadratics 3</a:t>
                          </a:r>
                        </a:p>
                        <a:p>
                          <a:pPr algn="ctr"/>
                          <a:r>
                            <a:rPr lang="en-GB" sz="1100" b="1" u="sng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800" b="1" u="sng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sz="2800" b="0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800" b="0" i="1" u="none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800" b="0" i="1" u="none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sz="2800" b="0" i="1" u="none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borderBox>
                                          <m:borderBoxPr>
                                            <m:ctrlPr>
                                              <a:rPr lang="en-GB" sz="2800" b="0" i="1" u="none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borderBoxPr>
                                          <m:e/>
                                        </m:borderBox>
                                        <m:r>
                                          <a:rPr lang="en-GB" sz="2800" b="0" i="1" u="none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800" b="0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8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−9</m:t>
                                </m:r>
                              </m:oMath>
                            </m:oMathPara>
                          </a14:m>
                          <a:endParaRPr lang="en-GB" sz="28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>
                            <a:lumMod val="95000"/>
                          </a:sys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(4)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What values could fill the gap so that the curve has two negative roots?</a:t>
                          </a:r>
                          <a:endParaRPr lang="en-GB" sz="2400" b="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8064A2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(7)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Find two numbers to fill the gap if the vertex of the curve is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 units from the origin.</a:t>
                          </a:r>
                          <a:endParaRPr lang="en-GB" sz="2400" b="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3F1D9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(6)</a:t>
                          </a:r>
                          <a:r>
                            <a:rPr lang="en-GB" sz="23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12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6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Fill the gap if the reflection of the curve in the line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 has equation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2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  <m:r>
                                <a:rPr lang="en-GB" sz="2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(5)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What must fill the gap if the line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=−18</m:t>
                              </m:r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oMath>
                          </a14:m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 intersects the curve at its vertex?</a:t>
                          </a:r>
                        </a:p>
                      </a:txBody>
                      <a:tcPr marL="136800" marR="13680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ACC6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6">
                <a:extLst>
                  <a:ext uri="{FF2B5EF4-FFF2-40B4-BE49-F238E27FC236}">
                    <a16:creationId xmlns:a16="http://schemas.microsoft.com/office/drawing/2014/main" id="{44AEC2F0-0CCB-572B-0266-E692EAD299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7957950"/>
                  </p:ext>
                </p:extLst>
              </p:nvPr>
            </p:nvGraphicFramePr>
            <p:xfrm>
              <a:off x="0" y="0"/>
              <a:ext cx="12191997" cy="6858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63999">
                      <a:extLst>
                        <a:ext uri="{9D8B030D-6E8A-4147-A177-3AD203B41FA5}">
                          <a16:colId xmlns:a16="http://schemas.microsoft.com/office/drawing/2014/main" val="954580696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4165355064"/>
                        </a:ext>
                      </a:extLst>
                    </a:gridCol>
                    <a:gridCol w="4063999">
                      <a:extLst>
                        <a:ext uri="{9D8B030D-6E8A-4147-A177-3AD203B41FA5}">
                          <a16:colId xmlns:a16="http://schemas.microsoft.com/office/drawing/2014/main" val="1911278159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8" t="-1667" r="-201563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1667" r="-101563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938" t="-1667" r="-1563" b="-2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0825665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8" t="-101667" r="-201563" b="-1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101667" r="-101563" b="-10277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2300" b="1" dirty="0">
                              <a:solidFill>
                                <a:schemeClr val="tx1"/>
                              </a:solidFill>
                            </a:rPr>
                            <a:t>(4)</a:t>
                          </a:r>
                        </a:p>
                        <a:p>
                          <a:pPr algn="ctr"/>
                          <a:r>
                            <a:rPr lang="en-GB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</a:rPr>
                            <a:t>What values could fill the gap so that the curve has two negative roots?</a:t>
                          </a:r>
                          <a:endParaRPr lang="en-GB" sz="2400" b="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8064A2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12029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8" t="-201667" r="-201563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09160" marR="20916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37" t="-201667" r="-101563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800" marR="136800" marT="137160" marB="137160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938" t="-201667" r="-1563" b="-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45119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57642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12516</TotalTime>
  <Words>3856</Words>
  <Application>Microsoft Macintosh PowerPoint</Application>
  <PresentationFormat>Widescreen</PresentationFormat>
  <Paragraphs>539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Day (Staff)</dc:creator>
  <cp:lastModifiedBy>N Day (Staff)</cp:lastModifiedBy>
  <cp:revision>6</cp:revision>
  <cp:lastPrinted>2023-06-02T19:36:35Z</cp:lastPrinted>
  <dcterms:created xsi:type="dcterms:W3CDTF">2023-05-21T10:25:57Z</dcterms:created>
  <dcterms:modified xsi:type="dcterms:W3CDTF">2023-06-09T17:29:22Z</dcterms:modified>
</cp:coreProperties>
</file>