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6" r:id="rId2"/>
    <p:sldId id="287" r:id="rId3"/>
    <p:sldId id="288" r:id="rId4"/>
    <p:sldId id="28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D7EE"/>
    <a:srgbClr val="004DFF"/>
    <a:srgbClr val="FF8C00"/>
    <a:srgbClr val="FFAFC8"/>
    <a:srgbClr val="F0F0F0"/>
    <a:srgbClr val="750787"/>
    <a:srgbClr val="000000"/>
    <a:srgbClr val="008026"/>
    <a:srgbClr val="E6D601"/>
    <a:srgbClr val="FFE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/>
    <p:restoredTop sz="96327"/>
  </p:normalViewPr>
  <p:slideViewPr>
    <p:cSldViewPr snapToGrid="0">
      <p:cViewPr>
        <p:scale>
          <a:sx n="116" d="100"/>
          <a:sy n="116" d="100"/>
        </p:scale>
        <p:origin x="2160" y="1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644F4-FFB2-4ACA-F2A9-3D749D4D6F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00815-F25E-4C52-793E-109E6BE524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9720C-6744-42F3-4256-EF399C550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9522D-D747-F400-4BB0-79C86EA5A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33DD8-4716-05F1-75F4-2B52F0DB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0EAF5-B7BE-61EF-3C5B-75BAD9384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D3417-893D-0A78-52DD-1D72762F40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980D9-82A2-F2B4-01B2-296F1BD0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600D8F-1437-764C-E718-CDC4FBDDC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5BFB0-88EB-15CA-049F-D779252F9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7727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3FA0D-F7D8-7344-E6CF-E5D99F988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0534E-A02F-D405-51F5-4179D83810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A8083F-4485-AFB9-8F4F-DFE2D0800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93FC55-0DB2-3506-4422-D5DC0E357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C4AF6B-AEE5-1CD4-1FCD-846B89210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9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A9ED1-DD38-D867-99CA-11AA7EA4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A382D-5BC0-86F7-99DD-D09AB3865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0A102-DE73-9BEF-A03C-FDC23DBF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CFB968-6DE4-B5BA-26B3-BC62C1BD7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F4E5B-F6C6-50A2-830E-AC2029FCC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067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BFE6-4FBF-79D8-C1CD-6635E2B0F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4A52A-7337-825B-0830-1279A873E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142050-DA0C-EE6C-FCEC-3FD06B733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E873E-5C89-97BF-CE52-431D27D24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71919-C4B0-10CF-F63A-C5E704D5B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2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57800-811B-5B98-AAB8-ACA0412C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2E086-DFEC-4253-F391-D7CF8F073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7C3D4D-AD34-CA72-A796-A06EC8AB6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AC840-C81C-B173-54C4-05F56A881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7D125C-CFFB-BC26-86DC-29587932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B470E-C02A-09F8-B893-2D57347D5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286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012C9-FCA3-0CD3-2BB1-CBA5CC565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0CBC90-4FA0-11B8-70D7-D2199692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1817-861F-D8A8-417C-A876BDE88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317754-B05B-7401-22EE-9DC822A26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734A95-7ADC-8934-E8BA-F4B8567D35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23CBA6-712C-B296-7138-087B69EF6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0F833CC-3149-5106-DD5A-769FD18CC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0C9A7D-35C7-3FAD-8637-603447B0B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139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F9C44-728D-9B07-9F3D-28C88980E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36161B-AB67-0E13-C256-C2051C3C5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1C771-BBE4-CD47-8B9D-1510B7967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64F7F3-AD25-407F-CE33-447CB32C7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8987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222783-013D-9708-CAD5-0B6CE7625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6D3389-30DA-056F-BFFB-82FD405F3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239C94-91DC-F46E-0E09-428DE1ED8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9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4BCF-C29C-4BD9-B881-D2FFE5483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D6EF58-6CAB-52E0-27E5-3CFC7494D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ABCD92-B285-5E7A-9B66-ED6142C382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110C40-96C6-C679-4D83-9688F04E3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63E24-13E3-F4B5-4E6F-BF9A32D80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0FBF86-021A-0E74-FCBC-470653ED3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8871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ACCA9-669B-E128-32E3-FCC78C93A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B2174D-92C0-6375-13FD-D19C9E25D6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B8DC48-2764-57F8-4CE1-6F4374773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6D8D83-7E06-8D59-CD7A-852C76142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61924E-AB3C-D095-FC44-EB92C6F4E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40866D-1B86-9E75-21BD-CDC8C042D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4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3C3B36-2266-68BF-DD32-7ED2D3CE5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D91D15-F537-AECE-EB5B-04CE6838F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7A93D-3083-AB8C-91D5-1AF5EBEC65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0AB36-D5D4-CB48-AB29-1E70516FE7CA}" type="datetimeFigureOut">
              <a:rPr lang="en-GB" smtClean="0"/>
              <a:t>06/06/2023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A4925-5341-5944-799D-679EBE21F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D61BC-A797-A483-7BB4-BD5233667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FB461-009B-1A4A-B7EE-223066C392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4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interwovenmath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interwovenmath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terwovenmath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hyperlink" Target="https://interwovenmaths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terwovenmath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2" Type="http://schemas.openxmlformats.org/officeDocument/2006/relationships/hyperlink" Target="https://interwovenmath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13187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1.</a:t>
                          </a:r>
                          <a:r>
                            <a:rPr lang="en-GB" sz="1500" dirty="0"/>
                            <a:t> If each small square measured</a:t>
                          </a:r>
                          <a:br>
                            <a:rPr lang="en-GB" sz="15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500" dirty="0"/>
                            <a:t> cm by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500" dirty="0"/>
                            <a:t> cm, what would be the total area and perimeter of the flag?</a:t>
                          </a:r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a) Area = 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Perimeter =</a:t>
                          </a:r>
                        </a:p>
                      </a:txBody>
                      <a:tcPr>
                        <a:solidFill>
                          <a:srgbClr val="E40303">
                            <a:alpha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2.</a:t>
                          </a:r>
                          <a:r>
                            <a:rPr lang="en-GB" sz="1500" dirty="0"/>
                            <a:t> a) Approximate the area of the 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 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strip of the flag.</a:t>
                          </a:r>
                        </a:p>
                        <a:p>
                          <a:r>
                            <a:rPr lang="en-GB" sz="2400" b="1" dirty="0">
                              <a:solidFill>
                                <a:srgbClr val="FF8C00"/>
                              </a:solidFill>
                            </a:rPr>
                            <a:t> </a:t>
                          </a:r>
                          <a:b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</a:b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b) What shape is the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 stripe?</a:t>
                          </a:r>
                        </a:p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c) Which other stripe has the same area as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? How do you know?</a:t>
                          </a:r>
                        </a:p>
                      </a:txBody>
                      <a:tcPr>
                        <a:solidFill>
                          <a:srgbClr val="FF8C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3.</a:t>
                          </a:r>
                          <a:r>
                            <a:rPr lang="en-GB" sz="1500" b="1" baseline="0" dirty="0"/>
                            <a:t> </a:t>
                          </a:r>
                          <a:r>
                            <a:rPr lang="en-GB" sz="1500" baseline="0" dirty="0"/>
                            <a:t>a)</a:t>
                          </a:r>
                          <a:r>
                            <a:rPr lang="en-GB" sz="1500" dirty="0"/>
                            <a:t> Explain why the top length of the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E6D601"/>
                              </a:solidFill>
                            </a:rPr>
                            <a:t>yellow</a:t>
                          </a:r>
                          <a:r>
                            <a:rPr lang="en-GB" sz="1500" dirty="0"/>
                            <a:t> strip is </a:t>
                          </a:r>
                          <a:r>
                            <a:rPr lang="en-GB" sz="1500" u="sng" dirty="0"/>
                            <a:t>exactly</a:t>
                          </a:r>
                          <a:r>
                            <a:rPr lang="en-GB" sz="15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box>
                                <m:box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500" dirty="0"/>
                            <a:t> cm.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area of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E6D601"/>
                              </a:solidFill>
                            </a:rPr>
                            <a:t>yellow</a:t>
                          </a:r>
                          <a:r>
                            <a:rPr lang="en-GB" sz="1500" dirty="0"/>
                            <a:t>.</a:t>
                          </a:r>
                        </a:p>
                      </a:txBody>
                      <a:tcPr>
                        <a:solidFill>
                          <a:srgbClr val="FFED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4.</a:t>
                          </a:r>
                          <a:r>
                            <a:rPr lang="en-GB" sz="1500" dirty="0"/>
                            <a:t> a) Use Pythagoras’ Theorem to calculate the length of the diagonal side of the </a:t>
                          </a:r>
                          <a:r>
                            <a:rPr lang="en-GB" sz="1500" b="1" dirty="0">
                              <a:solidFill>
                                <a:srgbClr val="008026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 strip.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perimeter of </a:t>
                          </a:r>
                          <a:r>
                            <a:rPr lang="en-GB" sz="1500" b="1" dirty="0">
                              <a:solidFill>
                                <a:srgbClr val="008026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.</a:t>
                          </a:r>
                        </a:p>
                      </a:txBody>
                      <a:tcPr>
                        <a:solidFill>
                          <a:srgbClr val="008026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286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u="sng" dirty="0"/>
                            <a:t>Background Information</a:t>
                          </a:r>
                        </a:p>
                        <a:p>
                          <a:pPr algn="ctr"/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5. </a:t>
                          </a:r>
                          <a:r>
                            <a:rPr lang="en-GB" sz="1500" dirty="0"/>
                            <a:t>a) What are the gradients of the edges of the </a:t>
                          </a:r>
                          <a:r>
                            <a:rPr lang="en-GB" sz="1500" b="1" dirty="0">
                              <a:solidFill>
                                <a:srgbClr val="000000"/>
                              </a:solidFill>
                            </a:rPr>
                            <a:t>black</a:t>
                          </a:r>
                          <a:r>
                            <a:rPr lang="en-GB" sz="1500" dirty="0"/>
                            <a:t> chevron? Are any parallel? Perpendicular?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length of each of those edges.</a:t>
                          </a:r>
                        </a:p>
                      </a:txBody>
                      <a:tcPr>
                        <a:solidFill>
                          <a:srgbClr val="00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2034000">
                    <a:tc row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6. </a:t>
                          </a:r>
                          <a:r>
                            <a:rPr lang="en-GB" sz="1500" dirty="0"/>
                            <a:t>What percentage of the total area of the flag is </a:t>
                          </a:r>
                          <a:r>
                            <a:rPr lang="en-GB" sz="1500" b="1" dirty="0">
                              <a:solidFill>
                                <a:srgbClr val="004DFF"/>
                              </a:solidFill>
                            </a:rPr>
                            <a:t>dark blue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solidFill>
                          <a:srgbClr val="004DFF">
                            <a:alpha val="20000"/>
                          </a:srgbClr>
                        </a:solid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7. </a:t>
                          </a:r>
                          <a:r>
                            <a:rPr lang="en-GB" sz="1500" dirty="0"/>
                            <a:t>If the origin was in the bottom-left corner of the flag, what would be the equation of the edge between </a:t>
                          </a:r>
                          <a:r>
                            <a:rPr lang="en-GB" sz="1500" b="1" dirty="0">
                              <a:solidFill>
                                <a:srgbClr val="750787"/>
                              </a:solidFill>
                            </a:rPr>
                            <a:t>violet</a:t>
                          </a:r>
                          <a:r>
                            <a:rPr lang="en-GB" sz="1500" dirty="0"/>
                            <a:t> and </a:t>
                          </a:r>
                          <a:r>
                            <a:rPr lang="en-GB" sz="1500" b="1" dirty="0"/>
                            <a:t>black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solidFill>
                          <a:srgbClr val="750787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8. </a:t>
                          </a:r>
                          <a:r>
                            <a:rPr lang="en-GB" sz="1500" dirty="0"/>
                            <a:t>a) What is the area of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innerShdw blurRad="101600">
                                  <a:prstClr val="black"/>
                                </a:innerShdw>
                              </a:effectLst>
                            </a:rPr>
                            <a:t>white</a:t>
                          </a:r>
                          <a:r>
                            <a:rPr lang="en-GB" sz="1500" dirty="0"/>
                            <a:t>?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What is the area of </a:t>
                          </a:r>
                          <a:r>
                            <a:rPr lang="en-GB" sz="1500" b="1" dirty="0">
                              <a:solidFill>
                                <a:srgbClr val="FFAFC8"/>
                              </a:solidFill>
                            </a:rPr>
                            <a:t>pink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solidFill>
                          <a:srgbClr val="FFAFC8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9.</a:t>
                          </a:r>
                          <a:r>
                            <a:rPr lang="en-GB" sz="1500" dirty="0"/>
                            <a:t> What fraction of the total area of the flag is </a:t>
                          </a:r>
                          <a:r>
                            <a:rPr lang="en-GB" sz="1500" b="1" dirty="0">
                              <a:solidFill>
                                <a:srgbClr val="74D7EE"/>
                              </a:solidFill>
                            </a:rPr>
                            <a:t>light blue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97131870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556" r="-300833" b="-20444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2.</a:t>
                          </a:r>
                          <a:r>
                            <a:rPr lang="en-GB" sz="1500" dirty="0"/>
                            <a:t> a) Approximate the area of the 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 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strip of the flag.</a:t>
                          </a:r>
                        </a:p>
                        <a:p>
                          <a:r>
                            <a:rPr lang="en-GB" sz="2400" b="1" dirty="0">
                              <a:solidFill>
                                <a:srgbClr val="FF8C00"/>
                              </a:solidFill>
                            </a:rPr>
                            <a:t> </a:t>
                          </a:r>
                          <a:b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</a:b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b) What shape is the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 stripe?</a:t>
                          </a:r>
                        </a:p>
                        <a:p>
                          <a:r>
                            <a:rPr lang="en-GB" sz="20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15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c) Which other stripe has the same area as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? How do you know?</a:t>
                          </a:r>
                        </a:p>
                      </a:txBody>
                      <a:tcPr>
                        <a:solidFill>
                          <a:srgbClr val="FF8C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17" t="-556" r="-100833" b="-20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4.</a:t>
                          </a:r>
                          <a:r>
                            <a:rPr lang="en-GB" sz="1500" dirty="0"/>
                            <a:t> a) Use Pythagoras’ Theorem to calculate the length of the diagonal side of the </a:t>
                          </a:r>
                          <a:r>
                            <a:rPr lang="en-GB" sz="1500" b="1" dirty="0">
                              <a:solidFill>
                                <a:srgbClr val="008026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 strip.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perimeter of </a:t>
                          </a:r>
                          <a:r>
                            <a:rPr lang="en-GB" sz="1500" b="1" dirty="0">
                              <a:solidFill>
                                <a:srgbClr val="008026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.</a:t>
                          </a:r>
                        </a:p>
                      </a:txBody>
                      <a:tcPr>
                        <a:solidFill>
                          <a:srgbClr val="008026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286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u="sng" dirty="0"/>
                            <a:t>Background Information</a:t>
                          </a:r>
                        </a:p>
                        <a:p>
                          <a:pPr algn="ctr"/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5. </a:t>
                          </a:r>
                          <a:r>
                            <a:rPr lang="en-GB" sz="1500" dirty="0"/>
                            <a:t>a) What are the gradients of the edges of the </a:t>
                          </a:r>
                          <a:r>
                            <a:rPr lang="en-GB" sz="1500" b="1" dirty="0">
                              <a:solidFill>
                                <a:srgbClr val="000000"/>
                              </a:solidFill>
                            </a:rPr>
                            <a:t>black</a:t>
                          </a:r>
                          <a:r>
                            <a:rPr lang="en-GB" sz="1500" dirty="0"/>
                            <a:t> chevron? Are any parallel? Perpendicular?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length of each of those edges.</a:t>
                          </a:r>
                        </a:p>
                      </a:txBody>
                      <a:tcPr>
                        <a:solidFill>
                          <a:srgbClr val="00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2034000">
                    <a:tc row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6. </a:t>
                          </a:r>
                          <a:r>
                            <a:rPr lang="en-GB" sz="1500" dirty="0"/>
                            <a:t>What percentage of the total area of the flag is </a:t>
                          </a:r>
                          <a:r>
                            <a:rPr lang="en-GB" sz="1500" b="1" dirty="0">
                              <a:solidFill>
                                <a:srgbClr val="004DFF"/>
                              </a:solidFill>
                            </a:rPr>
                            <a:t>dark blue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solidFill>
                          <a:srgbClr val="004DFF">
                            <a:alpha val="20000"/>
                          </a:srgbClr>
                        </a:solid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7. </a:t>
                          </a:r>
                          <a:r>
                            <a:rPr lang="en-GB" sz="1500" dirty="0"/>
                            <a:t>If the origin was in the bottom-left corner of the flag, what would be the equation of the edge between </a:t>
                          </a:r>
                          <a:r>
                            <a:rPr lang="en-GB" sz="1500" b="1" dirty="0">
                              <a:solidFill>
                                <a:srgbClr val="750787"/>
                              </a:solidFill>
                            </a:rPr>
                            <a:t>violet</a:t>
                          </a:r>
                          <a:r>
                            <a:rPr lang="en-GB" sz="1500" dirty="0"/>
                            <a:t> and </a:t>
                          </a:r>
                          <a:r>
                            <a:rPr lang="en-GB" sz="1500" b="1" dirty="0"/>
                            <a:t>black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solidFill>
                          <a:srgbClr val="750787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8. </a:t>
                          </a:r>
                          <a:r>
                            <a:rPr lang="en-GB" sz="1500" dirty="0"/>
                            <a:t>a) What is the area of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innerShdw blurRad="101600">
                                  <a:prstClr val="black"/>
                                </a:innerShdw>
                              </a:effectLst>
                            </a:rPr>
                            <a:t>white</a:t>
                          </a:r>
                          <a:r>
                            <a:rPr lang="en-GB" sz="1500" dirty="0"/>
                            <a:t>?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What is the area of </a:t>
                          </a:r>
                          <a:r>
                            <a:rPr lang="en-GB" sz="1500" b="1" dirty="0">
                              <a:solidFill>
                                <a:srgbClr val="FFAFC8"/>
                              </a:solidFill>
                            </a:rPr>
                            <a:t>pink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solidFill>
                          <a:srgbClr val="FFAFC8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9.</a:t>
                          </a:r>
                          <a:r>
                            <a:rPr lang="en-GB" sz="1500" dirty="0"/>
                            <a:t> What fraction of the total area of the flag is </a:t>
                          </a:r>
                          <a:r>
                            <a:rPr lang="en-GB" sz="1500" b="1" dirty="0">
                              <a:solidFill>
                                <a:srgbClr val="74D7EE"/>
                              </a:solidFill>
                            </a:rPr>
                            <a:t>light blue</a:t>
                          </a:r>
                          <a:r>
                            <a:rPr lang="en-GB" sz="1500" dirty="0"/>
                            <a:t>?</a:t>
                          </a: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4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AE4983A0-8954-11BE-22D2-EFD34C649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955"/>
          <a:stretch/>
        </p:blipFill>
        <p:spPr>
          <a:xfrm>
            <a:off x="4323500" y="2386869"/>
            <a:ext cx="3544999" cy="2084261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F6619A3-9C80-9F80-FBE6-F6C5D831C2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636071"/>
              </p:ext>
            </p:extLst>
          </p:nvPr>
        </p:nvGraphicFramePr>
        <p:xfrm>
          <a:off x="4323498" y="2386869"/>
          <a:ext cx="3545004" cy="208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17">
                  <a:extLst>
                    <a:ext uri="{9D8B030D-6E8A-4147-A177-3AD203B41FA5}">
                      <a16:colId xmlns:a16="http://schemas.microsoft.com/office/drawing/2014/main" val="16692902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166687830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115606869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4206994158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1361508382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56094819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2681761707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781174471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758224736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6200996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1553535259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988860501"/>
                    </a:ext>
                  </a:extLst>
                </a:gridCol>
              </a:tblGrid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686877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256302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416221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31029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944552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916906"/>
                  </a:ext>
                </a:extLst>
              </a:tr>
            </a:tbl>
          </a:graphicData>
        </a:graphic>
      </p:graphicFrame>
      <p:sp>
        <p:nvSpPr>
          <p:cNvPr id="12" name="Freeform 11">
            <a:extLst>
              <a:ext uri="{FF2B5EF4-FFF2-40B4-BE49-F238E27FC236}">
                <a16:creationId xmlns:a16="http://schemas.microsoft.com/office/drawing/2014/main" id="{1B40E621-7583-891B-C3C8-F5A86E5ED8FE}"/>
              </a:ext>
            </a:extLst>
          </p:cNvPr>
          <p:cNvSpPr/>
          <p:nvPr/>
        </p:nvSpPr>
        <p:spPr>
          <a:xfrm>
            <a:off x="5175008" y="4280381"/>
            <a:ext cx="921337" cy="855087"/>
          </a:xfrm>
          <a:custGeom>
            <a:avLst/>
            <a:gdLst>
              <a:gd name="connsiteX0" fmla="*/ 79084 w 761539"/>
              <a:gd name="connsiteY0" fmla="*/ 1156592 h 1156592"/>
              <a:gd name="connsiteX1" fmla="*/ 761176 w 761539"/>
              <a:gd name="connsiteY1" fmla="*/ 558525 h 1156592"/>
              <a:gd name="connsiteX2" fmla="*/ 0 w 761539"/>
              <a:gd name="connsiteY2" fmla="*/ 0 h 1156592"/>
              <a:gd name="connsiteX0" fmla="*/ 496893 w 775787"/>
              <a:gd name="connsiteY0" fmla="*/ 958319 h 958319"/>
              <a:gd name="connsiteX1" fmla="*/ 761176 w 775787"/>
              <a:gd name="connsiteY1" fmla="*/ 558525 h 958319"/>
              <a:gd name="connsiteX2" fmla="*/ 0 w 775787"/>
              <a:gd name="connsiteY2" fmla="*/ 0 h 958319"/>
              <a:gd name="connsiteX0" fmla="*/ 496893 w 761850"/>
              <a:gd name="connsiteY0" fmla="*/ 958319 h 958319"/>
              <a:gd name="connsiteX1" fmla="*/ 761176 w 761850"/>
              <a:gd name="connsiteY1" fmla="*/ 558525 h 958319"/>
              <a:gd name="connsiteX2" fmla="*/ 0 w 761850"/>
              <a:gd name="connsiteY2" fmla="*/ 0 h 958319"/>
              <a:gd name="connsiteX0" fmla="*/ 563565 w 828522"/>
              <a:gd name="connsiteY0" fmla="*/ 952811 h 952811"/>
              <a:gd name="connsiteX1" fmla="*/ 827848 w 828522"/>
              <a:gd name="connsiteY1" fmla="*/ 553017 h 952811"/>
              <a:gd name="connsiteX2" fmla="*/ 0 w 828522"/>
              <a:gd name="connsiteY2" fmla="*/ 0 h 95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522" h="952811">
                <a:moveTo>
                  <a:pt x="563565" y="952811"/>
                </a:moveTo>
                <a:cubicBezTo>
                  <a:pt x="657849" y="904372"/>
                  <a:pt x="841029" y="745782"/>
                  <a:pt x="827848" y="553017"/>
                </a:cubicBezTo>
                <a:cubicBezTo>
                  <a:pt x="814667" y="360252"/>
                  <a:pt x="373997" y="182880"/>
                  <a:pt x="0" y="0"/>
                </a:cubicBezTo>
              </a:path>
            </a:pathLst>
          </a:custGeom>
          <a:noFill/>
          <a:ln w="25400" cap="rnd">
            <a:solidFill>
              <a:srgbClr val="FF8C00"/>
            </a:solidFill>
            <a:prstDash val="sysDash"/>
            <a:round/>
            <a:tailEnd type="triangle"/>
          </a:ln>
          <a:effectLst>
            <a:glow rad="38100">
              <a:srgbClr val="FF8C00">
                <a:alpha val="2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83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377211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1.</a:t>
                          </a:r>
                          <a:r>
                            <a:rPr lang="en-GB" sz="1500" dirty="0"/>
                            <a:t> If each small square measured</a:t>
                          </a:r>
                          <a:br>
                            <a:rPr lang="en-GB" sz="1500" dirty="0"/>
                          </a:b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500" dirty="0"/>
                            <a:t> cm by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i="1" dirty="0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oMath>
                          </a14:m>
                          <a:r>
                            <a:rPr lang="en-GB" sz="1500" dirty="0"/>
                            <a:t> cm, what would be the total area and perimeter of the flag?</a:t>
                          </a:r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a) Area =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𝟕𝟐</m:t>
                              </m:r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150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  <a:p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/>
                            <a:t>b) Perimeter =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d>
                                <m:d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e>
                              </m:d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𝟑𝟔</m:t>
                              </m:r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endParaRPr lang="en-GB" sz="1500" b="1" dirty="0"/>
                        </a:p>
                      </a:txBody>
                      <a:tcPr>
                        <a:solidFill>
                          <a:srgbClr val="E40303">
                            <a:alpha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2.</a:t>
                          </a:r>
                          <a:r>
                            <a:rPr lang="en-GB" sz="1500" dirty="0"/>
                            <a:t> a) Approximate the area of the 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 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strip of the flag.</a:t>
                          </a:r>
                        </a:p>
                        <a:p>
                          <a:r>
                            <a:rPr lang="en-GB" sz="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~ 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boxes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cm</a:t>
                          </a:r>
                          <a:r>
                            <a:rPr lang="en-GB" sz="150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en-GB" sz="1500" b="1" dirty="0">
                            <a:solidFill>
                              <a:srgbClr val="FF8C00"/>
                            </a:solidFill>
                          </a:endParaRPr>
                        </a:p>
                        <a:p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b) What shape is the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 stripe?</a:t>
                          </a:r>
                        </a:p>
                        <a:p>
                          <a:r>
                            <a:rPr lang="en-GB" sz="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A trapezium</a:t>
                          </a:r>
                        </a:p>
                        <a:p>
                          <a:pPr algn="ctr"/>
                          <a:r>
                            <a:rPr lang="en-GB" sz="4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c) Which other stripe has the same area as </a:t>
                          </a:r>
                          <a:r>
                            <a:rPr lang="en-GB" sz="1500" b="1" dirty="0"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? How do you know?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4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sz="1500" b="1" dirty="0">
                              <a:solidFill>
                                <a:srgbClr val="004DFF"/>
                              </a:solidFill>
                            </a:rPr>
                            <a:t>Dark blue</a:t>
                          </a:r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, by symmetry</a:t>
                          </a:r>
                        </a:p>
                      </a:txBody>
                      <a:tcPr>
                        <a:solidFill>
                          <a:srgbClr val="FF8C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3.</a:t>
                          </a:r>
                          <a:r>
                            <a:rPr lang="en-GB" sz="1500" b="1" baseline="0" dirty="0"/>
                            <a:t> </a:t>
                          </a:r>
                          <a:r>
                            <a:rPr lang="en-GB" sz="1500" baseline="0" dirty="0"/>
                            <a:t>a)</a:t>
                          </a:r>
                          <a:r>
                            <a:rPr lang="en-GB" sz="1500" dirty="0"/>
                            <a:t> Explain why the top length of the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E6D601"/>
                              </a:solidFill>
                            </a:rPr>
                            <a:t>yellow</a:t>
                          </a:r>
                          <a:r>
                            <a:rPr lang="en-GB" sz="1500" dirty="0"/>
                            <a:t> strip is </a:t>
                          </a:r>
                          <a:r>
                            <a:rPr lang="en-GB" sz="1500" u="sng" dirty="0"/>
                            <a:t>exactly</a:t>
                          </a:r>
                          <a:r>
                            <a:rPr lang="en-GB" sz="150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box>
                                <m:box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1500" b="0" i="1" smtClean="0">
                                          <a:latin typeface="Cambria Math" panose="02040503050406030204" pitchFamily="18" charset="0"/>
                                        </a:rPr>
                                        <m:t>3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500" dirty="0"/>
                            <a:t> cm.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Each time the black diagonal goes down 1, it goes right by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box>
                                <m:box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.</a:t>
                          </a:r>
                          <a:b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</a:br>
                          <a:r>
                            <a:rPr lang="en-GB" sz="9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area of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E6D601"/>
                              </a:solidFill>
                            </a:rPr>
                            <a:t>yellow</a:t>
                          </a:r>
                          <a:r>
                            <a:rPr lang="en-GB" sz="1500" dirty="0"/>
                            <a:t>.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d>
                                <m:d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box>
                                    <m:box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15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5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GB" sz="15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box>
                                <m:box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150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</a:txBody>
                      <a:tcPr>
                        <a:solidFill>
                          <a:srgbClr val="FFED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4.</a:t>
                          </a:r>
                          <a:r>
                            <a:rPr lang="en-GB" sz="1500" dirty="0"/>
                            <a:t> a) Use Pythagoras’ Theorem to calculate the length of the diagonal side of the </a:t>
                          </a:r>
                          <a:r>
                            <a:rPr lang="en-GB" sz="1500" b="1" dirty="0">
                              <a:solidFill>
                                <a:srgbClr val="008026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 strip.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  <m:sup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5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50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  <m:box>
                                            <m:boxPr>
                                              <m:ctrlPr>
                                                <a:rPr lang="en-GB" sz="1500" b="1" i="1" smtClean="0">
                                                  <a:solidFill>
                                                    <a:srgbClr val="C0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boxPr>
                                            <m:e>
                                              <m:argPr>
                                                <m:argSz m:val="-1"/>
                                              </m:argPr>
                                              <m:f>
                                                <m:fPr>
                                                  <m:ctrlPr>
                                                    <a:rPr lang="en-GB" sz="1500" b="1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en-GB" sz="1500" b="1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𝟏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en-GB" sz="1500" b="1" i="1" smtClean="0">
                                                      <a:solidFill>
                                                        <a:srgbClr val="C00000"/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𝟑</m:t>
                                                  </m:r>
                                                </m:den>
                                              </m:f>
                                            </m:e>
                                          </m:box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f>
                                <m:f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perimeter of </a:t>
                          </a:r>
                          <a:r>
                            <a:rPr lang="en-GB" sz="1500" b="1" dirty="0">
                              <a:solidFill>
                                <a:srgbClr val="008026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.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box>
                                <m:box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box>
                                <m:box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𝟏𝟔</m:t>
                              </m:r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</a:p>
                      </a:txBody>
                      <a:tcPr>
                        <a:solidFill>
                          <a:srgbClr val="008026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286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u="sng" dirty="0">
                              <a:solidFill>
                                <a:srgbClr val="C00000"/>
                              </a:solidFill>
                            </a:rPr>
                            <a:t>Solutions</a:t>
                          </a:r>
                          <a:endParaRPr lang="en-GB" sz="1500" b="1" u="sng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1050" b="1" u="sng" dirty="0"/>
                            <a:t> </a:t>
                          </a:r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5. </a:t>
                          </a:r>
                          <a:r>
                            <a:rPr lang="en-GB" sz="1500" dirty="0"/>
                            <a:t>a) What are the gradients of the edges of the </a:t>
                          </a:r>
                          <a:r>
                            <a:rPr lang="en-GB" sz="1500" b="1" dirty="0">
                              <a:solidFill>
                                <a:srgbClr val="000000"/>
                              </a:solidFill>
                            </a:rPr>
                            <a:t>black</a:t>
                          </a:r>
                          <a:r>
                            <a:rPr lang="en-GB" sz="1500" dirty="0"/>
                            <a:t> chevron? Are any parallel? Perpendicular?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The gradients are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. So there are pairs of parallel edges, but not perpendicular</a:t>
                          </a:r>
                          <a:r>
                            <a:rPr lang="en-GB" sz="1500" b="1" baseline="0" dirty="0">
                              <a:solidFill>
                                <a:srgbClr val="C00000"/>
                              </a:solidFill>
                            </a:rPr>
                            <a:t> edges.</a:t>
                          </a:r>
                          <a:endParaRPr lang="en-GB" sz="1500" b="1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r>
                            <a:rPr lang="en-GB" sz="1500" dirty="0"/>
                            <a:t>b) Calculate the length of each of those edges.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  <a:endParaRPr lang="en-GB" sz="150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ad>
                                <m:radPr>
                                  <m:degHide m:val="on"/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e>
                                    <m:sup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  <m:sup>
                                      <m:r>
                                        <a:rPr lang="en-GB" sz="150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endParaRPr lang="en-GB" sz="1500" b="1" dirty="0"/>
                        </a:p>
                      </a:txBody>
                      <a:tcPr>
                        <a:solidFill>
                          <a:srgbClr val="00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2034000">
                    <a:tc row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6. </a:t>
                          </a:r>
                          <a:r>
                            <a:rPr lang="en-GB" sz="1500" dirty="0"/>
                            <a:t>What percentage of the total area of the flag is </a:t>
                          </a:r>
                          <a:r>
                            <a:rPr lang="en-GB" sz="1500" b="1" dirty="0">
                              <a:solidFill>
                                <a:srgbClr val="004DFF"/>
                              </a:solidFill>
                            </a:rPr>
                            <a:t>dark blue</a:t>
                          </a:r>
                          <a:r>
                            <a:rPr lang="en-GB" sz="1500" dirty="0"/>
                            <a:t>?</a:t>
                          </a:r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450" b="1" dirty="0">
                              <a:solidFill>
                                <a:srgbClr val="C00000"/>
                              </a:solidFill>
                            </a:rPr>
                            <a:t>Area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45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5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45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14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14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4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</m:t>
                              </m:r>
                              <m:d>
                                <m:dPr>
                                  <m:ctrlPr>
                                    <a:rPr lang="en-GB" sz="145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5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  <m:box>
                                    <m:boxPr>
                                      <m:ctrlPr>
                                        <a:rPr lang="en-GB" sz="145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145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45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𝟐</m:t>
                                          </m:r>
                                        </m:num>
                                        <m:den>
                                          <m:r>
                                            <a:rPr lang="en-GB" sz="145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box>
                                  <m:r>
                                    <a:rPr lang="en-GB" sz="145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GB" sz="145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  <m:box>
                                    <m:boxPr>
                                      <m:ctrlPr>
                                        <a:rPr lang="en-GB" sz="1450" b="1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boxPr>
                                    <m:e>
                                      <m:argPr>
                                        <m:argSz m:val="-1"/>
                                      </m:argPr>
                                      <m:f>
                                        <m:fPr>
                                          <m:ctrlPr>
                                            <a:rPr lang="en-GB" sz="145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GB" sz="145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𝟏</m:t>
                                          </m:r>
                                        </m:num>
                                        <m:den>
                                          <m:r>
                                            <a:rPr lang="en-GB" sz="1450" b="1" i="1" smtClean="0">
                                              <a:solidFill>
                                                <a:srgbClr val="C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𝟑</m:t>
                                          </m:r>
                                        </m:den>
                                      </m:f>
                                    </m:e>
                                  </m:box>
                                </m:e>
                              </m:d>
                              <m:r>
                                <a:rPr lang="en-GB" sz="14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45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</m:oMath>
                          </a14:m>
                          <a:r>
                            <a:rPr lang="en-GB" sz="145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145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endParaRPr lang="en-GB" sz="1450" b="1" baseline="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endParaRPr lang="en-GB" sz="1450" b="1" baseline="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en-GB" sz="1450" b="1" baseline="0" dirty="0">
                              <a:solidFill>
                                <a:srgbClr val="C00000"/>
                              </a:solidFill>
                            </a:rPr>
                            <a:t>So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𝟕𝟐</m:t>
                                  </m:r>
                                </m:den>
                              </m:f>
                              <m:r>
                                <a:rPr lang="en-GB" sz="13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3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  <m:r>
                                <m:rPr>
                                  <m:nor/>
                                </m:rPr>
                                <a:rPr lang="en-GB" sz="1300" b="1" i="0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acc>
                                <m:accPr>
                                  <m:chr m:val="̇"/>
                                  <m:ctrlPr>
                                    <a:rPr lang="en-GB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13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e>
                              </m:acc>
                              <m:r>
                                <a:rPr lang="en-GB" sz="13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%</m:t>
                              </m:r>
                            </m:oMath>
                          </a14:m>
                          <a:r>
                            <a:rPr lang="en-GB" sz="1300" b="1" baseline="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450" b="1" baseline="0" dirty="0">
                              <a:solidFill>
                                <a:srgbClr val="C00000"/>
                              </a:solidFill>
                            </a:rPr>
                            <a:t>of the flag is </a:t>
                          </a:r>
                          <a:r>
                            <a:rPr lang="en-GB" sz="1450" b="1" baseline="0" dirty="0">
                              <a:solidFill>
                                <a:srgbClr val="004DFF"/>
                              </a:solidFill>
                            </a:rPr>
                            <a:t>dark blue</a:t>
                          </a:r>
                          <a:r>
                            <a:rPr lang="en-GB" sz="1450" b="1" baseline="0" dirty="0">
                              <a:solidFill>
                                <a:srgbClr val="C0000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solidFill>
                          <a:srgbClr val="004DFF">
                            <a:alpha val="20000"/>
                          </a:srgbClr>
                        </a:solid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7. </a:t>
                          </a:r>
                          <a:r>
                            <a:rPr lang="en-GB" sz="1500" dirty="0"/>
                            <a:t>If the origin was in the bottom-left corner of the flag, what would be the equation of the edge between </a:t>
                          </a:r>
                          <a:r>
                            <a:rPr lang="en-GB" sz="1500" b="1" dirty="0">
                              <a:solidFill>
                                <a:srgbClr val="750787"/>
                              </a:solidFill>
                            </a:rPr>
                            <a:t>violet</a:t>
                          </a:r>
                          <a:r>
                            <a:rPr lang="en-GB" sz="1500" dirty="0"/>
                            <a:t> and </a:t>
                          </a:r>
                          <a:r>
                            <a:rPr lang="en-GB" sz="1500" b="1" dirty="0"/>
                            <a:t>black</a:t>
                          </a:r>
                          <a:r>
                            <a:rPr lang="en-GB" sz="1500" dirty="0"/>
                            <a:t>?</a:t>
                          </a:r>
                        </a:p>
                        <a:p>
                          <a:endParaRPr lang="en-GB" sz="1500" dirty="0"/>
                        </a:p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den>
                                </m:f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num>
                                  <m:den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750787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8. </a:t>
                          </a:r>
                          <a:r>
                            <a:rPr lang="en-GB" sz="1500" dirty="0"/>
                            <a:t>a) What is the area of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chemeClr val="bg1"/>
                              </a:solidFill>
                              <a:effectLst>
                                <a:innerShdw blurRad="101600">
                                  <a:prstClr val="black"/>
                                </a:innerShdw>
                              </a:effectLst>
                            </a:rPr>
                            <a:t>white</a:t>
                          </a:r>
                          <a:r>
                            <a:rPr lang="en-GB" sz="1500" dirty="0"/>
                            <a:t>?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 × 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200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  <a:p>
                          <a:r>
                            <a:rPr lang="en-GB" sz="900" dirty="0"/>
                            <a:t> </a:t>
                          </a:r>
                        </a:p>
                        <a:p>
                          <a:r>
                            <a:rPr lang="en-GB" sz="1500" dirty="0"/>
                            <a:t>b) What is the area of </a:t>
                          </a:r>
                          <a:r>
                            <a:rPr lang="en-GB" sz="1500" b="1" dirty="0">
                              <a:solidFill>
                                <a:srgbClr val="FFAFC8"/>
                              </a:solidFill>
                            </a:rPr>
                            <a:t>pink</a:t>
                          </a:r>
                          <a:r>
                            <a:rPr lang="en-GB" sz="1500" dirty="0"/>
                            <a:t>?</a:t>
                          </a:r>
                        </a:p>
                        <a:p>
                          <a:endParaRPr lang="en-GB" sz="150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200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  </a:t>
                          </a:r>
                          <a:endParaRPr lang="en-GB" sz="2000" b="1" dirty="0"/>
                        </a:p>
                      </a:txBody>
                      <a:tcPr>
                        <a:solidFill>
                          <a:srgbClr val="FFAFC8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9.</a:t>
                          </a:r>
                          <a:r>
                            <a:rPr lang="en-GB" sz="1500" dirty="0"/>
                            <a:t> What fraction of the total area of the flag is </a:t>
                          </a:r>
                          <a:r>
                            <a:rPr lang="en-GB" sz="1500" b="1" dirty="0">
                              <a:solidFill>
                                <a:srgbClr val="74D7EE"/>
                              </a:solidFill>
                            </a:rPr>
                            <a:t>light blue</a:t>
                          </a:r>
                          <a:r>
                            <a:rPr lang="en-GB" sz="1500" dirty="0"/>
                            <a:t>?</a:t>
                          </a:r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Area =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f>
                                <m:f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f>
                                <m:fPr>
                                  <m:ctrlP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5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dirty="0">
                              <a:solidFill>
                                <a:srgbClr val="C00000"/>
                              </a:solidFill>
                            </a:rPr>
                            <a:t> cm</a:t>
                          </a:r>
                          <a:r>
                            <a:rPr lang="en-GB" sz="1500" b="1" baseline="30000" dirty="0">
                              <a:solidFill>
                                <a:srgbClr val="C00000"/>
                              </a:solidFill>
                            </a:rPr>
                            <a:t>2</a:t>
                          </a:r>
                        </a:p>
                        <a:p>
                          <a:endParaRPr lang="en-GB" sz="1500" b="1" baseline="0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r>
                            <a:rPr lang="en-GB" sz="1500" b="1" baseline="0" dirty="0">
                              <a:solidFill>
                                <a:srgbClr val="C00000"/>
                              </a:solidFill>
                            </a:rPr>
                            <a:t>So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𝟕𝟐</m:t>
                                  </m:r>
                                </m:den>
                              </m:f>
                              <m:r>
                                <a:rPr lang="en-GB" sz="1500" b="1" i="1" baseline="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1500" b="1" i="1" baseline="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𝟗𝟔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b="1" baseline="0" dirty="0">
                              <a:solidFill>
                                <a:srgbClr val="C00000"/>
                              </a:solidFill>
                            </a:rPr>
                            <a:t> of the flag is </a:t>
                          </a:r>
                          <a:r>
                            <a:rPr lang="en-GB" sz="1500" b="1" baseline="0" dirty="0">
                              <a:solidFill>
                                <a:srgbClr val="74D7EE"/>
                              </a:solidFill>
                            </a:rPr>
                            <a:t>light blue</a:t>
                          </a:r>
                          <a:r>
                            <a:rPr lang="en-GB" sz="1500" b="1" baseline="0" dirty="0">
                              <a:solidFill>
                                <a:srgbClr val="C00000"/>
                              </a:solidFill>
                            </a:rPr>
                            <a:t>.</a:t>
                          </a:r>
                        </a:p>
                      </a:txBody>
                      <a:tcPr>
                        <a:lnB w="12700" cmpd="sng">
                          <a:noFill/>
                        </a:lnB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40377211"/>
                  </p:ext>
                </p:extLst>
              </p:nvPr>
            </p:nvGraphicFramePr>
            <p:xfrm>
              <a:off x="0" y="0"/>
              <a:ext cx="12192000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28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556" r="-300833" b="-204444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17" t="-556" r="-200833" b="-20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17" t="-556" r="-100833" b="-20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417" t="-556" r="-833" b="-20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286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800" b="1" u="sng" dirty="0">
                              <a:solidFill>
                                <a:srgbClr val="C00000"/>
                              </a:solidFill>
                            </a:rPr>
                            <a:t>Solutions</a:t>
                          </a:r>
                          <a:endParaRPr lang="en-GB" sz="1500" b="1" u="sng" dirty="0">
                            <a:solidFill>
                              <a:srgbClr val="C00000"/>
                            </a:solidFill>
                          </a:endParaRPr>
                        </a:p>
                        <a:p>
                          <a:pPr algn="ctr"/>
                          <a:r>
                            <a:rPr lang="en-GB" sz="1050" b="1" u="sng" dirty="0"/>
                            <a:t> </a:t>
                          </a:r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12" t="-100556" r="-625" b="-10444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2034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200556" r="-300833" b="-4444"/>
                          </a:stretch>
                        </a:blip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17" t="-200556" r="-200833" b="-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17" t="-200556" r="-100833" b="-4444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mpd="sng">
                          <a:noFill/>
                        </a:lnB>
                        <a:blipFill>
                          <a:blip r:embed="rId3"/>
                          <a:stretch>
                            <a:fillRect l="-300417" t="-225625" r="-833" b="-175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4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AE4983A0-8954-11BE-22D2-EFD34C6494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r="4955"/>
          <a:stretch/>
        </p:blipFill>
        <p:spPr>
          <a:xfrm>
            <a:off x="4323500" y="2386869"/>
            <a:ext cx="3544999" cy="2084261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F6619A3-9C80-9F80-FBE6-F6C5D831C2EC}"/>
              </a:ext>
            </a:extLst>
          </p:cNvPr>
          <p:cNvGraphicFramePr>
            <a:graphicFrameLocks noGrp="1"/>
          </p:cNvGraphicFramePr>
          <p:nvPr/>
        </p:nvGraphicFramePr>
        <p:xfrm>
          <a:off x="4323498" y="2386869"/>
          <a:ext cx="3545004" cy="2084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417">
                  <a:extLst>
                    <a:ext uri="{9D8B030D-6E8A-4147-A177-3AD203B41FA5}">
                      <a16:colId xmlns:a16="http://schemas.microsoft.com/office/drawing/2014/main" val="16692902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166687830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115606869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4206994158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1361508382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56094819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2681761707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781174471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758224736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62009960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1553535259"/>
                    </a:ext>
                  </a:extLst>
                </a:gridCol>
                <a:gridCol w="295417">
                  <a:extLst>
                    <a:ext uri="{9D8B030D-6E8A-4147-A177-3AD203B41FA5}">
                      <a16:colId xmlns:a16="http://schemas.microsoft.com/office/drawing/2014/main" val="3988860501"/>
                    </a:ext>
                  </a:extLst>
                </a:gridCol>
              </a:tblGrid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3686877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40256302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1416221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3831029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4944552"/>
                  </a:ext>
                </a:extLst>
              </a:tr>
              <a:tr h="347377"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00" dirty="0"/>
                    </a:p>
                  </a:txBody>
                  <a:tcPr marL="0" marR="0" marT="0" marB="0">
                    <a:lnL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25252">
                          <a:alpha val="74902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916906"/>
                  </a:ext>
                </a:extLst>
              </a:tr>
            </a:tbl>
          </a:graphicData>
        </a:graphic>
      </p:graphicFrame>
      <p:sp>
        <p:nvSpPr>
          <p:cNvPr id="12" name="Freeform 11">
            <a:extLst>
              <a:ext uri="{FF2B5EF4-FFF2-40B4-BE49-F238E27FC236}">
                <a16:creationId xmlns:a16="http://schemas.microsoft.com/office/drawing/2014/main" id="{1B40E621-7583-891B-C3C8-F5A86E5ED8FE}"/>
              </a:ext>
            </a:extLst>
          </p:cNvPr>
          <p:cNvSpPr/>
          <p:nvPr/>
        </p:nvSpPr>
        <p:spPr>
          <a:xfrm>
            <a:off x="5175008" y="4280381"/>
            <a:ext cx="921337" cy="855087"/>
          </a:xfrm>
          <a:custGeom>
            <a:avLst/>
            <a:gdLst>
              <a:gd name="connsiteX0" fmla="*/ 79084 w 761539"/>
              <a:gd name="connsiteY0" fmla="*/ 1156592 h 1156592"/>
              <a:gd name="connsiteX1" fmla="*/ 761176 w 761539"/>
              <a:gd name="connsiteY1" fmla="*/ 558525 h 1156592"/>
              <a:gd name="connsiteX2" fmla="*/ 0 w 761539"/>
              <a:gd name="connsiteY2" fmla="*/ 0 h 1156592"/>
              <a:gd name="connsiteX0" fmla="*/ 496893 w 775787"/>
              <a:gd name="connsiteY0" fmla="*/ 958319 h 958319"/>
              <a:gd name="connsiteX1" fmla="*/ 761176 w 775787"/>
              <a:gd name="connsiteY1" fmla="*/ 558525 h 958319"/>
              <a:gd name="connsiteX2" fmla="*/ 0 w 775787"/>
              <a:gd name="connsiteY2" fmla="*/ 0 h 958319"/>
              <a:gd name="connsiteX0" fmla="*/ 496893 w 761850"/>
              <a:gd name="connsiteY0" fmla="*/ 958319 h 958319"/>
              <a:gd name="connsiteX1" fmla="*/ 761176 w 761850"/>
              <a:gd name="connsiteY1" fmla="*/ 558525 h 958319"/>
              <a:gd name="connsiteX2" fmla="*/ 0 w 761850"/>
              <a:gd name="connsiteY2" fmla="*/ 0 h 958319"/>
              <a:gd name="connsiteX0" fmla="*/ 563565 w 828522"/>
              <a:gd name="connsiteY0" fmla="*/ 952811 h 952811"/>
              <a:gd name="connsiteX1" fmla="*/ 827848 w 828522"/>
              <a:gd name="connsiteY1" fmla="*/ 553017 h 952811"/>
              <a:gd name="connsiteX2" fmla="*/ 0 w 828522"/>
              <a:gd name="connsiteY2" fmla="*/ 0 h 952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8522" h="952811">
                <a:moveTo>
                  <a:pt x="563565" y="952811"/>
                </a:moveTo>
                <a:cubicBezTo>
                  <a:pt x="657849" y="904372"/>
                  <a:pt x="841029" y="745782"/>
                  <a:pt x="827848" y="553017"/>
                </a:cubicBezTo>
                <a:cubicBezTo>
                  <a:pt x="814667" y="360252"/>
                  <a:pt x="373997" y="182880"/>
                  <a:pt x="0" y="0"/>
                </a:cubicBezTo>
              </a:path>
            </a:pathLst>
          </a:custGeom>
          <a:noFill/>
          <a:ln w="25400" cap="rnd">
            <a:solidFill>
              <a:srgbClr val="FF8C00"/>
            </a:solidFill>
            <a:prstDash val="sysDash"/>
            <a:round/>
            <a:tailEnd type="triangle"/>
          </a:ln>
          <a:effectLst>
            <a:glow rad="38100">
              <a:srgbClr val="FF8C00">
                <a:alpha val="20000"/>
              </a:srgb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5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060650"/>
                  </p:ext>
                </p:extLst>
              </p:nvPr>
            </p:nvGraphicFramePr>
            <p:xfrm>
              <a:off x="0" y="0"/>
              <a:ext cx="12191999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7999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178000">
                    <a:tc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1. </a:t>
                          </a:r>
                          <a:r>
                            <a:rPr lang="en-GB" sz="1500" dirty="0"/>
                            <a:t>What is the colour of the region where each point is located?</a:t>
                          </a:r>
                          <a:br>
                            <a:rPr lang="en-GB" sz="1500" dirty="0"/>
                          </a:br>
                          <a:r>
                            <a:rPr lang="en-GB" sz="800" dirty="0"/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2,4</m:t>
                                  </m:r>
                                </m:e>
                              </m:d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800" dirty="0"/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5.5, 3.5</m:t>
                                  </m:r>
                                </m:e>
                              </m:d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800" dirty="0"/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, 4</m:t>
                                  </m:r>
                                </m:e>
                              </m:d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800" baseline="0" dirty="0"/>
                            <a:t> </a:t>
                          </a:r>
                          <a:endParaRPr lang="en-GB" sz="8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3.4, 5.1</m:t>
                                  </m:r>
                                </m:e>
                              </m:d>
                            </m:oMath>
                          </a14:m>
                          <a:endParaRPr lang="en-GB" sz="1500" b="1" dirty="0">
                            <a:ln w="3175">
                              <a:noFill/>
                            </a:ln>
                            <a:solidFill>
                              <a:srgbClr val="E40104"/>
                            </a:solidFill>
                          </a:endParaRPr>
                        </a:p>
                      </a:txBody>
                      <a:tcPr>
                        <a:solidFill>
                          <a:srgbClr val="E40303">
                            <a:alpha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Which colours does each line pass through?</a:t>
                          </a:r>
                        </a:p>
                        <a:p>
                          <a:r>
                            <a:rPr lang="en-GB" sz="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lang="en-GB" sz="15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GB" sz="15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endParaRPr lang="en-GB" sz="15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endParaRPr lang="en-GB" sz="15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endParaRPr lang="en-GB" sz="150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8C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3. </a:t>
                          </a:r>
                          <a:r>
                            <a:rPr lang="en-GB" sz="1500" b="0" dirty="0"/>
                            <a:t>What is the </a:t>
                          </a:r>
                          <a:r>
                            <a:rPr lang="en-GB" sz="1500" dirty="0"/>
                            <a:t>colour of the region where each pair of lines meet?</a:t>
                          </a:r>
                        </a:p>
                        <a:p>
                          <a:endParaRPr lang="en-GB" sz="1500" dirty="0"/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15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700" dirty="0"/>
                            <a:t> </a:t>
                          </a:r>
                          <a:br>
                            <a:rPr lang="en-GB" sz="1500" dirty="0"/>
                          </a:br>
                          <a:br>
                            <a:rPr lang="en-GB" sz="1500" dirty="0"/>
                          </a:br>
                          <a:r>
                            <a:rPr lang="en-GB" sz="700" baseline="0" dirty="0"/>
                            <a:t> </a:t>
                          </a:r>
                          <a:endParaRPr lang="en-GB" sz="700" dirty="0"/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5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=5−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700" dirty="0"/>
                            <a:t> </a:t>
                          </a:r>
                          <a:br>
                            <a:rPr lang="en-GB" sz="1500" dirty="0"/>
                          </a:br>
                          <a:endParaRPr lang="en-GB" sz="1500" dirty="0"/>
                        </a:p>
                      </a:txBody>
                      <a:tcPr>
                        <a:solidFill>
                          <a:srgbClr val="FFED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4. </a:t>
                          </a:r>
                          <a:r>
                            <a:rPr lang="en-GB" sz="1500" dirty="0"/>
                            <a:t>Find the coordinates of each point where three colours meet.</a:t>
                          </a:r>
                        </a:p>
                      </a:txBody>
                      <a:tcPr>
                        <a:solidFill>
                          <a:srgbClr val="008026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50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u="sng" dirty="0"/>
                            <a:t>Background Information</a:t>
                          </a:r>
                        </a:p>
                        <a:p>
                          <a:pPr algn="ctr"/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5. </a:t>
                          </a:r>
                          <a:r>
                            <a:rPr lang="en-GB" sz="1500" dirty="0"/>
                            <a:t>a) What are the equations of the four lines that border the green stripe?</a:t>
                          </a:r>
                        </a:p>
                        <a:p>
                          <a:r>
                            <a:rPr lang="en-GB" sz="800" dirty="0"/>
                            <a:t> </a:t>
                          </a:r>
                        </a:p>
                        <a:p>
                          <a:pPr algn="ctr"/>
                          <a:endParaRPr lang="en-GB" sz="1500" b="1" dirty="0"/>
                        </a:p>
                        <a:p>
                          <a:pPr algn="ctr"/>
                          <a:endParaRPr lang="en-GB" sz="1500" b="1" dirty="0"/>
                        </a:p>
                        <a:p>
                          <a:r>
                            <a:rPr lang="en-GB" sz="800" dirty="0"/>
                            <a:t> </a:t>
                          </a:r>
                        </a:p>
                        <a:p>
                          <a:r>
                            <a:rPr lang="en-GB" sz="1500" dirty="0"/>
                            <a:t>b) What four inequalities does the green stripe satisfy?</a:t>
                          </a:r>
                          <a:endParaRPr kumimoji="0" lang="en-GB" sz="1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1926000">
                    <a:tc row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6. </a:t>
                          </a:r>
                          <a:r>
                            <a:rPr lang="en-GB" sz="1500" dirty="0"/>
                            <a:t>Find the coordinates of the point that divides the </a:t>
                          </a:r>
                          <a:r>
                            <a:rPr lang="en-GB" sz="1800" b="1" dirty="0">
                              <a:solidFill>
                                <a:srgbClr val="FFEE00"/>
                              </a:solidFill>
                            </a:rPr>
                            <a:t>yellow</a:t>
                          </a:r>
                          <a:r>
                            <a:rPr lang="en-GB" sz="1500" dirty="0"/>
                            <a:t>/</a:t>
                          </a:r>
                          <a:r>
                            <a:rPr lang="en-GB" sz="1800" b="1" dirty="0">
                              <a:solidFill>
                                <a:srgbClr val="008025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 border 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2 :1</m:t>
                              </m:r>
                            </m:oMath>
                          </a14:m>
                          <a:r>
                            <a:rPr lang="en-GB" sz="1500" dirty="0"/>
                            <a:t>.</a:t>
                          </a:r>
                          <a:r>
                            <a:rPr lang="en-GB" sz="1800" dirty="0"/>
                            <a:t> </a:t>
                          </a:r>
                          <a:endParaRPr lang="en-GB" sz="1500" b="1" dirty="0"/>
                        </a:p>
                      </a:txBody>
                      <a:tcPr>
                        <a:solidFill>
                          <a:srgbClr val="004DFF">
                            <a:alpha val="20000"/>
                          </a:srgbClr>
                        </a:solid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7.</a:t>
                          </a:r>
                          <a:r>
                            <a:rPr lang="en-GB" sz="1500" dirty="0"/>
                            <a:t> Explain using gradients why the  white triangle is not right-angled.</a:t>
                          </a:r>
                          <a:r>
                            <a:rPr lang="en-GB" sz="1800" dirty="0"/>
                            <a:t> 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750787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8.</a:t>
                          </a:r>
                          <a:r>
                            <a:rPr lang="en-GB" sz="1500" dirty="0"/>
                            <a:t> Find the equation of the straight line connecting the top-left of the</a:t>
                          </a:r>
                          <a:r>
                            <a:rPr lang="en-GB" sz="1800" dirty="0"/>
                            <a:t> </a:t>
                          </a:r>
                          <a:r>
                            <a:rPr lang="en-GB" sz="1500" dirty="0"/>
                            <a:t> flag to the bottom-right of the flag.</a:t>
                          </a:r>
                          <a:r>
                            <a:rPr lang="en-GB" sz="2000" dirty="0"/>
                            <a:t> </a:t>
                          </a:r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AFC8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9.</a:t>
                          </a:r>
                          <a:r>
                            <a:rPr lang="en-GB" sz="1500" dirty="0"/>
                            <a:t> </a:t>
                          </a:r>
                          <a:r>
                            <a:rPr lang="en-GB" sz="1450" dirty="0"/>
                            <a:t>Create and solve your own question using the Progress Pride Flag!</a:t>
                          </a:r>
                          <a:r>
                            <a:rPr lang="en-GB" sz="1800" dirty="0"/>
                            <a:t> </a:t>
                          </a:r>
                        </a:p>
                      </a:txBody>
                      <a:tcPr marR="55440">
                        <a:lnB w="12700" cmpd="sng">
                          <a:noFill/>
                        </a:lnB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82060650"/>
                  </p:ext>
                </p:extLst>
              </p:nvPr>
            </p:nvGraphicFramePr>
            <p:xfrm>
              <a:off x="0" y="0"/>
              <a:ext cx="12191999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7999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17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585" r="-300833" b="-22046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17" t="-585" r="-200833" b="-2204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17" t="-585" r="-100833" b="-2204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4. </a:t>
                          </a:r>
                          <a:r>
                            <a:rPr lang="en-GB" sz="1500" dirty="0"/>
                            <a:t>Find the coordinates of each point where three colours meet.</a:t>
                          </a:r>
                        </a:p>
                      </a:txBody>
                      <a:tcPr>
                        <a:solidFill>
                          <a:srgbClr val="008026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50200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GB" sz="1500" b="1" u="sng" dirty="0"/>
                            <a:t>Background Information</a:t>
                          </a:r>
                        </a:p>
                        <a:p>
                          <a:pPr algn="ctr"/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5. </a:t>
                          </a:r>
                          <a:r>
                            <a:rPr lang="en-GB" sz="1500" dirty="0"/>
                            <a:t>a) What are the equations of the four lines that border the green stripe?</a:t>
                          </a:r>
                        </a:p>
                        <a:p>
                          <a:r>
                            <a:rPr lang="en-GB" sz="800" dirty="0"/>
                            <a:t> </a:t>
                          </a:r>
                        </a:p>
                        <a:p>
                          <a:pPr algn="ctr"/>
                          <a:endParaRPr lang="en-GB" sz="1500" b="1" dirty="0"/>
                        </a:p>
                        <a:p>
                          <a:pPr algn="ctr"/>
                          <a:endParaRPr lang="en-GB" sz="1500" b="1" dirty="0"/>
                        </a:p>
                        <a:p>
                          <a:r>
                            <a:rPr lang="en-GB" sz="800" dirty="0"/>
                            <a:t> </a:t>
                          </a:r>
                        </a:p>
                        <a:p>
                          <a:r>
                            <a:rPr lang="en-GB" sz="1500" dirty="0"/>
                            <a:t>b) What four inequalities does the green stripe satisfy?</a:t>
                          </a:r>
                          <a:endParaRPr kumimoji="0" lang="en-GB" sz="1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1926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216374" r="-300833" b="-4678"/>
                          </a:stretch>
                        </a:blip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7.</a:t>
                          </a:r>
                          <a:r>
                            <a:rPr lang="en-GB" sz="1500" dirty="0"/>
                            <a:t> Explain using gradients why the  white triangle is not right-angled.</a:t>
                          </a:r>
                          <a:r>
                            <a:rPr lang="en-GB" sz="1800" dirty="0"/>
                            <a:t> 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750787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8.</a:t>
                          </a:r>
                          <a:r>
                            <a:rPr lang="en-GB" sz="1500" dirty="0"/>
                            <a:t> Find the equation of the straight line connecting the top-left of the</a:t>
                          </a:r>
                          <a:r>
                            <a:rPr lang="en-GB" sz="1800" dirty="0"/>
                            <a:t> </a:t>
                          </a:r>
                          <a:r>
                            <a:rPr lang="en-GB" sz="1500" dirty="0"/>
                            <a:t> flag to the bottom-right of the flag.</a:t>
                          </a:r>
                          <a:r>
                            <a:rPr lang="en-GB" sz="2000" dirty="0"/>
                            <a:t> </a:t>
                          </a:r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AFC8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9.</a:t>
                          </a:r>
                          <a:r>
                            <a:rPr lang="en-GB" sz="1500" dirty="0"/>
                            <a:t> </a:t>
                          </a:r>
                          <a:r>
                            <a:rPr lang="en-GB" sz="1450" dirty="0"/>
                            <a:t>Create and solve your own question using the Progress Pride Flag!</a:t>
                          </a:r>
                          <a:r>
                            <a:rPr lang="en-GB" sz="1800" dirty="0"/>
                            <a:t> </a:t>
                          </a:r>
                        </a:p>
                      </a:txBody>
                      <a:tcPr marR="55440">
                        <a:lnB w="12700" cmpd="sng">
                          <a:noFill/>
                        </a:lnB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AE4983A0-8954-11BE-22D2-EFD34C6494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55"/>
          <a:stretch/>
        </p:blipFill>
        <p:spPr>
          <a:xfrm>
            <a:off x="4323500" y="2353818"/>
            <a:ext cx="3544999" cy="208426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EB032F-B1CE-0A44-5CA0-60BAB68A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7"/>
          <a:stretch/>
        </p:blipFill>
        <p:spPr bwMode="auto">
          <a:xfrm>
            <a:off x="4127713" y="2268446"/>
            <a:ext cx="3936571" cy="23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37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023135"/>
                  </p:ext>
                </p:extLst>
              </p:nvPr>
            </p:nvGraphicFramePr>
            <p:xfrm>
              <a:off x="0" y="0"/>
              <a:ext cx="12191999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7999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178000">
                    <a:tc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1. </a:t>
                          </a:r>
                          <a:r>
                            <a:rPr lang="en-GB" sz="1500" dirty="0"/>
                            <a:t>What is the colour of the region where each point is located?</a:t>
                          </a:r>
                          <a:br>
                            <a:rPr lang="en-GB" sz="1500" dirty="0"/>
                          </a:br>
                          <a:r>
                            <a:rPr lang="en-GB" sz="800" dirty="0"/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2,4</m:t>
                                  </m:r>
                                </m:e>
                              </m:d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73D8EE"/>
                              </a:solidFill>
                            </a:rPr>
                            <a:t>Light Blue</a:t>
                          </a:r>
                          <a:br>
                            <a:rPr lang="en-GB" sz="1500" dirty="0"/>
                          </a:br>
                          <a:r>
                            <a:rPr lang="en-GB" sz="800" dirty="0"/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5.5, 3.5</m:t>
                                  </m:r>
                                </m:e>
                              </m:d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FFEE00"/>
                              </a:solidFill>
                            </a:rPr>
                            <a:t>Yellow</a:t>
                          </a:r>
                          <a:br>
                            <a:rPr lang="en-GB" sz="1500" dirty="0"/>
                          </a:br>
                          <a:r>
                            <a:rPr lang="en-GB" sz="800" dirty="0"/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1.5</m:t>
                                  </m:r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, 4</m:t>
                                  </m:r>
                                </m:e>
                              </m:d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FFAFC8"/>
                              </a:solidFill>
                            </a:rPr>
                            <a:t>Pink</a:t>
                          </a:r>
                          <a:br>
                            <a:rPr lang="en-GB" sz="1500" dirty="0"/>
                          </a:br>
                          <a:r>
                            <a:rPr lang="en-GB" sz="800" baseline="0" dirty="0"/>
                            <a:t> </a:t>
                          </a:r>
                          <a:endParaRPr lang="en-GB" sz="800" dirty="0"/>
                        </a:p>
                        <a:p>
                          <a:pPr marL="342900" marR="0" lvl="0" indent="-34290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AutoNum type="alphaLcParenR"/>
                            <a:tabLst/>
                            <a:defRPr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500" b="0" i="1" smtClean="0">
                                      <a:latin typeface="Cambria Math" panose="02040503050406030204" pitchFamily="18" charset="0"/>
                                    </a:rPr>
                                    <m:t>3.4, 5.1</m:t>
                                  </m:r>
                                </m:e>
                              </m:d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</m:oMath>
                          </a14:m>
                          <a:r>
                            <a:rPr lang="en-GB" sz="1500" dirty="0"/>
                            <a:t> </a:t>
                          </a:r>
                          <a:r>
                            <a:rPr lang="en-GB" sz="1500" b="1" dirty="0">
                              <a:ln w="3175">
                                <a:noFill/>
                              </a:ln>
                              <a:solidFill>
                                <a:srgbClr val="E40104"/>
                              </a:solidFill>
                            </a:rPr>
                            <a:t>Red</a:t>
                          </a:r>
                        </a:p>
                      </a:txBody>
                      <a:tcPr>
                        <a:solidFill>
                          <a:srgbClr val="E40303">
                            <a:alpha val="20000"/>
                          </a:srgbClr>
                        </a:solidFill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>
                              <a:solidFill>
                                <a:schemeClr val="tx1"/>
                              </a:solidFill>
                            </a:rPr>
                            <a:t>2. </a:t>
                          </a:r>
                          <a:r>
                            <a:rPr lang="en-GB" sz="1500" b="0" dirty="0">
                              <a:solidFill>
                                <a:schemeClr val="tx1"/>
                              </a:solidFill>
                            </a:rPr>
                            <a:t>Which colours does each line pass through?</a:t>
                          </a:r>
                        </a:p>
                        <a:p>
                          <a:r>
                            <a:rPr lang="en-GB" sz="8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sz="600" b="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GB" sz="1350" b="0" dirty="0">
                              <a:solidFill>
                                <a:schemeClr val="tx1"/>
                              </a:solidFill>
                            </a:rPr>
                            <a:t>a) </a:t>
                          </a:r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br>
                            <a:rPr lang="en-GB" sz="1350" b="1" dirty="0">
                              <a:ln w="3175">
                                <a:solidFill>
                                  <a:schemeClr val="tx1"/>
                                </a:solidFill>
                              </a:ln>
                              <a:solidFill>
                                <a:srgbClr val="73D8EE"/>
                              </a:solidFill>
                            </a:rPr>
                          </a:b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rgbClr val="73D8EE"/>
                              </a:solidFill>
                            </a:rPr>
                            <a:t>Light Blue</a:t>
                          </a: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rgbClr val="603914"/>
                              </a:solidFill>
                            </a:rPr>
                            <a:t>Brown</a:t>
                          </a: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 Black, </a:t>
                          </a: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rgbClr val="E40104"/>
                              </a:solidFill>
                            </a:rPr>
                            <a:t>Red</a:t>
                          </a:r>
                          <a:endParaRPr lang="en-GB" sz="1350" b="1" dirty="0">
                            <a:ln w="3175">
                              <a:noFill/>
                            </a:ln>
                            <a:solidFill>
                              <a:srgbClr val="E40104"/>
                            </a:solidFill>
                          </a:endParaRPr>
                        </a:p>
                        <a:p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r>
                            <a:rPr lang="en-GB" sz="1350" b="0" dirty="0">
                              <a:solidFill>
                                <a:schemeClr val="tx1"/>
                              </a:solidFill>
                            </a:rPr>
                            <a:t>b) </a:t>
                          </a:r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</m:oMath>
                          </a14:m>
                          <a:br>
                            <a:rPr lang="en-GB" sz="135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rgbClr val="750787"/>
                              </a:solidFill>
                            </a:rPr>
                            <a:t>Violet</a:t>
                          </a: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rgbClr val="004DFF"/>
                              </a:solidFill>
                            </a:rPr>
                            <a:t>Blue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 Black,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rgbClr val="603914"/>
                              </a:solidFill>
                            </a:rPr>
                            <a:t>Brown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rgbClr val="FF8C00"/>
                              </a:solidFill>
                            </a:rPr>
                            <a:t>Orange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rgbClr val="E40104"/>
                              </a:solidFill>
                            </a:rPr>
                            <a:t>Red</a:t>
                          </a:r>
                          <a:endParaRPr lang="en-GB" sz="1350" b="1" dirty="0">
                            <a:ln w="3175">
                              <a:noFill/>
                            </a:ln>
                            <a:solidFill>
                              <a:schemeClr val="tx1"/>
                            </a:solidFill>
                          </a:endParaRPr>
                        </a:p>
                        <a:p>
                          <a:r>
                            <a:rPr lang="en-GB" sz="600" b="0" dirty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350" b="0" dirty="0">
                              <a:solidFill>
                                <a:schemeClr val="tx1"/>
                              </a:solidFill>
                            </a:rPr>
                            <a:t>c) </a:t>
                          </a:r>
                          <a14:m>
                            <m:oMath xmlns:m="http://schemas.openxmlformats.org/officeDocument/2006/math"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35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=7</m:t>
                              </m:r>
                            </m:oMath>
                          </a14:m>
                          <a:br>
                            <a:rPr lang="en-GB" sz="1350" b="0" dirty="0">
                              <a:solidFill>
                                <a:schemeClr val="tx1"/>
                              </a:solidFill>
                            </a:rPr>
                          </a:br>
                          <a:r>
                            <a:rPr kumimoji="0" lang="en-GB" sz="1350" b="1" i="0" u="none" strike="noStrike" kern="1200" cap="none" spc="0" normalizeH="0" baseline="0" noProof="0" dirty="0">
                              <a:ln w="3175">
                                <a:noFill/>
                              </a:ln>
                              <a:solidFill>
                                <a:srgbClr val="603914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Brown</a:t>
                          </a:r>
                          <a:r>
                            <a:rPr kumimoji="0" lang="en-GB" sz="135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Black,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rgbClr val="008025"/>
                              </a:solidFill>
                            </a:rPr>
                            <a:t>Green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rgbClr val="004DFF"/>
                              </a:solidFill>
                            </a:rPr>
                            <a:t>Blue</a:t>
                          </a:r>
                          <a:r>
                            <a:rPr lang="en-GB" sz="1350" b="1" baseline="0" dirty="0">
                              <a:ln w="3175">
                                <a:noFill/>
                              </a:ln>
                              <a:solidFill>
                                <a:schemeClr val="tx1"/>
                              </a:solidFill>
                            </a:rPr>
                            <a:t>, </a:t>
                          </a:r>
                          <a:r>
                            <a:rPr lang="en-GB" sz="1350" b="1" dirty="0">
                              <a:ln w="3175">
                                <a:noFill/>
                              </a:ln>
                              <a:solidFill>
                                <a:srgbClr val="750787"/>
                              </a:solidFill>
                            </a:rPr>
                            <a:t>Violet</a:t>
                          </a:r>
                          <a:endParaRPr lang="en-GB" sz="1350" b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>
                        <a:solidFill>
                          <a:srgbClr val="FF8C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3. </a:t>
                          </a:r>
                          <a:r>
                            <a:rPr lang="en-GB" sz="1500" b="0" dirty="0"/>
                            <a:t>What is the </a:t>
                          </a:r>
                          <a:r>
                            <a:rPr lang="en-GB" sz="1500" dirty="0"/>
                            <a:t>colour of the region where each pair of lines meet?</a:t>
                          </a:r>
                        </a:p>
                        <a:p>
                          <a:endParaRPr lang="en-GB" sz="1500" dirty="0"/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=2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oMath>
                          </a14:m>
                          <a:r>
                            <a:rPr lang="en-GB" sz="15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700" dirty="0"/>
                            <a:t> </a:t>
                          </a:r>
                          <a:br>
                            <a:rPr lang="en-GB" sz="1500" dirty="0"/>
                          </a:br>
                          <a:r>
                            <a:rPr lang="en-GB" sz="1600" b="1" baseline="0" dirty="0">
                              <a:ln w="3175">
                                <a:noFill/>
                              </a:ln>
                              <a:solidFill>
                                <a:srgbClr val="603914"/>
                              </a:solidFill>
                            </a:rPr>
                            <a:t>Brown</a:t>
                          </a:r>
                          <a:r>
                            <a:rPr lang="en-GB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600" b="1" dirty="0">
                              <a:ln w="3175">
                                <a:noFill/>
                              </a:ln>
                              <a:solidFill>
                                <a:srgbClr val="C00000"/>
                              </a:solidFill>
                            </a:rPr>
                            <a:t>–</a:t>
                          </a:r>
                          <a:r>
                            <a:rPr lang="en-GB" sz="1600" b="1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e>
                              </m:d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700" baseline="0" dirty="0"/>
                            <a:t> </a:t>
                          </a:r>
                          <a:endParaRPr lang="en-GB" sz="700" dirty="0"/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500" b="0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oMath>
                          </a14:m>
                          <a:r>
                            <a:rPr lang="en-GB" sz="15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=5−</m:t>
                              </m:r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br>
                            <a:rPr lang="en-GB" sz="1500" dirty="0"/>
                          </a:br>
                          <a:r>
                            <a:rPr lang="en-GB" sz="700" dirty="0"/>
                            <a:t> </a:t>
                          </a:r>
                          <a:br>
                            <a:rPr lang="en-GB" sz="1500" dirty="0"/>
                          </a:br>
                          <a:r>
                            <a:rPr lang="en-GB" sz="1600" b="1" dirty="0">
                              <a:ln w="3175">
                                <a:noFill/>
                              </a:ln>
                              <a:solidFill>
                                <a:srgbClr val="FFAFC8"/>
                              </a:solidFill>
                            </a:rPr>
                            <a:t>Pink </a:t>
                          </a:r>
                          <a:r>
                            <a:rPr lang="en-GB" sz="1600" b="1" dirty="0">
                              <a:ln w="3175">
                                <a:noFill/>
                              </a:ln>
                              <a:solidFill>
                                <a:srgbClr val="C00000"/>
                              </a:solidFill>
                            </a:rPr>
                            <a:t>– 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i="0" smtClean="0">
                                  <a:ln w="3175"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1600" b="1" i="1" smtClean="0">
                                  <a:ln w="3175"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1600" b="1" i="1" smtClean="0">
                                  <a:ln w="3175"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1600" b="1" i="1" smtClean="0">
                                  <a:ln w="3175"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1600" b="1" i="1" smtClean="0">
                                  <a:ln w="3175"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endParaRPr lang="en-GB" sz="1500" dirty="0"/>
                        </a:p>
                      </a:txBody>
                      <a:tcPr>
                        <a:solidFill>
                          <a:srgbClr val="FFED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4. </a:t>
                          </a:r>
                          <a:r>
                            <a:rPr lang="en-GB" sz="1500" dirty="0"/>
                            <a:t>Find the coordinates of each point where three colours meet.</a:t>
                          </a:r>
                        </a:p>
                      </a:txBody>
                      <a:tcPr>
                        <a:solidFill>
                          <a:srgbClr val="008026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50200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Solutions</a:t>
                          </a:r>
                          <a:endParaRPr kumimoji="0" lang="en-GB" sz="15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5. </a:t>
                          </a:r>
                          <a:r>
                            <a:rPr lang="en-GB" sz="1500" dirty="0"/>
                            <a:t>a) What are the equations of the four lines that border the green stripe?</a:t>
                          </a:r>
                        </a:p>
                        <a:p>
                          <a:r>
                            <a:rPr lang="en-GB" sz="800" dirty="0"/>
                            <a:t> </a:t>
                          </a:r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𝟏𝟐</m:t>
                              </m:r>
                            </m:oMath>
                          </a14:m>
                          <a:r>
                            <a:rPr lang="en-GB" sz="2000" b="1" dirty="0">
                              <a:solidFill>
                                <a:srgbClr val="C00000"/>
                              </a:solidFill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GB" sz="2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000" b="1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lang="en-GB" sz="1500" b="1" dirty="0"/>
                        </a:p>
                        <a:p>
                          <a:r>
                            <a:rPr lang="en-GB" sz="800" dirty="0"/>
                            <a:t> </a:t>
                          </a:r>
                        </a:p>
                        <a:p>
                          <a:r>
                            <a:rPr lang="en-GB" sz="1500" dirty="0"/>
                            <a:t>b) What four inequalities does the green stripe satisfy?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GB" sz="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𝟑</m:t>
                              </m:r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𝟏𝟐</m:t>
                              </m:r>
                            </m:oMath>
                          </a14:m>
                          <a:r>
                            <a:rPr kumimoji="0" lang="en-GB" sz="20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GB" sz="2000" b="1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C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kumimoji="0" lang="en-GB" sz="2000" b="1" i="1" u="none" strike="noStrike" kern="120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srgbClr val="C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den>
                              </m:f>
                            </m:oMath>
                          </a14:m>
                          <a:endParaRPr kumimoji="0" lang="en-GB" sz="1500" b="1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>
                        <a:solidFill>
                          <a:srgbClr val="000000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1926000">
                    <a:tc row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6. </a:t>
                          </a:r>
                          <a:r>
                            <a:rPr lang="en-GB" sz="1500" dirty="0"/>
                            <a:t>Find the coordinates of the point that divides the </a:t>
                          </a:r>
                          <a:r>
                            <a:rPr lang="en-GB" sz="1800" b="1" dirty="0">
                              <a:solidFill>
                                <a:srgbClr val="FFEE00"/>
                              </a:solidFill>
                            </a:rPr>
                            <a:t>yellow</a:t>
                          </a:r>
                          <a:r>
                            <a:rPr lang="en-GB" sz="1500" dirty="0"/>
                            <a:t>/</a:t>
                          </a:r>
                          <a:r>
                            <a:rPr lang="en-GB" sz="1800" b="1" dirty="0">
                              <a:solidFill>
                                <a:srgbClr val="008025"/>
                              </a:solidFill>
                            </a:rPr>
                            <a:t>green</a:t>
                          </a:r>
                          <a:r>
                            <a:rPr lang="en-GB" sz="1500" dirty="0"/>
                            <a:t> border in the ratio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latin typeface="Cambria Math" panose="02040503050406030204" pitchFamily="18" charset="0"/>
                                </a:rPr>
                                <m:t>2 :1</m:t>
                              </m:r>
                            </m:oMath>
                          </a14:m>
                          <a:r>
                            <a:rPr lang="en-GB" sz="1500" dirty="0"/>
                            <a:t>.</a:t>
                          </a:r>
                          <a:r>
                            <a:rPr lang="en-GB" sz="1800" dirty="0"/>
                            <a:t> </a:t>
                          </a:r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GB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8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1500" b="1" dirty="0"/>
                            <a:t> </a:t>
                          </a:r>
                        </a:p>
                      </a:txBody>
                      <a:tcPr>
                        <a:solidFill>
                          <a:srgbClr val="004DFF">
                            <a:alpha val="20000"/>
                          </a:srgbClr>
                        </a:solid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7.</a:t>
                          </a:r>
                          <a:r>
                            <a:rPr lang="en-GB" sz="1500" dirty="0"/>
                            <a:t> Explain using gradients why the  white triangle is not right-angled.</a:t>
                          </a:r>
                          <a:r>
                            <a:rPr lang="en-GB" sz="1800" dirty="0"/>
                            <a:t> </a:t>
                          </a:r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:r>
                            <a:rPr lang="en-GB" sz="1500" dirty="0">
                              <a:solidFill>
                                <a:srgbClr val="C00000"/>
                              </a:solidFill>
                            </a:rPr>
                            <a:t>The gradients of the two non-vertical sides are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dirty="0">
                              <a:solidFill>
                                <a:srgbClr val="C00000"/>
                              </a:solidFill>
                            </a:rPr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GB" sz="15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GB" sz="1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oMath>
                          </a14:m>
                          <a:r>
                            <a:rPr lang="en-GB" sz="1500" dirty="0">
                              <a:solidFill>
                                <a:srgbClr val="C00000"/>
                              </a:solidFill>
                            </a:rPr>
                            <a:t>, which</a:t>
                          </a:r>
                          <a:r>
                            <a:rPr lang="en-GB" sz="1500" baseline="0" dirty="0">
                              <a:solidFill>
                                <a:srgbClr val="C00000"/>
                              </a:solidFill>
                            </a:rPr>
                            <a:t> are not negative reciprocals of one another.</a:t>
                          </a:r>
                          <a:endParaRPr lang="en-GB" sz="15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750787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8.</a:t>
                          </a:r>
                          <a:r>
                            <a:rPr lang="en-GB" sz="1500" dirty="0"/>
                            <a:t> Find the equation of the straight line connecting the top-left of the</a:t>
                          </a:r>
                          <a:r>
                            <a:rPr lang="en-GB" sz="1800" dirty="0"/>
                            <a:t> </a:t>
                          </a:r>
                          <a:r>
                            <a:rPr lang="en-GB" sz="1500" dirty="0"/>
                            <a:t> flag to the bottom-right of the flag.</a:t>
                          </a:r>
                          <a:r>
                            <a:rPr lang="en-GB" sz="2000" dirty="0"/>
                            <a:t> </a:t>
                          </a:r>
                          <a:endParaRPr lang="en-GB" sz="1500" dirty="0"/>
                        </a:p>
                        <a:p>
                          <a:endParaRPr lang="en-GB" sz="1500" dirty="0"/>
                        </a:p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=−</m:t>
                                </m:r>
                                <m:f>
                                  <m:fPr>
                                    <m:ctrlP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en-GB" sz="2000" b="1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den>
                                </m:f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GB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oMath>
                            </m:oMathPara>
                          </a14:m>
                          <a:endParaRPr lang="en-GB" sz="20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solidFill>
                          <a:srgbClr val="FFAFC8">
                            <a:alpha val="20000"/>
                          </a:srgbClr>
                        </a:solid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9.</a:t>
                          </a:r>
                          <a:r>
                            <a:rPr lang="en-GB" sz="1500" dirty="0"/>
                            <a:t> </a:t>
                          </a:r>
                          <a:r>
                            <a:rPr lang="en-GB" sz="1450" dirty="0"/>
                            <a:t>Create and solve your own question using the Progress Pride Flag!</a:t>
                          </a:r>
                          <a:r>
                            <a:rPr lang="en-GB" sz="1800" dirty="0"/>
                            <a:t> </a:t>
                          </a:r>
                        </a:p>
                      </a:txBody>
                      <a:tcPr marR="55440">
                        <a:lnB w="12700" cmpd="sng">
                          <a:noFill/>
                        </a:lnB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167A7057-F0D7-B0A1-CDBF-AE94777F52B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11023135"/>
                  </p:ext>
                </p:extLst>
              </p:nvPr>
            </p:nvGraphicFramePr>
            <p:xfrm>
              <a:off x="0" y="0"/>
              <a:ext cx="12191999" cy="6858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3047999">
                      <a:extLst>
                        <a:ext uri="{9D8B030D-6E8A-4147-A177-3AD203B41FA5}">
                          <a16:colId xmlns:a16="http://schemas.microsoft.com/office/drawing/2014/main" val="650291818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234382966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4161791877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3641610011"/>
                        </a:ext>
                      </a:extLst>
                    </a:gridCol>
                    <a:gridCol w="1016000">
                      <a:extLst>
                        <a:ext uri="{9D8B030D-6E8A-4147-A177-3AD203B41FA5}">
                          <a16:colId xmlns:a16="http://schemas.microsoft.com/office/drawing/2014/main" val="3781465041"/>
                        </a:ext>
                      </a:extLst>
                    </a:gridCol>
                    <a:gridCol w="1170122">
                      <a:extLst>
                        <a:ext uri="{9D8B030D-6E8A-4147-A177-3AD203B41FA5}">
                          <a16:colId xmlns:a16="http://schemas.microsoft.com/office/drawing/2014/main" val="779595037"/>
                        </a:ext>
                      </a:extLst>
                    </a:gridCol>
                    <a:gridCol w="1877878">
                      <a:extLst>
                        <a:ext uri="{9D8B030D-6E8A-4147-A177-3AD203B41FA5}">
                          <a16:colId xmlns:a16="http://schemas.microsoft.com/office/drawing/2014/main" val="1845180250"/>
                        </a:ext>
                      </a:extLst>
                    </a:gridCol>
                  </a:tblGrid>
                  <a:tr h="2178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585" r="-300833" b="-220468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17" t="-585" r="-200833" b="-2204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17" t="-585" r="-100833" b="-220468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4. </a:t>
                          </a:r>
                          <a:r>
                            <a:rPr lang="en-GB" sz="1500" dirty="0"/>
                            <a:t>Find the coordinates of each point where three colours meet.</a:t>
                          </a:r>
                        </a:p>
                      </a:txBody>
                      <a:tcPr>
                        <a:solidFill>
                          <a:srgbClr val="008026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9994149"/>
                      </a:ext>
                    </a:extLst>
                  </a:tr>
                  <a:tr h="250200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GB" sz="1800" b="1" i="0" u="sng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Solutions</a:t>
                          </a:r>
                          <a:endParaRPr kumimoji="0" lang="en-GB" sz="1500" b="1" i="0" u="sng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algn="ctr"/>
                          <a:endParaRPr lang="en-GB" sz="1400" b="1" u="sng" dirty="0"/>
                        </a:p>
                        <a:p>
                          <a:pPr algn="l"/>
                          <a:r>
                            <a:rPr lang="en-GB" sz="1500" b="0" u="none" dirty="0"/>
                            <a:t>Shown to the right is the ‘</a:t>
                          </a:r>
                          <a:r>
                            <a:rPr lang="en-GB" sz="1500" b="1" u="none" dirty="0"/>
                            <a:t>Progress Pride Flag</a:t>
                          </a:r>
                          <a:r>
                            <a:rPr lang="en-GB" sz="1500" b="0" u="none" dirty="0"/>
                            <a:t>’ designed by Daniel Quasar in 2018.</a:t>
                          </a:r>
                          <a:br>
                            <a:rPr lang="en-GB" sz="1400" b="0" u="none" dirty="0"/>
                          </a:br>
                          <a:r>
                            <a:rPr lang="en-GB" sz="700" b="0" u="none" dirty="0"/>
                            <a:t> </a:t>
                          </a:r>
                          <a:br>
                            <a:rPr lang="en-GB" sz="1400" b="0" u="none" dirty="0"/>
                          </a:br>
                          <a:r>
                            <a:rPr lang="en-GB" sz="1500" b="0" u="none" dirty="0"/>
                            <a:t>It shows the traditional six colours of the rainbow pride flag used by LGBTQIA+ communities since the 1970s, with added triangular ‘chevrons’ representing additional groups such as transgender people and people of colour.</a:t>
                          </a:r>
                        </a:p>
                      </a:txBody>
                      <a:tcPr>
                        <a:solidFill>
                          <a:srgbClr val="613915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312" t="-86869" r="-625" b="-90404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4350769"/>
                      </a:ext>
                    </a:extLst>
                  </a:tr>
                  <a:tr h="1926000"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17" t="-216374" r="-300833" b="-4678"/>
                          </a:stretch>
                        </a:blipFill>
                      </a:tcPr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417" t="-216374" r="-200833" b="-4678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rowSpan="2"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417" t="-216374" r="-100833" b="-4678"/>
                          </a:stretch>
                        </a:blipFill>
                      </a:tcPr>
                    </a:tc>
                    <a:tc rowSpan="2"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500" b="1" dirty="0"/>
                            <a:t>9.</a:t>
                          </a:r>
                          <a:r>
                            <a:rPr lang="en-GB" sz="1500" dirty="0"/>
                            <a:t> </a:t>
                          </a:r>
                          <a:r>
                            <a:rPr lang="en-GB" sz="1450" dirty="0"/>
                            <a:t>Create and solve your own question using the Progress Pride Flag!</a:t>
                          </a:r>
                          <a:r>
                            <a:rPr lang="en-GB" sz="1800" dirty="0"/>
                            <a:t> </a:t>
                          </a:r>
                        </a:p>
                      </a:txBody>
                      <a:tcPr marR="55440">
                        <a:lnB w="12700" cmpd="sng">
                          <a:noFill/>
                        </a:lnB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2664381"/>
                      </a:ext>
                    </a:extLst>
                  </a:tr>
                  <a:tr h="252000">
                    <a:tc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gridSpan="2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 hMerge="1" vMerge="1">
                      <a:txBody>
                        <a:bodyPr/>
                        <a:lstStyle/>
                        <a:p>
                          <a:endParaRPr lang="en-GB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GB" sz="1500" dirty="0"/>
                        </a:p>
                      </a:txBody>
                      <a:tcPr marL="0" marR="0" marT="0" marB="0">
                        <a:lnT w="12700" cmpd="sng">
                          <a:noFill/>
                        </a:lnT>
                        <a:solidFill>
                          <a:srgbClr val="74D7EE">
                            <a:alpha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u="none" dirty="0" err="1">
                              <a:solidFill>
                                <a:schemeClr val="tx1"/>
                              </a:solidFill>
                              <a:latin typeface="Corbel" panose="020B0503020204020204" pitchFamily="34" charset="0"/>
                              <a:hlinkClick r:id="rId2">
                                <a:extLst>
                                  <a:ext uri="{A12FA001-AC4F-418D-AE19-62706E023703}">
                                    <ahyp:hlinkClr xmlns:ahyp="http://schemas.microsoft.com/office/drawing/2018/hyperlinkcolor" val="tx"/>
                                  </a:ext>
                                </a:extLst>
                              </a:hlinkClick>
                            </a:rPr>
                            <a:t>interwovenmaths.com</a:t>
                          </a:r>
                          <a:endParaRPr lang="en-GB" sz="1400" u="none" dirty="0">
                            <a:solidFill>
                              <a:schemeClr val="tx1"/>
                            </a:solidFill>
                            <a:latin typeface="Corbel" panose="020B0503020204020204" pitchFamily="34" charset="0"/>
                          </a:endParaRPr>
                        </a:p>
                      </a:txBody>
                      <a:tcPr marL="0" marR="0" marT="0" marB="0" anchor="ctr">
                        <a:lnR w="12700" cmpd="sng">
                          <a:noFill/>
                        </a:lnR>
                        <a:lnB w="12700" cmpd="sng">
                          <a:noFill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11079470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Graphic 4">
            <a:extLst>
              <a:ext uri="{FF2B5EF4-FFF2-40B4-BE49-F238E27FC236}">
                <a16:creationId xmlns:a16="http://schemas.microsoft.com/office/drawing/2014/main" id="{AE4983A0-8954-11BE-22D2-EFD34C6494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4955"/>
          <a:stretch/>
        </p:blipFill>
        <p:spPr>
          <a:xfrm>
            <a:off x="4323500" y="2353818"/>
            <a:ext cx="3544999" cy="208426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1EB032F-B1CE-0A44-5CA0-60BAB68ABE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47"/>
          <a:stretch/>
        </p:blipFill>
        <p:spPr bwMode="auto">
          <a:xfrm>
            <a:off x="4127713" y="2268446"/>
            <a:ext cx="3936571" cy="2364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8517A370-FA0C-1643-9A33-D871446EA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37676" y="573761"/>
              <a:ext cx="2449524" cy="1483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762">
                      <a:extLst>
                        <a:ext uri="{9D8B030D-6E8A-4147-A177-3AD203B41FA5}">
                          <a16:colId xmlns:a16="http://schemas.microsoft.com/office/drawing/2014/main" val="1184380353"/>
                        </a:ext>
                      </a:extLst>
                    </a:gridCol>
                    <a:gridCol w="1224762">
                      <a:extLst>
                        <a:ext uri="{9D8B030D-6E8A-4147-A177-3AD203B41FA5}">
                          <a16:colId xmlns:a16="http://schemas.microsoft.com/office/drawing/2014/main" val="3710315514"/>
                        </a:ext>
                      </a:extLst>
                    </a:gridCol>
                  </a:tblGrid>
                  <a:tr h="4773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box>
                                <m:boxPr>
                                  <m:ctrlPr>
                                    <a:rPr lang="en-GB" sz="2400" b="1" i="1" spc="24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1" i="1" spc="249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1" i="1" spc="249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2400" b="1" i="1" spc="249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400" b="1" spc="249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box>
                                <m:boxPr>
                                  <m:ctrlPr>
                                    <a:rPr lang="en-GB" sz="2400" b="1" i="1" spc="249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1" i="1" spc="249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1" i="1" spc="249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r>
                                        <a:rPr lang="en-GB" sz="2400" b="1" i="1" spc="249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GB" sz="2400" b="1" i="1" spc="249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400" b="1" spc="249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1636137640"/>
                      </a:ext>
                    </a:extLst>
                  </a:tr>
                  <a:tr h="47734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box>
                                <m:boxPr>
                                  <m:ctrlPr>
                                    <a:rPr lang="en-GB" sz="2400" b="1" i="1" spc="25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1" i="1" spc="25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1" i="1" spc="25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GB" sz="2400" b="1" i="1" spc="25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400" b="1" spc="2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box>
                                <m:boxPr>
                                  <m:ctrlPr>
                                    <a:rPr lang="en-GB" sz="2400" b="1" i="1" spc="250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boxPr>
                                <m:e>
                                  <m:argPr>
                                    <m:argSz m:val="-1"/>
                                  </m:argPr>
                                  <m:f>
                                    <m:fPr>
                                      <m:ctrlPr>
                                        <a:rPr lang="en-GB" sz="2400" b="1" i="1" spc="25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2400" b="1" i="1" spc="25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num>
                                    <m:den>
                                      <m:r>
                                        <a:rPr lang="en-GB" sz="2400" b="1" i="1" spc="250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den>
                                  </m:f>
                                </m:e>
                              </m:box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400" b="1" spc="2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extLst>
                      <a:ext uri="{0D108BD9-81ED-4DB2-BD59-A6C34878D82A}">
                        <a16:rowId xmlns:a16="http://schemas.microsoft.com/office/drawing/2014/main" val="2181726444"/>
                      </a:ext>
                    </a:extLst>
                  </a:tr>
                  <a:tr h="477344">
                    <a:tc gridSpan="2"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sz="2400" b="1" i="1" spc="250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GB" sz="2400" b="1" spc="250" dirty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37978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8517A370-FA0C-1643-9A33-D871446EA87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9437676" y="573761"/>
              <a:ext cx="2449524" cy="1483058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224762">
                      <a:extLst>
                        <a:ext uri="{9D8B030D-6E8A-4147-A177-3AD203B41FA5}">
                          <a16:colId xmlns:a16="http://schemas.microsoft.com/office/drawing/2014/main" val="1184380353"/>
                        </a:ext>
                      </a:extLst>
                    </a:gridCol>
                    <a:gridCol w="1224762">
                      <a:extLst>
                        <a:ext uri="{9D8B030D-6E8A-4147-A177-3AD203B41FA5}">
                          <a16:colId xmlns:a16="http://schemas.microsoft.com/office/drawing/2014/main" val="3710315514"/>
                        </a:ext>
                      </a:extLst>
                    </a:gridCol>
                  </a:tblGrid>
                  <a:tr h="5028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r="-100000" b="-2075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1042" r="-1042" b="-2075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36137640"/>
                      </a:ext>
                    </a:extLst>
                  </a:tr>
                  <a:tr h="50285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102564" r="-100000" b="-1128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1042" t="-102564" r="-1042" b="-11282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81726444"/>
                      </a:ext>
                    </a:extLst>
                  </a:tr>
                  <a:tr h="477344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t="-207895" r="-518" b="-15789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dirty="0"/>
                        </a:p>
                      </a:txBody>
                      <a:tcPr>
                        <a:lnL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175" cap="flat" cmpd="sng" algn="ctr">
                          <a:solidFill>
                            <a:srgbClr val="00802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037978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266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12637</TotalTime>
  <Words>1525</Words>
  <Application>Microsoft Macintosh PowerPoint</Application>
  <PresentationFormat>Widescreen</PresentationFormat>
  <Paragraphs>172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Corbel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 Day (Staff)</dc:creator>
  <cp:lastModifiedBy>N Day (Staff)</cp:lastModifiedBy>
  <cp:revision>4</cp:revision>
  <dcterms:created xsi:type="dcterms:W3CDTF">2023-05-21T10:25:57Z</dcterms:created>
  <dcterms:modified xsi:type="dcterms:W3CDTF">2023-06-06T15:51:42Z</dcterms:modified>
</cp:coreProperties>
</file>