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57" r:id="rId3"/>
    <p:sldId id="259" r:id="rId4"/>
    <p:sldId id="258" r:id="rId5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92" autoAdjust="0"/>
    <p:restoredTop sz="94712"/>
  </p:normalViewPr>
  <p:slideViewPr>
    <p:cSldViewPr snapToGrid="0">
      <p:cViewPr varScale="1">
        <p:scale>
          <a:sx n="160" d="100"/>
          <a:sy n="160" d="100"/>
        </p:scale>
        <p:origin x="2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BDC7-CD21-481F-8D06-0B24368854DA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228C-9245-411E-8793-E2183EACF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537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BDC7-CD21-481F-8D06-0B24368854DA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228C-9245-411E-8793-E2183EACF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727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BDC7-CD21-481F-8D06-0B24368854DA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228C-9245-411E-8793-E2183EACF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90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BDC7-CD21-481F-8D06-0B24368854DA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228C-9245-411E-8793-E2183EACF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130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BDC7-CD21-481F-8D06-0B24368854DA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228C-9245-411E-8793-E2183EACF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090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BDC7-CD21-481F-8D06-0B24368854DA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228C-9245-411E-8793-E2183EACF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968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BDC7-CD21-481F-8D06-0B24368854DA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228C-9245-411E-8793-E2183EACF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779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BDC7-CD21-481F-8D06-0B24368854DA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228C-9245-411E-8793-E2183EACF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781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BDC7-CD21-481F-8D06-0B24368854DA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228C-9245-411E-8793-E2183EACF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127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BDC7-CD21-481F-8D06-0B24368854DA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228C-9245-411E-8793-E2183EACF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59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BDC7-CD21-481F-8D06-0B24368854DA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228C-9245-411E-8793-E2183EACF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11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ACBDC7-CD21-481F-8D06-0B24368854DA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A228C-9245-411E-8793-E2183EACF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7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0.svg"/><Relationship Id="rId18" Type="http://schemas.openxmlformats.org/officeDocument/2006/relationships/image" Target="../media/image10.png"/><Relationship Id="rId3" Type="http://schemas.openxmlformats.org/officeDocument/2006/relationships/image" Target="../media/image3.svg"/><Relationship Id="rId21" Type="http://schemas.openxmlformats.org/officeDocument/2006/relationships/image" Target="../media/image9.svg"/><Relationship Id="rId7" Type="http://schemas.openxmlformats.org/officeDocument/2006/relationships/image" Target="../media/image16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5" Type="http://schemas.openxmlformats.org/officeDocument/2006/relationships/image" Target="../media/image28.svg"/><Relationship Id="rId2" Type="http://schemas.openxmlformats.org/officeDocument/2006/relationships/image" Target="../media/image2.png"/><Relationship Id="rId16" Type="http://schemas.openxmlformats.org/officeDocument/2006/relationships/image" Target="../media/image23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svg"/><Relationship Id="rId24" Type="http://schemas.openxmlformats.org/officeDocument/2006/relationships/image" Target="../media/image27.png"/><Relationship Id="rId5" Type="http://schemas.openxmlformats.org/officeDocument/2006/relationships/image" Target="../media/image14.svg"/><Relationship Id="rId15" Type="http://schemas.openxmlformats.org/officeDocument/2006/relationships/image" Target="../media/image22.svg"/><Relationship Id="rId23" Type="http://schemas.openxmlformats.org/officeDocument/2006/relationships/image" Target="../media/image26.svg"/><Relationship Id="rId10" Type="http://schemas.openxmlformats.org/officeDocument/2006/relationships/image" Target="../media/image17.png"/><Relationship Id="rId19" Type="http://schemas.openxmlformats.org/officeDocument/2006/relationships/image" Target="../media/image11.svg"/><Relationship Id="rId4" Type="http://schemas.openxmlformats.org/officeDocument/2006/relationships/image" Target="../media/image13.png"/><Relationship Id="rId9" Type="http://schemas.openxmlformats.org/officeDocument/2006/relationships/image" Target="../media/image5.svg"/><Relationship Id="rId14" Type="http://schemas.openxmlformats.org/officeDocument/2006/relationships/image" Target="../media/image21.png"/><Relationship Id="rId2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F51B2-7309-E47E-7F5D-52030F87C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2EEFA74-54D7-87F9-88E6-751A7E09BF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1901308"/>
                  </p:ext>
                </p:extLst>
              </p:nvPr>
            </p:nvGraphicFramePr>
            <p:xfrm>
              <a:off x="45865" y="54352"/>
              <a:ext cx="9814269" cy="676011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5200">
                      <a:extLst>
                        <a:ext uri="{9D8B030D-6E8A-4147-A177-3AD203B41FA5}">
                          <a16:colId xmlns:a16="http://schemas.microsoft.com/office/drawing/2014/main" val="4265294529"/>
                        </a:ext>
                      </a:extLst>
                    </a:gridCol>
                    <a:gridCol w="1728000">
                      <a:extLst>
                        <a:ext uri="{9D8B030D-6E8A-4147-A177-3AD203B41FA5}">
                          <a16:colId xmlns:a16="http://schemas.microsoft.com/office/drawing/2014/main" val="3080549463"/>
                        </a:ext>
                      </a:extLst>
                    </a:gridCol>
                    <a:gridCol w="1836000">
                      <a:extLst>
                        <a:ext uri="{9D8B030D-6E8A-4147-A177-3AD203B41FA5}">
                          <a16:colId xmlns:a16="http://schemas.microsoft.com/office/drawing/2014/main" val="3330687137"/>
                        </a:ext>
                      </a:extLst>
                    </a:gridCol>
                    <a:gridCol w="1908000">
                      <a:extLst>
                        <a:ext uri="{9D8B030D-6E8A-4147-A177-3AD203B41FA5}">
                          <a16:colId xmlns:a16="http://schemas.microsoft.com/office/drawing/2014/main" val="1576256052"/>
                        </a:ext>
                      </a:extLst>
                    </a:gridCol>
                    <a:gridCol w="1332000">
                      <a:extLst>
                        <a:ext uri="{9D8B030D-6E8A-4147-A177-3AD203B41FA5}">
                          <a16:colId xmlns:a16="http://schemas.microsoft.com/office/drawing/2014/main" val="2520965167"/>
                        </a:ext>
                      </a:extLst>
                    </a:gridCol>
                    <a:gridCol w="1152000">
                      <a:extLst>
                        <a:ext uri="{9D8B030D-6E8A-4147-A177-3AD203B41FA5}">
                          <a16:colId xmlns:a16="http://schemas.microsoft.com/office/drawing/2014/main" val="2218854797"/>
                        </a:ext>
                      </a:extLst>
                    </a:gridCol>
                    <a:gridCol w="969069">
                      <a:extLst>
                        <a:ext uri="{9D8B030D-6E8A-4147-A177-3AD203B41FA5}">
                          <a16:colId xmlns:a16="http://schemas.microsoft.com/office/drawing/2014/main" val="3808259066"/>
                        </a:ext>
                      </a:extLst>
                    </a:gridCol>
                    <a:gridCol w="684000">
                      <a:extLst>
                        <a:ext uri="{9D8B030D-6E8A-4147-A177-3AD203B41FA5}">
                          <a16:colId xmlns:a16="http://schemas.microsoft.com/office/drawing/2014/main" val="1228878942"/>
                        </a:ext>
                      </a:extLst>
                    </a:gridCol>
                  </a:tblGrid>
                  <a:tr h="320236">
                    <a:tc>
                      <a:txBody>
                        <a:bodyPr/>
                        <a:lstStyle/>
                        <a:p>
                          <a:pPr algn="r"/>
                          <a:endParaRPr lang="en-GB" sz="1400" b="1" dirty="0">
                            <a:latin typeface="Sagona Book" panose="02020503050505020204" pitchFamily="18" charset="0"/>
                          </a:endParaRPr>
                        </a:p>
                      </a:txBody>
                      <a:tcPr marL="107315" marR="72000" marT="53658" marB="53658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>
                              <a:latin typeface="Sagona Book" panose="02020503050505020204" pitchFamily="18" charset="0"/>
                            </a:rPr>
                            <a:t>Expanded</a:t>
                          </a:r>
                        </a:p>
                      </a:txBody>
                      <a:tcPr marL="107315" marR="107315" marT="53658" marB="5365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>
                              <a:latin typeface="Sagona Book" panose="02020503050505020204" pitchFamily="18" charset="0"/>
                            </a:rPr>
                            <a:t>Factorised</a:t>
                          </a:r>
                        </a:p>
                      </a:txBody>
                      <a:tcPr marL="107315" marR="107315" marT="53658" marB="53658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>
                              <a:latin typeface="Sagona Book" panose="02020503050505020204" pitchFamily="18" charset="0"/>
                            </a:rPr>
                            <a:t>Completed</a:t>
                          </a:r>
                        </a:p>
                      </a:txBody>
                      <a:tcPr marL="107315" marR="107315" marT="53658" marB="53658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>
                              <a:latin typeface="Sagona Book" panose="02020503050505020204" pitchFamily="18" charset="0"/>
                            </a:rPr>
                            <a:t>Roots</a:t>
                          </a:r>
                        </a:p>
                      </a:txBody>
                      <a:tcPr marL="107315" marR="107315" marT="53658" marB="53658" anchor="ctr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oMath>
                          </a14:m>
                          <a:r>
                            <a:rPr lang="en-GB" sz="1200" b="1" dirty="0">
                              <a:latin typeface="Sagona Book" panose="02020503050505020204" pitchFamily="18" charset="0"/>
                            </a:rPr>
                            <a:t>-intercept</a:t>
                          </a:r>
                        </a:p>
                      </a:txBody>
                      <a:tcPr marL="107315" marR="107315" marT="53658" marB="53658" anchor="ctr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>
                              <a:latin typeface="Sagona Book" panose="02020503050505020204" pitchFamily="18" charset="0"/>
                            </a:rPr>
                            <a:t>Vertex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>
                              <a:latin typeface="Sagona Book" panose="02020503050505020204" pitchFamily="18" charset="0"/>
                            </a:rPr>
                            <a:t>Sketch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34889395"/>
                      </a:ext>
                    </a:extLst>
                  </a:tr>
                  <a:tr h="5364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1" dirty="0">
                              <a:latin typeface="Sagona Book" panose="02020503050505020204" pitchFamily="18" charset="0"/>
                            </a:rPr>
                            <a:t>a</a:t>
                          </a:r>
                        </a:p>
                      </a:txBody>
                      <a:tcPr marL="0" marR="72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−16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=(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+2)(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−8)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3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3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300" b="0" i="1" smtClean="0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−25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=−2</m:t>
                              </m:r>
                              <m:r>
                                <a:rPr lang="en-GB" sz="1300" b="0" i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=8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(0, −16)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(3, −25)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☑︎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73905892"/>
                      </a:ext>
                    </a:extLst>
                  </a:tr>
                  <a:tr h="5366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1" dirty="0">
                              <a:latin typeface="Sagona Book" panose="02020503050505020204" pitchFamily="18" charset="0"/>
                            </a:rPr>
                            <a:t>b</a:t>
                          </a:r>
                        </a:p>
                      </a:txBody>
                      <a:tcPr marL="0" marR="72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300" dirty="0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300" dirty="0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3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3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300" b="0" i="1" smtClean="0">
                                          <a:latin typeface="Cambria Math" panose="02040503050406030204" pitchFamily="18" charset="0"/>
                                        </a:rPr>
                                        <m:t>−5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dirty="0"/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dirty="0"/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/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2552381"/>
                      </a:ext>
                    </a:extLst>
                  </a:tr>
                  <a:tr h="5366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1" dirty="0">
                              <a:latin typeface="Sagona Book" panose="02020503050505020204" pitchFamily="18" charset="0"/>
                            </a:rPr>
                            <a:t>c</a:t>
                          </a:r>
                        </a:p>
                      </a:txBody>
                      <a:tcPr marL="0" marR="72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300" dirty="0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=(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+13)(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300" dirty="0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116084291"/>
                      </a:ext>
                    </a:extLst>
                  </a:tr>
                  <a:tr h="5366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1" dirty="0">
                              <a:latin typeface="Sagona Book" panose="02020503050505020204" pitchFamily="18" charset="0"/>
                            </a:rPr>
                            <a:t>d</a:t>
                          </a:r>
                        </a:p>
                      </a:txBody>
                      <a:tcPr marL="0" marR="72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300" dirty="0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300" dirty="0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300" dirty="0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dirty="0"/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☑︎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6729226"/>
                      </a:ext>
                    </a:extLst>
                  </a:tr>
                  <a:tr h="5366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1" dirty="0">
                              <a:latin typeface="Sagona Book" panose="02020503050505020204" pitchFamily="18" charset="0"/>
                            </a:rPr>
                            <a:t>e</a:t>
                          </a:r>
                        </a:p>
                      </a:txBody>
                      <a:tcPr marL="0" marR="72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+16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300" dirty="0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300" dirty="0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476438803"/>
                      </a:ext>
                    </a:extLst>
                  </a:tr>
                  <a:tr h="5366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1" dirty="0">
                              <a:latin typeface="Sagona Book" panose="02020503050505020204" pitchFamily="18" charset="0"/>
                            </a:rPr>
                            <a:t>f</a:t>
                          </a:r>
                        </a:p>
                      </a:txBody>
                      <a:tcPr marL="0" marR="72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300" dirty="0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300" dirty="0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300" dirty="0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GB" sz="1300" b="0" i="0" dirty="0" smtClean="0">
                                  <a:latin typeface="Cambria Math" panose="02040503050406030204" pitchFamily="18" charset="0"/>
                                </a:rPr>
                                <m:t>3,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(0, −15)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dirty="0"/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/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1937728"/>
                      </a:ext>
                    </a:extLst>
                  </a:tr>
                  <a:tr h="5366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1" dirty="0">
                              <a:latin typeface="Sagona Book" panose="02020503050505020204" pitchFamily="18" charset="0"/>
                            </a:rPr>
                            <a:t>g</a:t>
                          </a:r>
                        </a:p>
                      </a:txBody>
                      <a:tcPr marL="0" marR="72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300" dirty="0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=3(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+3)(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−5)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300" dirty="0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38458972"/>
                      </a:ext>
                    </a:extLst>
                  </a:tr>
                  <a:tr h="5366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1" dirty="0">
                              <a:latin typeface="Sagona Book" panose="02020503050505020204" pitchFamily="18" charset="0"/>
                            </a:rPr>
                            <a:t>h</a:t>
                          </a:r>
                        </a:p>
                      </a:txBody>
                      <a:tcPr marL="0" marR="72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300" dirty="0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300" dirty="0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300" dirty="0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(0, 24)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(7, −25)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/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9602105"/>
                      </a:ext>
                    </a:extLst>
                  </a:tr>
                  <a:tr h="5366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1" dirty="0" err="1">
                              <a:latin typeface="Sagona Book" panose="02020503050505020204" pitchFamily="18" charset="0"/>
                            </a:rPr>
                            <a:t>i</a:t>
                          </a:r>
                          <a:endParaRPr lang="en-GB" sz="1600" b="1" dirty="0">
                            <a:latin typeface="Sagona Book" panose="02020503050505020204" pitchFamily="18" charset="0"/>
                          </a:endParaRPr>
                        </a:p>
                      </a:txBody>
                      <a:tcPr marL="0" marR="72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300" dirty="0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300" dirty="0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300" dirty="0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☑︎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518882836"/>
                      </a:ext>
                    </a:extLst>
                  </a:tr>
                  <a:tr h="5366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1" dirty="0">
                              <a:latin typeface="Sagona Book" panose="02020503050505020204" pitchFamily="18" charset="0"/>
                            </a:rPr>
                            <a:t>j</a:t>
                          </a:r>
                        </a:p>
                      </a:txBody>
                      <a:tcPr marL="0" marR="72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300" dirty="0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300" dirty="0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300" dirty="0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dirty="0"/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☑︎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3850903"/>
                      </a:ext>
                    </a:extLst>
                  </a:tr>
                  <a:tr h="5366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1" dirty="0">
                              <a:latin typeface="Sagona Book" panose="02020503050505020204" pitchFamily="18" charset="0"/>
                            </a:rPr>
                            <a:t>k</a:t>
                          </a:r>
                        </a:p>
                      </a:txBody>
                      <a:tcPr marL="0" marR="72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=−2</m:t>
                              </m:r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+20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+22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300" dirty="0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300" dirty="0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747681278"/>
                      </a:ext>
                    </a:extLst>
                  </a:tr>
                  <a:tr h="5366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1" dirty="0">
                              <a:latin typeface="Sagona Book" panose="02020503050505020204" pitchFamily="18" charset="0"/>
                            </a:rPr>
                            <a:t>l</a:t>
                          </a:r>
                        </a:p>
                      </a:txBody>
                      <a:tcPr marL="0" marR="72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300" dirty="0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300" dirty="0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300" dirty="0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GB" sz="13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sz="1300" b="0" i="0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=10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(0, 20)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dirty="0"/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/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70894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2EEFA74-54D7-87F9-88E6-751A7E09BF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1901308"/>
                  </p:ext>
                </p:extLst>
              </p:nvPr>
            </p:nvGraphicFramePr>
            <p:xfrm>
              <a:off x="45865" y="54352"/>
              <a:ext cx="9814269" cy="676011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5200">
                      <a:extLst>
                        <a:ext uri="{9D8B030D-6E8A-4147-A177-3AD203B41FA5}">
                          <a16:colId xmlns:a16="http://schemas.microsoft.com/office/drawing/2014/main" val="4265294529"/>
                        </a:ext>
                      </a:extLst>
                    </a:gridCol>
                    <a:gridCol w="1728000">
                      <a:extLst>
                        <a:ext uri="{9D8B030D-6E8A-4147-A177-3AD203B41FA5}">
                          <a16:colId xmlns:a16="http://schemas.microsoft.com/office/drawing/2014/main" val="3080549463"/>
                        </a:ext>
                      </a:extLst>
                    </a:gridCol>
                    <a:gridCol w="1836000">
                      <a:extLst>
                        <a:ext uri="{9D8B030D-6E8A-4147-A177-3AD203B41FA5}">
                          <a16:colId xmlns:a16="http://schemas.microsoft.com/office/drawing/2014/main" val="3330687137"/>
                        </a:ext>
                      </a:extLst>
                    </a:gridCol>
                    <a:gridCol w="1908000">
                      <a:extLst>
                        <a:ext uri="{9D8B030D-6E8A-4147-A177-3AD203B41FA5}">
                          <a16:colId xmlns:a16="http://schemas.microsoft.com/office/drawing/2014/main" val="1576256052"/>
                        </a:ext>
                      </a:extLst>
                    </a:gridCol>
                    <a:gridCol w="1332000">
                      <a:extLst>
                        <a:ext uri="{9D8B030D-6E8A-4147-A177-3AD203B41FA5}">
                          <a16:colId xmlns:a16="http://schemas.microsoft.com/office/drawing/2014/main" val="2520965167"/>
                        </a:ext>
                      </a:extLst>
                    </a:gridCol>
                    <a:gridCol w="1152000">
                      <a:extLst>
                        <a:ext uri="{9D8B030D-6E8A-4147-A177-3AD203B41FA5}">
                          <a16:colId xmlns:a16="http://schemas.microsoft.com/office/drawing/2014/main" val="2218854797"/>
                        </a:ext>
                      </a:extLst>
                    </a:gridCol>
                    <a:gridCol w="969069">
                      <a:extLst>
                        <a:ext uri="{9D8B030D-6E8A-4147-A177-3AD203B41FA5}">
                          <a16:colId xmlns:a16="http://schemas.microsoft.com/office/drawing/2014/main" val="3808259066"/>
                        </a:ext>
                      </a:extLst>
                    </a:gridCol>
                    <a:gridCol w="684000">
                      <a:extLst>
                        <a:ext uri="{9D8B030D-6E8A-4147-A177-3AD203B41FA5}">
                          <a16:colId xmlns:a16="http://schemas.microsoft.com/office/drawing/2014/main" val="1228878942"/>
                        </a:ext>
                      </a:extLst>
                    </a:gridCol>
                  </a:tblGrid>
                  <a:tr h="320676">
                    <a:tc>
                      <a:txBody>
                        <a:bodyPr/>
                        <a:lstStyle/>
                        <a:p>
                          <a:pPr algn="r"/>
                          <a:endParaRPr lang="en-GB" sz="1400" b="1" dirty="0">
                            <a:latin typeface="Sagona Book" panose="02020503050505020204" pitchFamily="18" charset="0"/>
                          </a:endParaRPr>
                        </a:p>
                      </a:txBody>
                      <a:tcPr marL="107315" marR="72000" marT="53658" marB="53658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>
                              <a:latin typeface="Sagona Book" panose="02020503050505020204" pitchFamily="18" charset="0"/>
                            </a:rPr>
                            <a:t>Expanded</a:t>
                          </a:r>
                        </a:p>
                      </a:txBody>
                      <a:tcPr marL="107315" marR="107315" marT="53658" marB="5365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>
                              <a:latin typeface="Sagona Book" panose="02020503050505020204" pitchFamily="18" charset="0"/>
                            </a:rPr>
                            <a:t>Factorised</a:t>
                          </a:r>
                        </a:p>
                      </a:txBody>
                      <a:tcPr marL="107315" marR="107315" marT="53658" marB="53658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>
                              <a:latin typeface="Sagona Book" panose="02020503050505020204" pitchFamily="18" charset="0"/>
                            </a:rPr>
                            <a:t>Completed</a:t>
                          </a:r>
                        </a:p>
                      </a:txBody>
                      <a:tcPr marL="107315" marR="107315" marT="53658" marB="53658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>
                              <a:latin typeface="Sagona Book" panose="02020503050505020204" pitchFamily="18" charset="0"/>
                            </a:rPr>
                            <a:t>Roots</a:t>
                          </a:r>
                        </a:p>
                      </a:txBody>
                      <a:tcPr marL="107315" marR="107315" marT="53658" marB="53658" anchor="ctr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7315" marR="107315" marT="53658" marB="53658" anchor="ctr">
                        <a:blipFill>
                          <a:blip r:embed="rId2"/>
                          <a:stretch>
                            <a:fillRect l="-607692" t="-4000" r="-143956" b="-203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>
                              <a:latin typeface="Sagona Book" panose="02020503050505020204" pitchFamily="18" charset="0"/>
                            </a:rPr>
                            <a:t>Vertex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>
                              <a:latin typeface="Sagona Book" panose="02020503050505020204" pitchFamily="18" charset="0"/>
                            </a:rPr>
                            <a:t>Sketch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34889395"/>
                      </a:ext>
                    </a:extLst>
                  </a:tr>
                  <a:tr h="5364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1" dirty="0">
                              <a:latin typeface="Sagona Book" panose="02020503050505020204" pitchFamily="18" charset="0"/>
                            </a:rPr>
                            <a:t>a</a:t>
                          </a:r>
                        </a:p>
                      </a:txBody>
                      <a:tcPr marL="0" marR="72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765" t="-60465" r="-458088" b="-1083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4828" t="-60465" r="-329655" b="-1083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6689" t="-60465" r="-216556" b="-1083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426667" t="-60465" r="-211429" b="-1083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607692" t="-60465" r="-143956" b="-1083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847368" t="-60465" r="-72368" b="-1083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☑︎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73905892"/>
                      </a:ext>
                    </a:extLst>
                  </a:tr>
                  <a:tr h="5366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1" dirty="0">
                              <a:latin typeface="Sagona Book" panose="02020503050505020204" pitchFamily="18" charset="0"/>
                            </a:rPr>
                            <a:t>b</a:t>
                          </a:r>
                        </a:p>
                      </a:txBody>
                      <a:tcPr marL="0" marR="72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300" dirty="0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300" dirty="0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6689" t="-164286" r="-216556" b="-10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dirty="0"/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dirty="0"/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/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2552381"/>
                      </a:ext>
                    </a:extLst>
                  </a:tr>
                  <a:tr h="5366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1" dirty="0">
                              <a:latin typeface="Sagona Book" panose="02020503050505020204" pitchFamily="18" charset="0"/>
                            </a:rPr>
                            <a:t>c</a:t>
                          </a:r>
                        </a:p>
                      </a:txBody>
                      <a:tcPr marL="0" marR="72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300" dirty="0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4828" t="-264286" r="-329655" b="-9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300" dirty="0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116084291"/>
                      </a:ext>
                    </a:extLst>
                  </a:tr>
                  <a:tr h="5366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1" dirty="0">
                              <a:latin typeface="Sagona Book" panose="02020503050505020204" pitchFamily="18" charset="0"/>
                            </a:rPr>
                            <a:t>d</a:t>
                          </a:r>
                        </a:p>
                      </a:txBody>
                      <a:tcPr marL="0" marR="72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300" dirty="0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300" dirty="0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300" dirty="0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dirty="0"/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☑︎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6729226"/>
                      </a:ext>
                    </a:extLst>
                  </a:tr>
                  <a:tr h="5366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1" dirty="0">
                              <a:latin typeface="Sagona Book" panose="02020503050505020204" pitchFamily="18" charset="0"/>
                            </a:rPr>
                            <a:t>e</a:t>
                          </a:r>
                        </a:p>
                      </a:txBody>
                      <a:tcPr marL="0" marR="72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765" t="-466667" r="-458088" b="-7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300" dirty="0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300" dirty="0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476438803"/>
                      </a:ext>
                    </a:extLst>
                  </a:tr>
                  <a:tr h="5366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1" dirty="0">
                              <a:latin typeface="Sagona Book" panose="02020503050505020204" pitchFamily="18" charset="0"/>
                            </a:rPr>
                            <a:t>f</a:t>
                          </a:r>
                        </a:p>
                      </a:txBody>
                      <a:tcPr marL="0" marR="72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300" dirty="0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300" dirty="0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300" dirty="0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26667" t="-566667" r="-211429" b="-6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607692" t="-566667" r="-143956" b="-6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dirty="0"/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/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1937728"/>
                      </a:ext>
                    </a:extLst>
                  </a:tr>
                  <a:tr h="5366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1" dirty="0">
                              <a:latin typeface="Sagona Book" panose="02020503050505020204" pitchFamily="18" charset="0"/>
                            </a:rPr>
                            <a:t>g</a:t>
                          </a:r>
                        </a:p>
                      </a:txBody>
                      <a:tcPr marL="0" marR="72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300" dirty="0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4828" t="-666667" r="-329655" b="-5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300" dirty="0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38458972"/>
                      </a:ext>
                    </a:extLst>
                  </a:tr>
                  <a:tr h="5366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1" dirty="0">
                              <a:latin typeface="Sagona Book" panose="02020503050505020204" pitchFamily="18" charset="0"/>
                            </a:rPr>
                            <a:t>h</a:t>
                          </a:r>
                        </a:p>
                      </a:txBody>
                      <a:tcPr marL="0" marR="72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300" dirty="0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300" dirty="0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300" dirty="0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607692" t="-748837" r="-143956" b="-3953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847368" t="-748837" r="-72368" b="-3953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/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9602105"/>
                      </a:ext>
                    </a:extLst>
                  </a:tr>
                  <a:tr h="5366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1" dirty="0" err="1">
                              <a:latin typeface="Sagona Book" panose="02020503050505020204" pitchFamily="18" charset="0"/>
                            </a:rPr>
                            <a:t>i</a:t>
                          </a:r>
                          <a:endParaRPr lang="en-GB" sz="1600" b="1" dirty="0">
                            <a:latin typeface="Sagona Book" panose="02020503050505020204" pitchFamily="18" charset="0"/>
                          </a:endParaRPr>
                        </a:p>
                      </a:txBody>
                      <a:tcPr marL="0" marR="72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300" dirty="0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300" dirty="0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300" dirty="0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☑︎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518882836"/>
                      </a:ext>
                    </a:extLst>
                  </a:tr>
                  <a:tr h="5366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1" dirty="0">
                              <a:latin typeface="Sagona Book" panose="02020503050505020204" pitchFamily="18" charset="0"/>
                            </a:rPr>
                            <a:t>j</a:t>
                          </a:r>
                        </a:p>
                      </a:txBody>
                      <a:tcPr marL="0" marR="72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300" dirty="0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300" dirty="0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300" dirty="0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dirty="0"/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☑︎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3850903"/>
                      </a:ext>
                    </a:extLst>
                  </a:tr>
                  <a:tr h="5366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1" dirty="0">
                              <a:latin typeface="Sagona Book" panose="02020503050505020204" pitchFamily="18" charset="0"/>
                            </a:rPr>
                            <a:t>k</a:t>
                          </a:r>
                        </a:p>
                      </a:txBody>
                      <a:tcPr marL="0" marR="72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765" t="-1044186" r="-45808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300" dirty="0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300" dirty="0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747681278"/>
                      </a:ext>
                    </a:extLst>
                  </a:tr>
                  <a:tr h="5366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1" dirty="0">
                              <a:latin typeface="Sagona Book" panose="02020503050505020204" pitchFamily="18" charset="0"/>
                            </a:rPr>
                            <a:t>l</a:t>
                          </a:r>
                        </a:p>
                      </a:txBody>
                      <a:tcPr marL="0" marR="72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300" dirty="0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300" dirty="0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GB" sz="1300" dirty="0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26667" t="-1171429" r="-211429" b="-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607692" t="-1171429" r="-143956" b="-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dirty="0"/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/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70894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92012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D7D10B8-D6E0-91A4-A29C-66EF8EE03A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676291"/>
              </p:ext>
            </p:extLst>
          </p:nvPr>
        </p:nvGraphicFramePr>
        <p:xfrm>
          <a:off x="27832" y="29184"/>
          <a:ext cx="9850336" cy="67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2584">
                  <a:extLst>
                    <a:ext uri="{9D8B030D-6E8A-4147-A177-3AD203B41FA5}">
                      <a16:colId xmlns:a16="http://schemas.microsoft.com/office/drawing/2014/main" val="1992057110"/>
                    </a:ext>
                  </a:extLst>
                </a:gridCol>
                <a:gridCol w="2462584">
                  <a:extLst>
                    <a:ext uri="{9D8B030D-6E8A-4147-A177-3AD203B41FA5}">
                      <a16:colId xmlns:a16="http://schemas.microsoft.com/office/drawing/2014/main" val="1584290501"/>
                    </a:ext>
                  </a:extLst>
                </a:gridCol>
                <a:gridCol w="2462584">
                  <a:extLst>
                    <a:ext uri="{9D8B030D-6E8A-4147-A177-3AD203B41FA5}">
                      <a16:colId xmlns:a16="http://schemas.microsoft.com/office/drawing/2014/main" val="3967346976"/>
                    </a:ext>
                  </a:extLst>
                </a:gridCol>
                <a:gridCol w="2462584">
                  <a:extLst>
                    <a:ext uri="{9D8B030D-6E8A-4147-A177-3AD203B41FA5}">
                      <a16:colId xmlns:a16="http://schemas.microsoft.com/office/drawing/2014/main" val="3526991911"/>
                    </a:ext>
                  </a:extLst>
                </a:gridCol>
              </a:tblGrid>
              <a:tr h="306000">
                <a:tc gridSpan="4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Sagona Book" panose="02020503050505020204" pitchFamily="18" charset="0"/>
                        </a:rPr>
                        <a:t>Sketches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506914"/>
                  </a:ext>
                </a:extLst>
              </a:tr>
              <a:tr h="21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Sagona Book" panose="020205030505050202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Sagona Book" panose="02020503050505020204" pitchFamily="18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Sagona Book" panose="02020503050505020204" pitchFamily="18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Sagona Book" panose="02020503050505020204" pitchFamily="18" charset="0"/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597003"/>
                  </a:ext>
                </a:extLst>
              </a:tr>
              <a:tr h="21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Sagona Book" panose="02020503050505020204" pitchFamily="18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Sagona Book" panose="02020503050505020204" pitchFamily="18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Sagona Book" panose="02020503050505020204" pitchFamily="18" charset="0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Sagona Book" panose="02020503050505020204" pitchFamily="18" charset="0"/>
                        </a:rPr>
                        <a:t>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26340"/>
                  </a:ext>
                </a:extLst>
              </a:tr>
              <a:tr h="21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Sagona Book" panose="02020503050505020204" pitchFamily="18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Sagona Book" panose="02020503050505020204" pitchFamily="18" charset="0"/>
                        </a:rPr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Sagona Book" panose="02020503050505020204" pitchFamily="18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Sagona Book" panose="02020503050505020204" pitchFamily="18" charset="0"/>
                        </a:rPr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647595"/>
                  </a:ext>
                </a:extLst>
              </a:tr>
            </a:tbl>
          </a:graphicData>
        </a:graphic>
      </p:graphicFrame>
      <p:pic>
        <p:nvPicPr>
          <p:cNvPr id="6" name="Graphic 5">
            <a:extLst>
              <a:ext uri="{FF2B5EF4-FFF2-40B4-BE49-F238E27FC236}">
                <a16:creationId xmlns:a16="http://schemas.microsoft.com/office/drawing/2014/main" id="{65D33551-FF7F-1077-818F-8CFA3D5D4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941" y="463279"/>
            <a:ext cx="1929725" cy="1929725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29B89908-CEE4-18EC-721D-7204F1EBD8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78741" y="463279"/>
            <a:ext cx="1929725" cy="1929725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90CBAE80-7113-3BD6-E20F-82BAC50755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4941" y="2624530"/>
            <a:ext cx="1929725" cy="1929725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A3990031-3E70-BEB6-46C7-3BC0AEBBD6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82874" y="2624530"/>
            <a:ext cx="1929725" cy="1929725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44034306-FA4A-4858-7B39-5146802CF1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80808" y="2624530"/>
            <a:ext cx="1929725" cy="1929725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86615DF1-6B46-C62A-F4EF-31D3FED662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78741" y="2624530"/>
            <a:ext cx="1929725" cy="1929725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96987D67-1F36-5999-E0C3-123D146050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82874" y="4785781"/>
            <a:ext cx="1929725" cy="1929725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9278F4B3-30EA-F0E5-03D0-2272DA6737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80808" y="4785781"/>
            <a:ext cx="1929725" cy="1929725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5711D48B-734F-3545-2313-328513F5BE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78741" y="4785781"/>
            <a:ext cx="1929725" cy="1929725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3D8D1421-A699-821E-3EDC-861A462E39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82874" y="463279"/>
            <a:ext cx="1929725" cy="1929725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76C4D03E-12B1-21B6-3326-168DCC51FD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80808" y="463279"/>
            <a:ext cx="1929725" cy="192972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B4CACD8-01AF-98B1-EC6E-C3DAA6C940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4941" y="4785781"/>
            <a:ext cx="1929725" cy="192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43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4D31B-9A78-458D-EE0D-379D9B331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93CDEFE-11A5-C281-8691-280E594756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0686656"/>
                  </p:ext>
                </p:extLst>
              </p:nvPr>
            </p:nvGraphicFramePr>
            <p:xfrm>
              <a:off x="45865" y="54352"/>
              <a:ext cx="9814269" cy="676011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5200">
                      <a:extLst>
                        <a:ext uri="{9D8B030D-6E8A-4147-A177-3AD203B41FA5}">
                          <a16:colId xmlns:a16="http://schemas.microsoft.com/office/drawing/2014/main" val="4265294529"/>
                        </a:ext>
                      </a:extLst>
                    </a:gridCol>
                    <a:gridCol w="1728000">
                      <a:extLst>
                        <a:ext uri="{9D8B030D-6E8A-4147-A177-3AD203B41FA5}">
                          <a16:colId xmlns:a16="http://schemas.microsoft.com/office/drawing/2014/main" val="3080549463"/>
                        </a:ext>
                      </a:extLst>
                    </a:gridCol>
                    <a:gridCol w="1836000">
                      <a:extLst>
                        <a:ext uri="{9D8B030D-6E8A-4147-A177-3AD203B41FA5}">
                          <a16:colId xmlns:a16="http://schemas.microsoft.com/office/drawing/2014/main" val="3330687137"/>
                        </a:ext>
                      </a:extLst>
                    </a:gridCol>
                    <a:gridCol w="1908000">
                      <a:extLst>
                        <a:ext uri="{9D8B030D-6E8A-4147-A177-3AD203B41FA5}">
                          <a16:colId xmlns:a16="http://schemas.microsoft.com/office/drawing/2014/main" val="1576256052"/>
                        </a:ext>
                      </a:extLst>
                    </a:gridCol>
                    <a:gridCol w="1332000">
                      <a:extLst>
                        <a:ext uri="{9D8B030D-6E8A-4147-A177-3AD203B41FA5}">
                          <a16:colId xmlns:a16="http://schemas.microsoft.com/office/drawing/2014/main" val="2520965167"/>
                        </a:ext>
                      </a:extLst>
                    </a:gridCol>
                    <a:gridCol w="1152000">
                      <a:extLst>
                        <a:ext uri="{9D8B030D-6E8A-4147-A177-3AD203B41FA5}">
                          <a16:colId xmlns:a16="http://schemas.microsoft.com/office/drawing/2014/main" val="2218854797"/>
                        </a:ext>
                      </a:extLst>
                    </a:gridCol>
                    <a:gridCol w="969069">
                      <a:extLst>
                        <a:ext uri="{9D8B030D-6E8A-4147-A177-3AD203B41FA5}">
                          <a16:colId xmlns:a16="http://schemas.microsoft.com/office/drawing/2014/main" val="3808259066"/>
                        </a:ext>
                      </a:extLst>
                    </a:gridCol>
                    <a:gridCol w="684000">
                      <a:extLst>
                        <a:ext uri="{9D8B030D-6E8A-4147-A177-3AD203B41FA5}">
                          <a16:colId xmlns:a16="http://schemas.microsoft.com/office/drawing/2014/main" val="1228878942"/>
                        </a:ext>
                      </a:extLst>
                    </a:gridCol>
                  </a:tblGrid>
                  <a:tr h="320236">
                    <a:tc>
                      <a:txBody>
                        <a:bodyPr/>
                        <a:lstStyle/>
                        <a:p>
                          <a:pPr algn="r"/>
                          <a:endParaRPr lang="en-GB" sz="1400" b="1" dirty="0">
                            <a:latin typeface="Sagona Book" panose="02020503050505020204" pitchFamily="18" charset="0"/>
                          </a:endParaRPr>
                        </a:p>
                      </a:txBody>
                      <a:tcPr marL="107315" marR="72000" marT="53658" marB="53658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>
                              <a:latin typeface="Sagona Book" panose="02020503050505020204" pitchFamily="18" charset="0"/>
                            </a:rPr>
                            <a:t>Expanded</a:t>
                          </a:r>
                        </a:p>
                      </a:txBody>
                      <a:tcPr marL="107315" marR="107315" marT="53658" marB="5365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>
                              <a:latin typeface="Sagona Book" panose="02020503050505020204" pitchFamily="18" charset="0"/>
                            </a:rPr>
                            <a:t>Factorised</a:t>
                          </a:r>
                        </a:p>
                      </a:txBody>
                      <a:tcPr marL="107315" marR="107315" marT="53658" marB="53658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>
                              <a:latin typeface="Sagona Book" panose="02020503050505020204" pitchFamily="18" charset="0"/>
                            </a:rPr>
                            <a:t>Completed</a:t>
                          </a:r>
                        </a:p>
                      </a:txBody>
                      <a:tcPr marL="107315" marR="107315" marT="53658" marB="53658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>
                              <a:latin typeface="Sagona Book" panose="02020503050505020204" pitchFamily="18" charset="0"/>
                            </a:rPr>
                            <a:t>Roots</a:t>
                          </a:r>
                        </a:p>
                      </a:txBody>
                      <a:tcPr marL="107315" marR="107315" marT="53658" marB="53658" anchor="ctr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oMath>
                          </a14:m>
                          <a:r>
                            <a:rPr lang="en-GB" sz="1200" b="1" dirty="0">
                              <a:latin typeface="Sagona Book" panose="02020503050505020204" pitchFamily="18" charset="0"/>
                            </a:rPr>
                            <a:t>-intercept</a:t>
                          </a:r>
                        </a:p>
                      </a:txBody>
                      <a:tcPr marL="107315" marR="107315" marT="53658" marB="53658" anchor="ctr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>
                              <a:latin typeface="Sagona Book" panose="02020503050505020204" pitchFamily="18" charset="0"/>
                            </a:rPr>
                            <a:t>Vertex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>
                              <a:latin typeface="Sagona Book" panose="02020503050505020204" pitchFamily="18" charset="0"/>
                            </a:rPr>
                            <a:t>Sketch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34889395"/>
                      </a:ext>
                    </a:extLst>
                  </a:tr>
                  <a:tr h="5364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1" dirty="0">
                              <a:latin typeface="Sagona Book" panose="02020503050505020204" pitchFamily="18" charset="0"/>
                            </a:rPr>
                            <a:t>a</a:t>
                          </a:r>
                        </a:p>
                      </a:txBody>
                      <a:tcPr marL="0" marR="72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−16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=(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+2)(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−8)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3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3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300" b="0" i="1" smtClean="0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−25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=−2</m:t>
                              </m:r>
                              <m:r>
                                <a:rPr lang="en-GB" sz="1300" b="0" i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=8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(0, −16)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(3, −25)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☑︎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73905892"/>
                      </a:ext>
                    </a:extLst>
                  </a:tr>
                  <a:tr h="5366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1" dirty="0">
                              <a:latin typeface="Sagona Book" panose="02020503050505020204" pitchFamily="18" charset="0"/>
                            </a:rPr>
                            <a:t>b</a:t>
                          </a:r>
                        </a:p>
                      </a:txBody>
                      <a:tcPr marL="0" marR="72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+21</m:t>
                              </m:r>
                            </m:oMath>
                          </a14:m>
                          <a:r>
                            <a:rPr lang="en-GB" sz="13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=(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−3)(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−7)</m:t>
                              </m:r>
                            </m:oMath>
                          </a14:m>
                          <a:r>
                            <a:rPr lang="en-GB" sz="13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3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3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300" b="0" i="1" smtClean="0">
                                          <a:latin typeface="Cambria Math" panose="02040503050406030204" pitchFamily="18" charset="0"/>
                                        </a:rPr>
                                        <m:t>−5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  <m:r>
                                <a:rPr lang="en-GB" sz="1300" b="0" i="0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=7</m:t>
                              </m:r>
                            </m:oMath>
                          </a14:m>
                          <a:r>
                            <a:rPr lang="en-GB" sz="13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(0, 21)</m:t>
                              </m:r>
                            </m:oMath>
                          </a14:m>
                          <a:r>
                            <a:rPr lang="en-GB" sz="13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(5, −4)</m:t>
                              </m:r>
                            </m:oMath>
                          </a14:m>
                          <a:r>
                            <a:rPr lang="en-GB" sz="13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solidFill>
                                <a:srgbClr val="C00000"/>
                              </a:solidFill>
                            </a:rPr>
                            <a:t>☑︎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2552381"/>
                      </a:ext>
                    </a:extLst>
                  </a:tr>
                  <a:tr h="5366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1" dirty="0">
                              <a:latin typeface="Sagona Book" panose="02020503050505020204" pitchFamily="18" charset="0"/>
                            </a:rPr>
                            <a:t>c</a:t>
                          </a:r>
                        </a:p>
                      </a:txBody>
                      <a:tcPr marL="0" marR="72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+12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−13</m:t>
                              </m:r>
                            </m:oMath>
                          </a14:m>
                          <a:r>
                            <a:rPr lang="en-GB" sz="13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=(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+13)(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+6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−49</m:t>
                              </m:r>
                            </m:oMath>
                          </a14:m>
                          <a:r>
                            <a:rPr lang="en-GB" sz="13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=−13</m:t>
                              </m:r>
                              <m:r>
                                <a:rPr lang="en-GB" sz="1300" b="0" i="0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en-GB" sz="13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(0, −13)</m:t>
                              </m:r>
                            </m:oMath>
                          </a14:m>
                          <a:r>
                            <a:rPr lang="en-GB" sz="13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(−6, −49)</m:t>
                              </m:r>
                            </m:oMath>
                          </a14:m>
                          <a:r>
                            <a:rPr lang="en-GB" sz="13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solidFill>
                                <a:srgbClr val="C00000"/>
                              </a:solidFill>
                            </a:rPr>
                            <a:t>☑︎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116084291"/>
                      </a:ext>
                    </a:extLst>
                  </a:tr>
                  <a:tr h="5366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1" dirty="0">
                              <a:latin typeface="Sagona Book" panose="02020503050505020204" pitchFamily="18" charset="0"/>
                            </a:rPr>
                            <a:t>d</a:t>
                          </a:r>
                        </a:p>
                      </a:txBody>
                      <a:tcPr marL="0" marR="72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+20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+96</m:t>
                              </m:r>
                            </m:oMath>
                          </a14:m>
                          <a:r>
                            <a:rPr lang="en-GB" sz="13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=(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+12)(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+8)</m:t>
                              </m:r>
                            </m:oMath>
                          </a14:m>
                          <a:r>
                            <a:rPr lang="en-GB" sz="13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+10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oMath>
                          </a14:m>
                          <a:r>
                            <a:rPr lang="en-GB" sz="13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3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−12, 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=−8</m:t>
                              </m:r>
                            </m:oMath>
                          </a14:m>
                          <a:r>
                            <a:rPr lang="en-GB" sz="13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(0, 96)</m:t>
                              </m:r>
                            </m:oMath>
                          </a14:m>
                          <a:r>
                            <a:rPr lang="en-GB" sz="13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(−10, −4)</m:t>
                              </m:r>
                            </m:oMath>
                          </a14:m>
                          <a:r>
                            <a:rPr lang="en-GB" sz="13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☑︎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6729226"/>
                      </a:ext>
                    </a:extLst>
                  </a:tr>
                  <a:tr h="5366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1" dirty="0">
                              <a:latin typeface="Sagona Book" panose="02020503050505020204" pitchFamily="18" charset="0"/>
                            </a:rPr>
                            <a:t>e</a:t>
                          </a:r>
                        </a:p>
                      </a:txBody>
                      <a:tcPr marL="0" marR="72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+16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=(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−4)(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−4)</m:t>
                              </m:r>
                            </m:oMath>
                          </a14:m>
                          <a:r>
                            <a:rPr lang="en-GB" sz="13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3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3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GB" sz="13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(0, 16)</m:t>
                              </m:r>
                            </m:oMath>
                          </a14:m>
                          <a:r>
                            <a:rPr lang="en-GB" sz="13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(4, 0)</m:t>
                              </m:r>
                            </m:oMath>
                          </a14:m>
                          <a:r>
                            <a:rPr lang="en-GB" sz="13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solidFill>
                                <a:srgbClr val="C00000"/>
                              </a:solidFill>
                            </a:rPr>
                            <a:t>☑︎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476438803"/>
                      </a:ext>
                    </a:extLst>
                  </a:tr>
                  <a:tr h="5366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1" dirty="0">
                              <a:latin typeface="Sagona Book" panose="02020503050505020204" pitchFamily="18" charset="0"/>
                            </a:rPr>
                            <a:t>f</a:t>
                          </a:r>
                        </a:p>
                      </a:txBody>
                      <a:tcPr marL="0" marR="72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−15</m:t>
                              </m:r>
                            </m:oMath>
                          </a14:m>
                          <a:r>
                            <a:rPr lang="en-GB" sz="13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=(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+3)(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−5)</m:t>
                              </m:r>
                            </m:oMath>
                          </a14:m>
                          <a:r>
                            <a:rPr lang="en-GB" sz="13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−16</m:t>
                              </m:r>
                            </m:oMath>
                          </a14:m>
                          <a:r>
                            <a:rPr lang="en-GB" sz="13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GB" sz="1300" b="0" i="0" dirty="0" smtClean="0">
                                  <a:latin typeface="Cambria Math" panose="02040503050406030204" pitchFamily="18" charset="0"/>
                                </a:rPr>
                                <m:t>3,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(0, −15)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(1, −16)</m:t>
                              </m:r>
                            </m:oMath>
                          </a14:m>
                          <a:r>
                            <a:rPr lang="en-GB" sz="13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solidFill>
                                <a:srgbClr val="C00000"/>
                              </a:solidFill>
                            </a:rPr>
                            <a:t>☑︎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1937728"/>
                      </a:ext>
                    </a:extLst>
                  </a:tr>
                  <a:tr h="5366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1" dirty="0">
                              <a:latin typeface="Sagona Book" panose="02020503050505020204" pitchFamily="18" charset="0"/>
                            </a:rPr>
                            <a:t>g</a:t>
                          </a:r>
                        </a:p>
                      </a:txBody>
                      <a:tcPr marL="0" marR="72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  <m:sSup>
                                <m:sSupPr>
                                  <m:ctrlP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−45</m:t>
                              </m:r>
                            </m:oMath>
                          </a14:m>
                          <a:r>
                            <a:rPr lang="en-GB" sz="13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=3(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+3)(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−5)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  <m:sSup>
                                <m:sSupPr>
                                  <m:ctrlP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−48</m:t>
                              </m:r>
                            </m:oMath>
                          </a14:m>
                          <a:r>
                            <a:rPr lang="en-GB" sz="13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GB" sz="1300" b="0" i="0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3,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oMath>
                          </a14:m>
                          <a:r>
                            <a:rPr lang="en-GB" sz="13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(0, −45)</m:t>
                              </m:r>
                            </m:oMath>
                          </a14:m>
                          <a:r>
                            <a:rPr lang="en-GB" sz="13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(1, −48)</m:t>
                              </m:r>
                            </m:oMath>
                          </a14:m>
                          <a:r>
                            <a:rPr lang="en-GB" sz="13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solidFill>
                                <a:srgbClr val="C00000"/>
                              </a:solidFill>
                            </a:rPr>
                            <a:t>☑︎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38458972"/>
                      </a:ext>
                    </a:extLst>
                  </a:tr>
                  <a:tr h="5366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1" dirty="0">
                              <a:latin typeface="Sagona Book" panose="02020503050505020204" pitchFamily="18" charset="0"/>
                            </a:rPr>
                            <a:t>h</a:t>
                          </a:r>
                        </a:p>
                      </a:txBody>
                      <a:tcPr marL="0" marR="72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+24</m:t>
                              </m:r>
                            </m:oMath>
                          </a14:m>
                          <a:r>
                            <a:rPr lang="en-GB" sz="13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=(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−12)(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2)</m:t>
                              </m:r>
                            </m:oMath>
                          </a14:m>
                          <a:r>
                            <a:rPr lang="en-GB" sz="13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−25</m:t>
                              </m:r>
                            </m:oMath>
                          </a14:m>
                          <a:r>
                            <a:rPr lang="en-GB" sz="13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3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r>
                                <a:rPr lang="en-GB" sz="1300" b="0" i="0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oMath>
                          </a14:m>
                          <a:r>
                            <a:rPr lang="en-GB" sz="13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(0, 24)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7, −25)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solidFill>
                                <a:srgbClr val="C00000"/>
                              </a:solidFill>
                            </a:rPr>
                            <a:t>☑︎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9602105"/>
                      </a:ext>
                    </a:extLst>
                  </a:tr>
                  <a:tr h="5366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1" dirty="0" err="1">
                              <a:latin typeface="Sagona Book" panose="02020503050505020204" pitchFamily="18" charset="0"/>
                            </a:rPr>
                            <a:t>i</a:t>
                          </a:r>
                          <a:endParaRPr lang="en-GB" sz="1600" b="1" dirty="0">
                            <a:latin typeface="Sagona Book" panose="02020503050505020204" pitchFamily="18" charset="0"/>
                          </a:endParaRPr>
                        </a:p>
                      </a:txBody>
                      <a:tcPr marL="0" marR="72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sSup>
                                <m:sSupPr>
                                  <m:ctrlP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oMath>
                          </a14:m>
                          <a:r>
                            <a:rPr lang="en-GB" sz="13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=−(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−12)(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2)</m:t>
                              </m:r>
                            </m:oMath>
                          </a14:m>
                          <a:r>
                            <a:rPr lang="en-GB" sz="13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−7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+25</m:t>
                              </m:r>
                            </m:oMath>
                          </a14:m>
                          <a:r>
                            <a:rPr lang="en-GB" sz="13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3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r>
                                <a:rPr lang="en-GB" sz="1300" b="0" i="0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oMath>
                          </a14:m>
                          <a:r>
                            <a:rPr lang="en-GB" sz="13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(0,−24)</m:t>
                              </m:r>
                            </m:oMath>
                          </a14:m>
                          <a:r>
                            <a:rPr lang="en-GB" sz="13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(7, 25)</m:t>
                              </m:r>
                            </m:oMath>
                          </a14:m>
                          <a:r>
                            <a:rPr lang="en-GB" sz="13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☑︎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518882836"/>
                      </a:ext>
                    </a:extLst>
                  </a:tr>
                  <a:tr h="5366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1" dirty="0">
                              <a:latin typeface="Sagona Book" panose="02020503050505020204" pitchFamily="18" charset="0"/>
                            </a:rPr>
                            <a:t>j</a:t>
                          </a:r>
                        </a:p>
                      </a:txBody>
                      <a:tcPr marL="0" marR="72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  <m:sSup>
                                <m:sSupPr>
                                  <m:ctrlP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+90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+405</m:t>
                              </m:r>
                            </m:oMath>
                          </a14:m>
                          <a:r>
                            <a:rPr lang="en-GB" sz="13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=5(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+9)(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+9)</m:t>
                              </m:r>
                            </m:oMath>
                          </a14:m>
                          <a:r>
                            <a:rPr lang="en-GB" sz="13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  <m:sSup>
                                <m:sSupPr>
                                  <m:ctrlP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+9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3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GB" sz="13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oMath>
                          </a14:m>
                          <a:r>
                            <a:rPr lang="en-GB" sz="13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(0, 405)</m:t>
                              </m:r>
                            </m:oMath>
                          </a14:m>
                          <a:r>
                            <a:rPr lang="en-GB" sz="13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(−9, 0)</m:t>
                              </m:r>
                            </m:oMath>
                          </a14:m>
                          <a:r>
                            <a:rPr lang="en-GB" sz="13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☑︎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3850903"/>
                      </a:ext>
                    </a:extLst>
                  </a:tr>
                  <a:tr h="5366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1" dirty="0">
                              <a:latin typeface="Sagona Book" panose="02020503050505020204" pitchFamily="18" charset="0"/>
                            </a:rPr>
                            <a:t>k</a:t>
                          </a:r>
                        </a:p>
                      </a:txBody>
                      <a:tcPr marL="0" marR="72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=−2</m:t>
                              </m:r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+20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+22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=−2(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+1)(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−11)</m:t>
                              </m:r>
                            </m:oMath>
                          </a14:m>
                          <a:r>
                            <a:rPr lang="en-GB" sz="13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=−2</m:t>
                              </m:r>
                              <m:sSup>
                                <m:sSupPr>
                                  <m:ctrlP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−5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+72</m:t>
                              </m:r>
                            </m:oMath>
                          </a14:m>
                          <a:r>
                            <a:rPr lang="en-GB" sz="13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GB" sz="13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sz="1300" b="0" i="0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=11</m:t>
                              </m:r>
                            </m:oMath>
                          </a14:m>
                          <a:r>
                            <a:rPr lang="en-GB" sz="13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(0, 22)</m:t>
                              </m:r>
                            </m:oMath>
                          </a14:m>
                          <a:r>
                            <a:rPr lang="en-GB" sz="13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(5, 72)</m:t>
                              </m:r>
                            </m:oMath>
                          </a14:m>
                          <a:r>
                            <a:rPr lang="en-GB" sz="13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solidFill>
                                <a:srgbClr val="C00000"/>
                              </a:solidFill>
                            </a:rPr>
                            <a:t>☑︎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747681278"/>
                      </a:ext>
                    </a:extLst>
                  </a:tr>
                  <a:tr h="5366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1" dirty="0">
                              <a:latin typeface="Sagona Book" panose="02020503050505020204" pitchFamily="18" charset="0"/>
                            </a:rPr>
                            <a:t>l</a:t>
                          </a:r>
                        </a:p>
                      </a:txBody>
                      <a:tcPr marL="0" marR="72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=−2</m:t>
                              </m:r>
                              <m:sSup>
                                <m:sSupPr>
                                  <m:ctrlP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+18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+20</m:t>
                              </m:r>
                            </m:oMath>
                          </a14:m>
                          <a:r>
                            <a:rPr lang="en-GB" sz="13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=−2(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+1)(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−10)</m:t>
                              </m:r>
                            </m:oMath>
                          </a14:m>
                          <a:r>
                            <a:rPr lang="en-GB" sz="13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=−2</m:t>
                              </m:r>
                              <m:sSup>
                                <m:sSupPr>
                                  <m:ctrlP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−4.5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+60.5</m:t>
                              </m:r>
                            </m:oMath>
                          </a14:m>
                          <a:r>
                            <a:rPr lang="en-GB" sz="13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GB" sz="13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sz="1300" b="0" i="0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=10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(0, 20)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(4.5, 60.5)</m:t>
                              </m:r>
                            </m:oMath>
                          </a14:m>
                          <a:r>
                            <a:rPr lang="en-GB" sz="13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solidFill>
                                <a:srgbClr val="C00000"/>
                              </a:solidFill>
                            </a:rPr>
                            <a:t>☑︎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70894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93CDEFE-11A5-C281-8691-280E594756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0686656"/>
                  </p:ext>
                </p:extLst>
              </p:nvPr>
            </p:nvGraphicFramePr>
            <p:xfrm>
              <a:off x="45865" y="54352"/>
              <a:ext cx="9814269" cy="676011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5200">
                      <a:extLst>
                        <a:ext uri="{9D8B030D-6E8A-4147-A177-3AD203B41FA5}">
                          <a16:colId xmlns:a16="http://schemas.microsoft.com/office/drawing/2014/main" val="4265294529"/>
                        </a:ext>
                      </a:extLst>
                    </a:gridCol>
                    <a:gridCol w="1728000">
                      <a:extLst>
                        <a:ext uri="{9D8B030D-6E8A-4147-A177-3AD203B41FA5}">
                          <a16:colId xmlns:a16="http://schemas.microsoft.com/office/drawing/2014/main" val="3080549463"/>
                        </a:ext>
                      </a:extLst>
                    </a:gridCol>
                    <a:gridCol w="1836000">
                      <a:extLst>
                        <a:ext uri="{9D8B030D-6E8A-4147-A177-3AD203B41FA5}">
                          <a16:colId xmlns:a16="http://schemas.microsoft.com/office/drawing/2014/main" val="3330687137"/>
                        </a:ext>
                      </a:extLst>
                    </a:gridCol>
                    <a:gridCol w="1908000">
                      <a:extLst>
                        <a:ext uri="{9D8B030D-6E8A-4147-A177-3AD203B41FA5}">
                          <a16:colId xmlns:a16="http://schemas.microsoft.com/office/drawing/2014/main" val="1576256052"/>
                        </a:ext>
                      </a:extLst>
                    </a:gridCol>
                    <a:gridCol w="1332000">
                      <a:extLst>
                        <a:ext uri="{9D8B030D-6E8A-4147-A177-3AD203B41FA5}">
                          <a16:colId xmlns:a16="http://schemas.microsoft.com/office/drawing/2014/main" val="2520965167"/>
                        </a:ext>
                      </a:extLst>
                    </a:gridCol>
                    <a:gridCol w="1152000">
                      <a:extLst>
                        <a:ext uri="{9D8B030D-6E8A-4147-A177-3AD203B41FA5}">
                          <a16:colId xmlns:a16="http://schemas.microsoft.com/office/drawing/2014/main" val="2218854797"/>
                        </a:ext>
                      </a:extLst>
                    </a:gridCol>
                    <a:gridCol w="969069">
                      <a:extLst>
                        <a:ext uri="{9D8B030D-6E8A-4147-A177-3AD203B41FA5}">
                          <a16:colId xmlns:a16="http://schemas.microsoft.com/office/drawing/2014/main" val="3808259066"/>
                        </a:ext>
                      </a:extLst>
                    </a:gridCol>
                    <a:gridCol w="684000">
                      <a:extLst>
                        <a:ext uri="{9D8B030D-6E8A-4147-A177-3AD203B41FA5}">
                          <a16:colId xmlns:a16="http://schemas.microsoft.com/office/drawing/2014/main" val="1228878942"/>
                        </a:ext>
                      </a:extLst>
                    </a:gridCol>
                  </a:tblGrid>
                  <a:tr h="320676">
                    <a:tc>
                      <a:txBody>
                        <a:bodyPr/>
                        <a:lstStyle/>
                        <a:p>
                          <a:pPr algn="r"/>
                          <a:endParaRPr lang="en-GB" sz="1400" b="1" dirty="0">
                            <a:latin typeface="Sagona Book" panose="02020503050505020204" pitchFamily="18" charset="0"/>
                          </a:endParaRPr>
                        </a:p>
                      </a:txBody>
                      <a:tcPr marL="107315" marR="72000" marT="53658" marB="53658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>
                              <a:latin typeface="Sagona Book" panose="02020503050505020204" pitchFamily="18" charset="0"/>
                            </a:rPr>
                            <a:t>Expanded</a:t>
                          </a:r>
                        </a:p>
                      </a:txBody>
                      <a:tcPr marL="107315" marR="107315" marT="53658" marB="5365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>
                              <a:latin typeface="Sagona Book" panose="02020503050505020204" pitchFamily="18" charset="0"/>
                            </a:rPr>
                            <a:t>Factorised</a:t>
                          </a:r>
                        </a:p>
                      </a:txBody>
                      <a:tcPr marL="107315" marR="107315" marT="53658" marB="53658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>
                              <a:latin typeface="Sagona Book" panose="02020503050505020204" pitchFamily="18" charset="0"/>
                            </a:rPr>
                            <a:t>Completed</a:t>
                          </a:r>
                        </a:p>
                      </a:txBody>
                      <a:tcPr marL="107315" marR="107315" marT="53658" marB="53658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>
                              <a:latin typeface="Sagona Book" panose="02020503050505020204" pitchFamily="18" charset="0"/>
                            </a:rPr>
                            <a:t>Roots</a:t>
                          </a:r>
                        </a:p>
                      </a:txBody>
                      <a:tcPr marL="107315" marR="107315" marT="53658" marB="53658" anchor="ctr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7315" marR="107315" marT="53658" marB="53658" anchor="ctr">
                        <a:blipFill>
                          <a:blip r:embed="rId2"/>
                          <a:stretch>
                            <a:fillRect l="-607692" t="-4000" r="-143956" b="-208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>
                              <a:latin typeface="Sagona Book" panose="02020503050505020204" pitchFamily="18" charset="0"/>
                            </a:rPr>
                            <a:t>Vertex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>
                              <a:latin typeface="Sagona Book" panose="02020503050505020204" pitchFamily="18" charset="0"/>
                            </a:rPr>
                            <a:t>Sketch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34889395"/>
                      </a:ext>
                    </a:extLst>
                  </a:tr>
                  <a:tr h="5364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1" dirty="0">
                              <a:latin typeface="Sagona Book" panose="02020503050505020204" pitchFamily="18" charset="0"/>
                            </a:rPr>
                            <a:t>a</a:t>
                          </a:r>
                        </a:p>
                      </a:txBody>
                      <a:tcPr marL="0" marR="72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765" t="-60465" r="-458088" b="-11139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4828" t="-60465" r="-329655" b="-11139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6689" t="-60465" r="-216556" b="-11139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426667" t="-60465" r="-211429" b="-11139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607692" t="-60465" r="-143956" b="-11139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847368" t="-60465" r="-72368" b="-11139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☑︎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73905892"/>
                      </a:ext>
                    </a:extLst>
                  </a:tr>
                  <a:tr h="5366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1" dirty="0">
                              <a:latin typeface="Sagona Book" panose="02020503050505020204" pitchFamily="18" charset="0"/>
                            </a:rPr>
                            <a:t>b</a:t>
                          </a:r>
                        </a:p>
                      </a:txBody>
                      <a:tcPr marL="0" marR="72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765" t="-164286" r="-458088" b="-104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4828" t="-164286" r="-329655" b="-104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6689" t="-164286" r="-216556" b="-104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426667" t="-164286" r="-211429" b="-104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607692" t="-164286" r="-143956" b="-104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847368" t="-164286" r="-72368" b="-104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solidFill>
                                <a:srgbClr val="C00000"/>
                              </a:solidFill>
                            </a:rPr>
                            <a:t>☑︎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2552381"/>
                      </a:ext>
                    </a:extLst>
                  </a:tr>
                  <a:tr h="5366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1" dirty="0">
                              <a:latin typeface="Sagona Book" panose="02020503050505020204" pitchFamily="18" charset="0"/>
                            </a:rPr>
                            <a:t>c</a:t>
                          </a:r>
                        </a:p>
                      </a:txBody>
                      <a:tcPr marL="0" marR="72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765" t="-264286" r="-458088" b="-94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4828" t="-264286" r="-329655" b="-94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6689" t="-264286" r="-216556" b="-94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26667" t="-264286" r="-211429" b="-94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607692" t="-264286" r="-143956" b="-94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847368" t="-264286" r="-72368" b="-94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solidFill>
                                <a:srgbClr val="C00000"/>
                              </a:solidFill>
                            </a:rPr>
                            <a:t>☑︎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116084291"/>
                      </a:ext>
                    </a:extLst>
                  </a:tr>
                  <a:tr h="5366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1" dirty="0">
                              <a:latin typeface="Sagona Book" panose="02020503050505020204" pitchFamily="18" charset="0"/>
                            </a:rPr>
                            <a:t>d</a:t>
                          </a:r>
                        </a:p>
                      </a:txBody>
                      <a:tcPr marL="0" marR="72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765" t="-355814" r="-458088" b="-8186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4828" t="-355814" r="-329655" b="-8186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6689" t="-355814" r="-216556" b="-8186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26667" t="-355814" r="-211429" b="-8186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607692" t="-355814" r="-143956" b="-8186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847368" t="-355814" r="-72368" b="-8186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☑︎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6729226"/>
                      </a:ext>
                    </a:extLst>
                  </a:tr>
                  <a:tr h="5366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1" dirty="0">
                              <a:latin typeface="Sagona Book" panose="02020503050505020204" pitchFamily="18" charset="0"/>
                            </a:rPr>
                            <a:t>e</a:t>
                          </a:r>
                        </a:p>
                      </a:txBody>
                      <a:tcPr marL="0" marR="72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765" t="-466667" r="-458088" b="-73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4828" t="-466667" r="-329655" b="-73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6689" t="-466667" r="-216556" b="-73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26667" t="-466667" r="-211429" b="-73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607692" t="-466667" r="-143956" b="-73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847368" t="-466667" r="-72368" b="-73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solidFill>
                                <a:srgbClr val="C00000"/>
                              </a:solidFill>
                            </a:rPr>
                            <a:t>☑︎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476438803"/>
                      </a:ext>
                    </a:extLst>
                  </a:tr>
                  <a:tr h="5366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1" dirty="0">
                              <a:latin typeface="Sagona Book" panose="02020503050505020204" pitchFamily="18" charset="0"/>
                            </a:rPr>
                            <a:t>f</a:t>
                          </a:r>
                        </a:p>
                      </a:txBody>
                      <a:tcPr marL="0" marR="72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765" t="-566667" r="-458088" b="-63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4828" t="-566667" r="-329655" b="-63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6689" t="-566667" r="-216556" b="-63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26667" t="-566667" r="-211429" b="-63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607692" t="-566667" r="-143956" b="-63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847368" t="-566667" r="-72368" b="-63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solidFill>
                                <a:srgbClr val="C00000"/>
                              </a:solidFill>
                            </a:rPr>
                            <a:t>☑︎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1937728"/>
                      </a:ext>
                    </a:extLst>
                  </a:tr>
                  <a:tr h="5366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1" dirty="0">
                              <a:latin typeface="Sagona Book" panose="02020503050505020204" pitchFamily="18" charset="0"/>
                            </a:rPr>
                            <a:t>g</a:t>
                          </a:r>
                        </a:p>
                      </a:txBody>
                      <a:tcPr marL="0" marR="72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765" t="-666667" r="-458088" b="-53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4828" t="-666667" r="-329655" b="-53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6689" t="-666667" r="-216556" b="-53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26667" t="-666667" r="-211429" b="-53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607692" t="-666667" r="-143956" b="-53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847368" t="-666667" r="-72368" b="-53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solidFill>
                                <a:srgbClr val="C00000"/>
                              </a:solidFill>
                            </a:rPr>
                            <a:t>☑︎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38458972"/>
                      </a:ext>
                    </a:extLst>
                  </a:tr>
                  <a:tr h="5366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1" dirty="0">
                              <a:latin typeface="Sagona Book" panose="02020503050505020204" pitchFamily="18" charset="0"/>
                            </a:rPr>
                            <a:t>h</a:t>
                          </a:r>
                        </a:p>
                      </a:txBody>
                      <a:tcPr marL="0" marR="72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765" t="-748837" r="-458088" b="-425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4828" t="-748837" r="-329655" b="-425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6689" t="-748837" r="-216556" b="-425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26667" t="-748837" r="-211429" b="-425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607692" t="-748837" r="-143956" b="-425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847368" t="-748837" r="-72368" b="-425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solidFill>
                                <a:srgbClr val="C00000"/>
                              </a:solidFill>
                            </a:rPr>
                            <a:t>☑︎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9602105"/>
                      </a:ext>
                    </a:extLst>
                  </a:tr>
                  <a:tr h="5366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1" dirty="0" err="1">
                              <a:latin typeface="Sagona Book" panose="02020503050505020204" pitchFamily="18" charset="0"/>
                            </a:rPr>
                            <a:t>i</a:t>
                          </a:r>
                          <a:endParaRPr lang="en-GB" sz="1600" b="1" dirty="0">
                            <a:latin typeface="Sagona Book" panose="02020503050505020204" pitchFamily="18" charset="0"/>
                          </a:endParaRPr>
                        </a:p>
                      </a:txBody>
                      <a:tcPr marL="0" marR="72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765" t="-869048" r="-458088" b="-33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4828" t="-869048" r="-329655" b="-33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6689" t="-869048" r="-216556" b="-33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26667" t="-869048" r="-211429" b="-33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607692" t="-869048" r="-143956" b="-33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847368" t="-869048" r="-72368" b="-33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☑︎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518882836"/>
                      </a:ext>
                    </a:extLst>
                  </a:tr>
                  <a:tr h="5366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1" dirty="0">
                              <a:latin typeface="Sagona Book" panose="02020503050505020204" pitchFamily="18" charset="0"/>
                            </a:rPr>
                            <a:t>j</a:t>
                          </a:r>
                        </a:p>
                      </a:txBody>
                      <a:tcPr marL="0" marR="72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765" t="-969048" r="-458088" b="-23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4828" t="-969048" r="-329655" b="-23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6689" t="-969048" r="-216556" b="-23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26667" t="-969048" r="-211429" b="-23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607692" t="-969048" r="-143956" b="-23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847368" t="-969048" r="-72368" b="-23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☑︎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3850903"/>
                      </a:ext>
                    </a:extLst>
                  </a:tr>
                  <a:tr h="5366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1" dirty="0">
                              <a:latin typeface="Sagona Book" panose="02020503050505020204" pitchFamily="18" charset="0"/>
                            </a:rPr>
                            <a:t>k</a:t>
                          </a:r>
                        </a:p>
                      </a:txBody>
                      <a:tcPr marL="0" marR="72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765" t="-1044186" r="-458088" b="-1302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4828" t="-1044186" r="-329655" b="-1302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6689" t="-1044186" r="-216556" b="-1302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26667" t="-1044186" r="-211429" b="-1302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607692" t="-1044186" r="-143956" b="-1302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847368" t="-1044186" r="-72368" b="-1302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solidFill>
                                <a:srgbClr val="C00000"/>
                              </a:solidFill>
                            </a:rPr>
                            <a:t>☑︎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747681278"/>
                      </a:ext>
                    </a:extLst>
                  </a:tr>
                  <a:tr h="5366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1" dirty="0">
                              <a:latin typeface="Sagona Book" panose="02020503050505020204" pitchFamily="18" charset="0"/>
                            </a:rPr>
                            <a:t>l</a:t>
                          </a:r>
                        </a:p>
                      </a:txBody>
                      <a:tcPr marL="0" marR="72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765" t="-1171429" r="-458088" b="-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4828" t="-1171429" r="-329655" b="-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6689" t="-1171429" r="-216556" b="-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26667" t="-1171429" r="-211429" b="-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607692" t="-1171429" r="-143956" b="-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847368" t="-1171429" r="-72368" b="-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>
                              <a:solidFill>
                                <a:srgbClr val="C00000"/>
                              </a:solidFill>
                            </a:rPr>
                            <a:t>☑︎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70894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31154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74D2C-9B67-F04F-9CA1-974FBB367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466B3F7-41D4-CF19-82CA-582FEA9AFB81}"/>
              </a:ext>
            </a:extLst>
          </p:cNvPr>
          <p:cNvGraphicFramePr>
            <a:graphicFrameLocks noGrp="1"/>
          </p:cNvGraphicFramePr>
          <p:nvPr/>
        </p:nvGraphicFramePr>
        <p:xfrm>
          <a:off x="27832" y="29184"/>
          <a:ext cx="9850336" cy="67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2584">
                  <a:extLst>
                    <a:ext uri="{9D8B030D-6E8A-4147-A177-3AD203B41FA5}">
                      <a16:colId xmlns:a16="http://schemas.microsoft.com/office/drawing/2014/main" val="1992057110"/>
                    </a:ext>
                  </a:extLst>
                </a:gridCol>
                <a:gridCol w="2462584">
                  <a:extLst>
                    <a:ext uri="{9D8B030D-6E8A-4147-A177-3AD203B41FA5}">
                      <a16:colId xmlns:a16="http://schemas.microsoft.com/office/drawing/2014/main" val="1584290501"/>
                    </a:ext>
                  </a:extLst>
                </a:gridCol>
                <a:gridCol w="2462584">
                  <a:extLst>
                    <a:ext uri="{9D8B030D-6E8A-4147-A177-3AD203B41FA5}">
                      <a16:colId xmlns:a16="http://schemas.microsoft.com/office/drawing/2014/main" val="3967346976"/>
                    </a:ext>
                  </a:extLst>
                </a:gridCol>
                <a:gridCol w="2462584">
                  <a:extLst>
                    <a:ext uri="{9D8B030D-6E8A-4147-A177-3AD203B41FA5}">
                      <a16:colId xmlns:a16="http://schemas.microsoft.com/office/drawing/2014/main" val="3526991911"/>
                    </a:ext>
                  </a:extLst>
                </a:gridCol>
              </a:tblGrid>
              <a:tr h="306000">
                <a:tc gridSpan="4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Sagona Book" panose="02020503050505020204" pitchFamily="18" charset="0"/>
                        </a:rPr>
                        <a:t>Sketches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506914"/>
                  </a:ext>
                </a:extLst>
              </a:tr>
              <a:tr h="21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Sagona Book" panose="020205030505050202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Sagona Book" panose="02020503050505020204" pitchFamily="18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Sagona Book" panose="02020503050505020204" pitchFamily="18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Sagona Book" panose="02020503050505020204" pitchFamily="18" charset="0"/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597003"/>
                  </a:ext>
                </a:extLst>
              </a:tr>
              <a:tr h="21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Sagona Book" panose="02020503050505020204" pitchFamily="18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Sagona Book" panose="02020503050505020204" pitchFamily="18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Sagona Book" panose="02020503050505020204" pitchFamily="18" charset="0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Sagona Book" panose="02020503050505020204" pitchFamily="18" charset="0"/>
                        </a:rPr>
                        <a:t>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26340"/>
                  </a:ext>
                </a:extLst>
              </a:tr>
              <a:tr h="21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Sagona Book" panose="02020503050505020204" pitchFamily="18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Sagona Book" panose="02020503050505020204" pitchFamily="18" charset="0"/>
                        </a:rPr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Sagona Book" panose="02020503050505020204" pitchFamily="18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Sagona Book" panose="02020503050505020204" pitchFamily="18" charset="0"/>
                        </a:rPr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647595"/>
                  </a:ext>
                </a:extLst>
              </a:tr>
            </a:tbl>
          </a:graphicData>
        </a:graphic>
      </p:graphicFrame>
      <p:pic>
        <p:nvPicPr>
          <p:cNvPr id="6" name="Graphic 5">
            <a:extLst>
              <a:ext uri="{FF2B5EF4-FFF2-40B4-BE49-F238E27FC236}">
                <a16:creationId xmlns:a16="http://schemas.microsoft.com/office/drawing/2014/main" id="{1C5D1E42-6B72-C331-F758-0C54D8509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941" y="463279"/>
            <a:ext cx="1929725" cy="192972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0ED80D2D-B4D4-5C50-C9BC-8E8D9CC5E0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82874" y="463279"/>
            <a:ext cx="1929725" cy="192972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42D0DF35-22D5-80C4-6E1D-68F0CFA50A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80808" y="463279"/>
            <a:ext cx="1929725" cy="1929725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4B62AA7C-C71B-8194-F6BA-9E6E5DF4D9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78741" y="463279"/>
            <a:ext cx="1929725" cy="1929725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32CD4042-0FA0-B7EA-41E4-0A7956EB68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4941" y="2624530"/>
            <a:ext cx="1929725" cy="1929725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EDCA4CB5-B14D-5A61-9B2D-8DE5629964C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782874" y="2624530"/>
            <a:ext cx="1929725" cy="1929725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6AE5A6A4-5F23-3C0B-E1C6-8C1ABA1044B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280808" y="2624530"/>
            <a:ext cx="1929725" cy="1929725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C0DA87AC-4D85-E8EE-F941-D034CDADBCD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778741" y="2624530"/>
            <a:ext cx="1929725" cy="192972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9D00C08-128D-AA16-B403-DB82359D909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84941" y="4785781"/>
            <a:ext cx="1929725" cy="1929725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2E063226-2221-244E-3300-598A1A12180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782874" y="4785781"/>
            <a:ext cx="1929725" cy="1929725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BC21FA39-5ABC-E161-EA67-FBEBA6FD392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280808" y="4785781"/>
            <a:ext cx="1929725" cy="1929725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3CA8FC02-07E6-2816-7EF6-E0E0BC0C572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778741" y="4785781"/>
            <a:ext cx="1929725" cy="192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4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1793</TotalTime>
  <Words>727</Words>
  <Application>Microsoft Macintosh PowerPoint</Application>
  <PresentationFormat>A4 Paper (210x297 mm)</PresentationFormat>
  <Paragraphs>169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Cambria Math</vt:lpstr>
      <vt:lpstr>Sagona Book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Day, Nathan (NOT) Staff</dc:creator>
  <cp:lastModifiedBy>Day, Nathan (NOT) Staff</cp:lastModifiedBy>
  <cp:revision>3</cp:revision>
  <cp:lastPrinted>2025-01-20T14:29:14Z</cp:lastPrinted>
  <dcterms:created xsi:type="dcterms:W3CDTF">2025-01-20T11:16:16Z</dcterms:created>
  <dcterms:modified xsi:type="dcterms:W3CDTF">2025-02-04T19:07:54Z</dcterms:modified>
</cp:coreProperties>
</file>