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308" r:id="rId2"/>
    <p:sldId id="309" r:id="rId3"/>
    <p:sldId id="310" r:id="rId4"/>
    <p:sldId id="311" r:id="rId5"/>
    <p:sldId id="312" r:id="rId6"/>
    <p:sldId id="313" r:id="rId7"/>
    <p:sldId id="314" r:id="rId8"/>
    <p:sldId id="31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42574-4C13-A24C-BCE7-25BCC92E1EAB}" type="datetimeFigureOut">
              <a:rPr lang="en-GB" smtClean="0"/>
              <a:t>07/05/2022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94074-B875-6449-B292-9D29BC525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294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75E734-D1C8-944B-BBCF-08E8F26BEB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4940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75E734-D1C8-944B-BBCF-08E8F26BEB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1114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75E734-D1C8-944B-BBCF-08E8F26BEB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3075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75E734-D1C8-944B-BBCF-08E8F26BEB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6334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75E734-D1C8-944B-BBCF-08E8F26BEB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9872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75E734-D1C8-944B-BBCF-08E8F26BEB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3273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75E734-D1C8-944B-BBCF-08E8F26BEB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67795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75E734-D1C8-944B-BBCF-08E8F26BEB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550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alf-frame 6">
            <a:extLst>
              <a:ext uri="{FF2B5EF4-FFF2-40B4-BE49-F238E27FC236}">
                <a16:creationId xmlns:a16="http://schemas.microsoft.com/office/drawing/2014/main" id="{B85CB996-A7CA-B441-87A2-036A6FD95850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2"/>
                </a:solidFill>
              </a:rPr>
              <a:t>InterwovenMaths.com</a:t>
            </a:r>
          </a:p>
        </p:txBody>
      </p:sp>
      <p:sp>
        <p:nvSpPr>
          <p:cNvPr id="8" name="Half-frame 7">
            <a:extLst>
              <a:ext uri="{FF2B5EF4-FFF2-40B4-BE49-F238E27FC236}">
                <a16:creationId xmlns:a16="http://schemas.microsoft.com/office/drawing/2014/main" id="{E1F8CDB2-CC46-8F43-85AC-587B64AAA38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06F0E6-61E0-B54E-878A-9AC19F7BEDA2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8100" y="108246"/>
            <a:chExt cx="615950" cy="631529"/>
          </a:xfrm>
        </p:grpSpPr>
        <p:pic>
          <p:nvPicPr>
            <p:cNvPr id="10" name="Graphic 9" descr="Alterations &amp; Tailoring outline">
              <a:extLst>
                <a:ext uri="{FF2B5EF4-FFF2-40B4-BE49-F238E27FC236}">
                  <a16:creationId xmlns:a16="http://schemas.microsoft.com/office/drawing/2014/main" id="{C0E2D3BF-97D2-F248-AF40-20CD5664F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73541" y="108246"/>
              <a:ext cx="587829" cy="587829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69E41F2-D5AF-8348-9380-C08B4462416E}"/>
                </a:ext>
              </a:extLst>
            </p:cNvPr>
            <p:cNvSpPr/>
            <p:nvPr/>
          </p:nvSpPr>
          <p:spPr>
            <a:xfrm>
              <a:off x="11468100" y="123825"/>
              <a:ext cx="615950" cy="6159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DF35908-52AC-1948-859A-0BCF673CE791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bg2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52EC418-C4BE-284A-93B4-EDD58886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883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0886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erages_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9960" y="366568"/>
            <a:ext cx="5134432" cy="823146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0" dirty="0">
                <a:solidFill>
                  <a:schemeClr val="bg2"/>
                </a:solidFill>
              </a:rPr>
              <a:t>Averages with…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119350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Off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3" name="Half-frame 12">
            <a:extLst>
              <a:ext uri="{FF2B5EF4-FFF2-40B4-BE49-F238E27FC236}">
                <a16:creationId xmlns:a16="http://schemas.microsoft.com/office/drawing/2014/main" id="{1F7C039C-5E55-8D4C-871C-A55C467AE9F1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</p:spTree>
    <p:extLst>
      <p:ext uri="{BB962C8B-B14F-4D97-AF65-F5344CB8AC3E}">
        <p14:creationId xmlns:p14="http://schemas.microsoft.com/office/powerpoint/2010/main" val="2931415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off 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1459426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7758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80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14246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Inequalities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317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with…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55168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mC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52742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mC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192885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q_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0" dirty="0">
                <a:solidFill>
                  <a:schemeClr val="bg2"/>
                </a:solidFill>
              </a:rPr>
              <a:t>Sequences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50" y="288632"/>
            <a:ext cx="6392254" cy="823146"/>
          </a:xfrm>
          <a:prstGeom prst="rect">
            <a:avLst/>
          </a:prstGeom>
        </p:spPr>
        <p:txBody>
          <a:bodyPr/>
          <a:lstStyle>
            <a:lvl1pPr>
              <a:defRPr sz="6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95793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q_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9960" y="366568"/>
            <a:ext cx="5134432" cy="823146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0" dirty="0">
                <a:solidFill>
                  <a:schemeClr val="bg2"/>
                </a:solidFill>
              </a:rPr>
              <a:t>Sequences with…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1149918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erages_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0" dirty="0">
                <a:solidFill>
                  <a:schemeClr val="bg2"/>
                </a:solidFill>
              </a:rPr>
              <a:t>Averages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50" y="288632"/>
            <a:ext cx="6392254" cy="823146"/>
          </a:xfrm>
          <a:prstGeom prst="rect">
            <a:avLst/>
          </a:prstGeom>
        </p:spPr>
        <p:txBody>
          <a:bodyPr/>
          <a:lstStyle>
            <a:lvl1pPr>
              <a:defRPr sz="6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34504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53416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15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18" Type="http://schemas.openxmlformats.org/officeDocument/2006/relationships/image" Target="../media/image31.png"/><Relationship Id="rId3" Type="http://schemas.openxmlformats.org/officeDocument/2006/relationships/image" Target="../media/image16.png"/><Relationship Id="rId21" Type="http://schemas.openxmlformats.org/officeDocument/2006/relationships/image" Target="../media/image34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5" Type="http://schemas.openxmlformats.org/officeDocument/2006/relationships/image" Target="../media/image38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9.png"/><Relationship Id="rId20" Type="http://schemas.openxmlformats.org/officeDocument/2006/relationships/image" Target="../media/image33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24" Type="http://schemas.openxmlformats.org/officeDocument/2006/relationships/image" Target="../media/image37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23" Type="http://schemas.openxmlformats.org/officeDocument/2006/relationships/image" Target="../media/image36.png"/><Relationship Id="rId10" Type="http://schemas.openxmlformats.org/officeDocument/2006/relationships/image" Target="../media/image23.png"/><Relationship Id="rId19" Type="http://schemas.openxmlformats.org/officeDocument/2006/relationships/image" Target="../media/image32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Relationship Id="rId22" Type="http://schemas.openxmlformats.org/officeDocument/2006/relationships/image" Target="../media/image3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45.png"/><Relationship Id="rId18" Type="http://schemas.openxmlformats.org/officeDocument/2006/relationships/image" Target="../media/image31.png"/><Relationship Id="rId26" Type="http://schemas.openxmlformats.org/officeDocument/2006/relationships/image" Target="../media/image52.png"/><Relationship Id="rId3" Type="http://schemas.openxmlformats.org/officeDocument/2006/relationships/image" Target="../media/image16.png"/><Relationship Id="rId21" Type="http://schemas.openxmlformats.org/officeDocument/2006/relationships/image" Target="../media/image50.png"/><Relationship Id="rId7" Type="http://schemas.openxmlformats.org/officeDocument/2006/relationships/image" Target="../media/image20.png"/><Relationship Id="rId12" Type="http://schemas.openxmlformats.org/officeDocument/2006/relationships/image" Target="../media/image44.png"/><Relationship Id="rId17" Type="http://schemas.openxmlformats.org/officeDocument/2006/relationships/image" Target="../media/image30.png"/><Relationship Id="rId25" Type="http://schemas.openxmlformats.org/officeDocument/2006/relationships/image" Target="../media/image38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47.png"/><Relationship Id="rId20" Type="http://schemas.openxmlformats.org/officeDocument/2006/relationships/image" Target="../media/image4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9.png"/><Relationship Id="rId11" Type="http://schemas.openxmlformats.org/officeDocument/2006/relationships/image" Target="../media/image43.png"/><Relationship Id="rId24" Type="http://schemas.openxmlformats.org/officeDocument/2006/relationships/image" Target="../media/image37.png"/><Relationship Id="rId5" Type="http://schemas.openxmlformats.org/officeDocument/2006/relationships/image" Target="../media/image40.png"/><Relationship Id="rId15" Type="http://schemas.openxmlformats.org/officeDocument/2006/relationships/image" Target="../media/image28.png"/><Relationship Id="rId23" Type="http://schemas.openxmlformats.org/officeDocument/2006/relationships/image" Target="../media/image36.png"/><Relationship Id="rId10" Type="http://schemas.openxmlformats.org/officeDocument/2006/relationships/image" Target="../media/image42.png"/><Relationship Id="rId19" Type="http://schemas.openxmlformats.org/officeDocument/2006/relationships/image" Target="../media/image48.png"/><Relationship Id="rId4" Type="http://schemas.openxmlformats.org/officeDocument/2006/relationships/image" Target="../media/image39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Relationship Id="rId22" Type="http://schemas.openxmlformats.org/officeDocument/2006/relationships/image" Target="../media/image5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61.png"/><Relationship Id="rId7" Type="http://schemas.openxmlformats.org/officeDocument/2006/relationships/image" Target="../media/image5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13" Type="http://schemas.openxmlformats.org/officeDocument/2006/relationships/image" Target="../media/image72.png"/><Relationship Id="rId18" Type="http://schemas.openxmlformats.org/officeDocument/2006/relationships/image" Target="../media/image77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12" Type="http://schemas.openxmlformats.org/officeDocument/2006/relationships/image" Target="../media/image71.png"/><Relationship Id="rId17" Type="http://schemas.openxmlformats.org/officeDocument/2006/relationships/image" Target="../media/image76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75.png"/><Relationship Id="rId20" Type="http://schemas.openxmlformats.org/officeDocument/2006/relationships/image" Target="../media/image79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65.png"/><Relationship Id="rId11" Type="http://schemas.openxmlformats.org/officeDocument/2006/relationships/image" Target="../media/image70.png"/><Relationship Id="rId5" Type="http://schemas.openxmlformats.org/officeDocument/2006/relationships/image" Target="../media/image64.png"/><Relationship Id="rId15" Type="http://schemas.openxmlformats.org/officeDocument/2006/relationships/image" Target="../media/image74.png"/><Relationship Id="rId10" Type="http://schemas.openxmlformats.org/officeDocument/2006/relationships/image" Target="../media/image69.png"/><Relationship Id="rId19" Type="http://schemas.openxmlformats.org/officeDocument/2006/relationships/image" Target="../media/image78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Relationship Id="rId14" Type="http://schemas.openxmlformats.org/officeDocument/2006/relationships/image" Target="../media/image7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13" Type="http://schemas.openxmlformats.org/officeDocument/2006/relationships/image" Target="../media/image72.png"/><Relationship Id="rId18" Type="http://schemas.openxmlformats.org/officeDocument/2006/relationships/image" Target="../media/image77.png"/><Relationship Id="rId3" Type="http://schemas.openxmlformats.org/officeDocument/2006/relationships/image" Target="../media/image80.png"/><Relationship Id="rId7" Type="http://schemas.openxmlformats.org/officeDocument/2006/relationships/image" Target="../media/image66.png"/><Relationship Id="rId12" Type="http://schemas.openxmlformats.org/officeDocument/2006/relationships/image" Target="../media/image71.png"/><Relationship Id="rId17" Type="http://schemas.openxmlformats.org/officeDocument/2006/relationships/image" Target="../media/image76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75.png"/><Relationship Id="rId20" Type="http://schemas.openxmlformats.org/officeDocument/2006/relationships/image" Target="../media/image7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5.png"/><Relationship Id="rId11" Type="http://schemas.openxmlformats.org/officeDocument/2006/relationships/image" Target="../media/image70.png"/><Relationship Id="rId5" Type="http://schemas.openxmlformats.org/officeDocument/2006/relationships/image" Target="../media/image64.png"/><Relationship Id="rId15" Type="http://schemas.openxmlformats.org/officeDocument/2006/relationships/image" Target="../media/image74.png"/><Relationship Id="rId10" Type="http://schemas.openxmlformats.org/officeDocument/2006/relationships/image" Target="../media/image69.png"/><Relationship Id="rId19" Type="http://schemas.openxmlformats.org/officeDocument/2006/relationships/image" Target="../media/image78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Relationship Id="rId14" Type="http://schemas.openxmlformats.org/officeDocument/2006/relationships/image" Target="../media/image7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3B021E2-A1EE-7871-0866-F4C0B0116E4C}"/>
              </a:ext>
            </a:extLst>
          </p:cNvPr>
          <p:cNvSpPr txBox="1">
            <a:spLocks/>
          </p:cNvSpPr>
          <p:nvPr/>
        </p:nvSpPr>
        <p:spPr>
          <a:xfrm>
            <a:off x="4892040" y="282698"/>
            <a:ext cx="7299960" cy="8239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Fractions and Decimals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875599-FE0E-DA64-97CF-27ED315BF723}"/>
              </a:ext>
            </a:extLst>
          </p:cNvPr>
          <p:cNvSpPr txBox="1"/>
          <p:nvPr/>
        </p:nvSpPr>
        <p:spPr>
          <a:xfrm>
            <a:off x="183015" y="372862"/>
            <a:ext cx="5912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Areas of Trapeziums with…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22D187-E2C8-0AB0-4330-01271FAF391B}"/>
              </a:ext>
            </a:extLst>
          </p:cNvPr>
          <p:cNvSpPr/>
          <p:nvPr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@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karenshancock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445C956B-2ABB-8797-9C51-9243337716AA}"/>
              </a:ext>
            </a:extLst>
          </p:cNvPr>
          <p:cNvGraphicFramePr>
            <a:graphicFrameLocks noGrp="1"/>
          </p:cNvGraphicFramePr>
          <p:nvPr/>
        </p:nvGraphicFramePr>
        <p:xfrm>
          <a:off x="318000" y="1481948"/>
          <a:ext cx="11715504" cy="4947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168">
                  <a:extLst>
                    <a:ext uri="{9D8B030D-6E8A-4147-A177-3AD203B41FA5}">
                      <a16:colId xmlns:a16="http://schemas.microsoft.com/office/drawing/2014/main" val="3976835520"/>
                    </a:ext>
                  </a:extLst>
                </a:gridCol>
                <a:gridCol w="3905168">
                  <a:extLst>
                    <a:ext uri="{9D8B030D-6E8A-4147-A177-3AD203B41FA5}">
                      <a16:colId xmlns:a16="http://schemas.microsoft.com/office/drawing/2014/main" val="1287560506"/>
                    </a:ext>
                  </a:extLst>
                </a:gridCol>
                <a:gridCol w="3905168">
                  <a:extLst>
                    <a:ext uri="{9D8B030D-6E8A-4147-A177-3AD203B41FA5}">
                      <a16:colId xmlns:a16="http://schemas.microsoft.com/office/drawing/2014/main" val="2904837434"/>
                    </a:ext>
                  </a:extLst>
                </a:gridCol>
              </a:tblGrid>
              <a:tr h="2445475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bg2"/>
                          </a:solidFill>
                        </a:rPr>
                        <a:t>a)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bg2"/>
                          </a:solidFill>
                        </a:rPr>
                        <a:t>b)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bg2"/>
                          </a:solidFill>
                        </a:rPr>
                        <a:t>c)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152640"/>
                  </a:ext>
                </a:extLst>
              </a:tr>
              <a:tr h="2501595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bg2"/>
                          </a:solidFill>
                        </a:rPr>
                        <a:t>d)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bg2"/>
                          </a:solidFill>
                        </a:rPr>
                        <a:t>e)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bg2"/>
                          </a:solidFill>
                        </a:rPr>
                        <a:t>f)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345443"/>
                  </a:ext>
                </a:extLst>
              </a:tr>
            </a:tbl>
          </a:graphicData>
        </a:graphic>
      </p:graphicFrame>
      <p:graphicFrame>
        <p:nvGraphicFramePr>
          <p:cNvPr id="16" name="Table 5">
            <a:extLst>
              <a:ext uri="{FF2B5EF4-FFF2-40B4-BE49-F238E27FC236}">
                <a16:creationId xmlns:a16="http://schemas.microsoft.com/office/drawing/2014/main" id="{55422508-7850-99EB-C10F-E691435F81DE}"/>
              </a:ext>
            </a:extLst>
          </p:cNvPr>
          <p:cNvGraphicFramePr>
            <a:graphicFrameLocks noGrp="1"/>
          </p:cNvGraphicFramePr>
          <p:nvPr/>
        </p:nvGraphicFramePr>
        <p:xfrm>
          <a:off x="318000" y="1089404"/>
          <a:ext cx="11556000" cy="392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6000">
                  <a:extLst>
                    <a:ext uri="{9D8B030D-6E8A-4147-A177-3AD203B41FA5}">
                      <a16:colId xmlns:a16="http://schemas.microsoft.com/office/drawing/2014/main" val="1829485005"/>
                    </a:ext>
                  </a:extLst>
                </a:gridCol>
              </a:tblGrid>
              <a:tr h="392545">
                <a:tc>
                  <a:txBody>
                    <a:bodyPr/>
                    <a:lstStyle/>
                    <a:p>
                      <a:pPr algn="l"/>
                      <a:r>
                        <a:rPr lang="en-GB" sz="2400" b="0" dirty="0">
                          <a:solidFill>
                            <a:schemeClr val="bg2"/>
                          </a:solidFill>
                          <a:latin typeface="+mj-lt"/>
                          <a:ea typeface="Cambria Math" panose="02040503050406030204" pitchFamily="18" charset="0"/>
                        </a:rPr>
                        <a:t>Find the area of each trapezium.</a:t>
                      </a:r>
                      <a:endParaRPr lang="en-GB" sz="1800" b="0" dirty="0">
                        <a:solidFill>
                          <a:schemeClr val="bg2"/>
                        </a:solidFill>
                        <a:latin typeface="+mj-lt"/>
                        <a:ea typeface="Cambria Math" panose="020405030504060302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6040516"/>
                  </a:ext>
                </a:extLst>
              </a:tr>
            </a:tbl>
          </a:graphicData>
        </a:graphic>
      </p:graphicFrame>
      <p:sp>
        <p:nvSpPr>
          <p:cNvPr id="27" name="Rectangle 26">
            <a:extLst>
              <a:ext uri="{FF2B5EF4-FFF2-40B4-BE49-F238E27FC236}">
                <a16:creationId xmlns:a16="http://schemas.microsoft.com/office/drawing/2014/main" id="{46878BDD-C1EF-8BC9-879F-55A55C1D793B}"/>
              </a:ext>
            </a:extLst>
          </p:cNvPr>
          <p:cNvSpPr/>
          <p:nvPr/>
        </p:nvSpPr>
        <p:spPr>
          <a:xfrm>
            <a:off x="2254811" y="3406513"/>
            <a:ext cx="108000" cy="108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3761AF3-A594-9922-1D8E-94BC4DDA8905}"/>
              </a:ext>
            </a:extLst>
          </p:cNvPr>
          <p:cNvCxnSpPr/>
          <p:nvPr/>
        </p:nvCxnSpPr>
        <p:spPr>
          <a:xfrm>
            <a:off x="2254812" y="2200325"/>
            <a:ext cx="0" cy="1315245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9" name="Parallelogram 1">
            <a:extLst>
              <a:ext uri="{FF2B5EF4-FFF2-40B4-BE49-F238E27FC236}">
                <a16:creationId xmlns:a16="http://schemas.microsoft.com/office/drawing/2014/main" id="{F34E5537-40B4-BE7C-562A-4CF9D8CA292C}"/>
              </a:ext>
            </a:extLst>
          </p:cNvPr>
          <p:cNvSpPr/>
          <p:nvPr/>
        </p:nvSpPr>
        <p:spPr>
          <a:xfrm>
            <a:off x="628772" y="2201562"/>
            <a:ext cx="2892777" cy="1314008"/>
          </a:xfrm>
          <a:custGeom>
            <a:avLst/>
            <a:gdLst>
              <a:gd name="connsiteX0" fmla="*/ 0 w 2759978"/>
              <a:gd name="connsiteY0" fmla="*/ 1484851 h 1484851"/>
              <a:gd name="connsiteX1" fmla="*/ 371213 w 2759978"/>
              <a:gd name="connsiteY1" fmla="*/ 0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915174 w 3286387"/>
              <a:gd name="connsiteY3" fmla="*/ 1484851 h 1484851"/>
              <a:gd name="connsiteX4" fmla="*/ 526409 w 3286387"/>
              <a:gd name="connsiteY4" fmla="*/ 1484851 h 1484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387" h="1484851">
                <a:moveTo>
                  <a:pt x="526409" y="1484851"/>
                </a:moveTo>
                <a:lnTo>
                  <a:pt x="0" y="0"/>
                </a:lnTo>
                <a:lnTo>
                  <a:pt x="3286387" y="0"/>
                </a:lnTo>
                <a:lnTo>
                  <a:pt x="2915174" y="1484851"/>
                </a:lnTo>
                <a:lnTo>
                  <a:pt x="526409" y="1484851"/>
                </a:lnTo>
                <a:close/>
              </a:path>
            </a:pathLst>
          </a:custGeom>
          <a:noFill/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E3F80F1-5AF4-FD2D-1E15-2F2B63ED747A}"/>
              </a:ext>
            </a:extLst>
          </p:cNvPr>
          <p:cNvCxnSpPr>
            <a:cxnSpLocks/>
          </p:cNvCxnSpPr>
          <p:nvPr/>
        </p:nvCxnSpPr>
        <p:spPr>
          <a:xfrm>
            <a:off x="1061366" y="2200325"/>
            <a:ext cx="776501" cy="990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4F9AFBA-11A5-F569-AD12-7B8E42985A57}"/>
              </a:ext>
            </a:extLst>
          </p:cNvPr>
          <p:cNvCxnSpPr/>
          <p:nvPr/>
        </p:nvCxnSpPr>
        <p:spPr>
          <a:xfrm>
            <a:off x="1446578" y="3515570"/>
            <a:ext cx="575972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AA78E142-BB68-9963-1F37-8645F4755DFE}"/>
              </a:ext>
            </a:extLst>
          </p:cNvPr>
          <p:cNvSpPr txBox="1"/>
          <p:nvPr/>
        </p:nvSpPr>
        <p:spPr>
          <a:xfrm>
            <a:off x="1592418" y="1886698"/>
            <a:ext cx="1041643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6 cm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0793553-D880-1591-7B2D-D7EB1B0F3231}"/>
              </a:ext>
            </a:extLst>
          </p:cNvPr>
          <p:cNvSpPr txBox="1"/>
          <p:nvPr/>
        </p:nvSpPr>
        <p:spPr>
          <a:xfrm>
            <a:off x="1930102" y="3514334"/>
            <a:ext cx="617473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4 cm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76DE800-86C3-829A-E8F2-9FF3968BE3B2}"/>
              </a:ext>
            </a:extLst>
          </p:cNvPr>
          <p:cNvSpPr txBox="1"/>
          <p:nvPr/>
        </p:nvSpPr>
        <p:spPr>
          <a:xfrm>
            <a:off x="1457968" y="2691864"/>
            <a:ext cx="808233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92278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3.5 cm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C15906E-2DBF-1580-D4D4-8E26CC4A1F72}"/>
              </a:ext>
            </a:extLst>
          </p:cNvPr>
          <p:cNvSpPr txBox="1"/>
          <p:nvPr/>
        </p:nvSpPr>
        <p:spPr>
          <a:xfrm>
            <a:off x="3371057" y="2754919"/>
            <a:ext cx="808233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3.8 cm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2FCBC93-93A2-1BE5-284D-3D480E6D03EB}"/>
              </a:ext>
            </a:extLst>
          </p:cNvPr>
          <p:cNvSpPr/>
          <p:nvPr/>
        </p:nvSpPr>
        <p:spPr>
          <a:xfrm rot="18027839">
            <a:off x="6447012" y="3190012"/>
            <a:ext cx="92586" cy="92586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3820E2D-E7FE-6FA3-0FAC-2CC04DF45946}"/>
              </a:ext>
            </a:extLst>
          </p:cNvPr>
          <p:cNvCxnSpPr>
            <a:cxnSpLocks/>
          </p:cNvCxnSpPr>
          <p:nvPr/>
        </p:nvCxnSpPr>
        <p:spPr>
          <a:xfrm>
            <a:off x="5421656" y="2631609"/>
            <a:ext cx="1088863" cy="668527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7" name="Parallelogram 1">
            <a:extLst>
              <a:ext uri="{FF2B5EF4-FFF2-40B4-BE49-F238E27FC236}">
                <a16:creationId xmlns:a16="http://schemas.microsoft.com/office/drawing/2014/main" id="{E8FC041C-1291-EA17-A1A2-4C7D152A3B3C}"/>
              </a:ext>
            </a:extLst>
          </p:cNvPr>
          <p:cNvSpPr/>
          <p:nvPr/>
        </p:nvSpPr>
        <p:spPr>
          <a:xfrm rot="18040495">
            <a:off x="5156939" y="1954070"/>
            <a:ext cx="2094580" cy="1255658"/>
          </a:xfrm>
          <a:custGeom>
            <a:avLst/>
            <a:gdLst>
              <a:gd name="connsiteX0" fmla="*/ 0 w 2759978"/>
              <a:gd name="connsiteY0" fmla="*/ 1484851 h 1484851"/>
              <a:gd name="connsiteX1" fmla="*/ 371213 w 2759978"/>
              <a:gd name="connsiteY1" fmla="*/ 0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915174 w 3286387"/>
              <a:gd name="connsiteY3" fmla="*/ 1484851 h 1484851"/>
              <a:gd name="connsiteX4" fmla="*/ 526409 w 3286387"/>
              <a:gd name="connsiteY4" fmla="*/ 1484851 h 1484851"/>
              <a:gd name="connsiteX0" fmla="*/ 0 w 2759978"/>
              <a:gd name="connsiteY0" fmla="*/ 1484851 h 1484851"/>
              <a:gd name="connsiteX1" fmla="*/ 20217 w 2759978"/>
              <a:gd name="connsiteY1" fmla="*/ 17143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0 w 2388765"/>
              <a:gd name="connsiteY0" fmla="*/ 1490141 h 1490141"/>
              <a:gd name="connsiteX1" fmla="*/ 20217 w 2388765"/>
              <a:gd name="connsiteY1" fmla="*/ 22433 h 1490141"/>
              <a:gd name="connsiteX2" fmla="*/ 1996045 w 2388765"/>
              <a:gd name="connsiteY2" fmla="*/ 0 h 1490141"/>
              <a:gd name="connsiteX3" fmla="*/ 2388765 w 2388765"/>
              <a:gd name="connsiteY3" fmla="*/ 1490141 h 1490141"/>
              <a:gd name="connsiteX4" fmla="*/ 0 w 2388765"/>
              <a:gd name="connsiteY4" fmla="*/ 1490141 h 1490141"/>
              <a:gd name="connsiteX0" fmla="*/ 187512 w 2576277"/>
              <a:gd name="connsiteY0" fmla="*/ 1490141 h 1490141"/>
              <a:gd name="connsiteX1" fmla="*/ 0 w 2576277"/>
              <a:gd name="connsiteY1" fmla="*/ 2396 h 1490141"/>
              <a:gd name="connsiteX2" fmla="*/ 2183557 w 2576277"/>
              <a:gd name="connsiteY2" fmla="*/ 0 h 1490141"/>
              <a:gd name="connsiteX3" fmla="*/ 2576277 w 2576277"/>
              <a:gd name="connsiteY3" fmla="*/ 1490141 h 1490141"/>
              <a:gd name="connsiteX4" fmla="*/ 187512 w 2576277"/>
              <a:gd name="connsiteY4" fmla="*/ 1490141 h 1490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76277" h="1490141">
                <a:moveTo>
                  <a:pt x="187512" y="1490141"/>
                </a:moveTo>
                <a:lnTo>
                  <a:pt x="0" y="2396"/>
                </a:lnTo>
                <a:lnTo>
                  <a:pt x="2183557" y="0"/>
                </a:lnTo>
                <a:lnTo>
                  <a:pt x="2576277" y="1490141"/>
                </a:lnTo>
                <a:lnTo>
                  <a:pt x="187512" y="1490141"/>
                </a:lnTo>
                <a:close/>
              </a:path>
            </a:pathLst>
          </a:custGeom>
          <a:noFill/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867AFAB-8E7F-1F38-41D8-56BFA3867FEC}"/>
              </a:ext>
            </a:extLst>
          </p:cNvPr>
          <p:cNvCxnSpPr>
            <a:cxnSpLocks/>
            <a:stCxn id="47" idx="1"/>
          </p:cNvCxnSpPr>
          <p:nvPr/>
        </p:nvCxnSpPr>
        <p:spPr>
          <a:xfrm flipV="1">
            <a:off x="5131693" y="2200326"/>
            <a:ext cx="569770" cy="963055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7736CEA-5F3E-2523-80E2-7D3F05D31C03}"/>
              </a:ext>
            </a:extLst>
          </p:cNvPr>
          <p:cNvCxnSpPr>
            <a:cxnSpLocks/>
          </p:cNvCxnSpPr>
          <p:nvPr/>
        </p:nvCxnSpPr>
        <p:spPr>
          <a:xfrm flipV="1">
            <a:off x="6454712" y="2797453"/>
            <a:ext cx="347504" cy="592798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CE069955-0F88-3020-44FD-5BC3B09571BB}"/>
              </a:ext>
            </a:extLst>
          </p:cNvPr>
          <p:cNvSpPr txBox="1"/>
          <p:nvPr/>
        </p:nvSpPr>
        <p:spPr>
          <a:xfrm>
            <a:off x="5912712" y="2520454"/>
            <a:ext cx="436773" cy="553998"/>
          </a:xfrm>
          <a:prstGeom prst="rect">
            <a:avLst/>
          </a:prstGeom>
          <a:noFill/>
          <a:effectLst/>
        </p:spPr>
        <p:txBody>
          <a:bodyPr wrap="none" lIns="0" tIns="0" rIns="0" b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92278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6 cm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1018843-5BD3-21A2-1252-CE9C3C65772E}"/>
              </a:ext>
            </a:extLst>
          </p:cNvPr>
          <p:cNvSpPr txBox="1"/>
          <p:nvPr/>
        </p:nvSpPr>
        <p:spPr>
          <a:xfrm>
            <a:off x="4798474" y="2120775"/>
            <a:ext cx="726806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3.4 cm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28B6CCD-6ED3-F5E7-6E45-7BDA6E5515C0}"/>
              </a:ext>
            </a:extLst>
          </p:cNvPr>
          <p:cNvSpPr txBox="1"/>
          <p:nvPr/>
        </p:nvSpPr>
        <p:spPr>
          <a:xfrm>
            <a:off x="6786169" y="2892163"/>
            <a:ext cx="782296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5.2 cm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7E94057-977D-B6AF-E609-E18508391043}"/>
              </a:ext>
            </a:extLst>
          </p:cNvPr>
          <p:cNvSpPr txBox="1"/>
          <p:nvPr/>
        </p:nvSpPr>
        <p:spPr>
          <a:xfrm>
            <a:off x="6515312" y="1494561"/>
            <a:ext cx="692883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6.5 cm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6F3EB90-66AF-9994-012C-54C9630CD27C}"/>
              </a:ext>
            </a:extLst>
          </p:cNvPr>
          <p:cNvSpPr/>
          <p:nvPr/>
        </p:nvSpPr>
        <p:spPr>
          <a:xfrm>
            <a:off x="10478791" y="3238259"/>
            <a:ext cx="119964" cy="128216"/>
          </a:xfrm>
          <a:prstGeom prst="rect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2" name="Parallelogram 1">
            <a:extLst>
              <a:ext uri="{FF2B5EF4-FFF2-40B4-BE49-F238E27FC236}">
                <a16:creationId xmlns:a16="http://schemas.microsoft.com/office/drawing/2014/main" id="{50EDFFF7-1747-1BCD-C669-FBD5279B0362}"/>
              </a:ext>
            </a:extLst>
          </p:cNvPr>
          <p:cNvSpPr/>
          <p:nvPr/>
        </p:nvSpPr>
        <p:spPr>
          <a:xfrm rot="5400000">
            <a:off x="9230245" y="1997138"/>
            <a:ext cx="1792869" cy="945805"/>
          </a:xfrm>
          <a:custGeom>
            <a:avLst/>
            <a:gdLst>
              <a:gd name="connsiteX0" fmla="*/ 0 w 2759978"/>
              <a:gd name="connsiteY0" fmla="*/ 1484851 h 1484851"/>
              <a:gd name="connsiteX1" fmla="*/ 371213 w 2759978"/>
              <a:gd name="connsiteY1" fmla="*/ 0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915174 w 3286387"/>
              <a:gd name="connsiteY3" fmla="*/ 1484851 h 1484851"/>
              <a:gd name="connsiteX4" fmla="*/ 526409 w 3286387"/>
              <a:gd name="connsiteY4" fmla="*/ 1484851 h 1484851"/>
              <a:gd name="connsiteX0" fmla="*/ 526409 w 2950827"/>
              <a:gd name="connsiteY0" fmla="*/ 1501629 h 1501629"/>
              <a:gd name="connsiteX1" fmla="*/ 0 w 2950827"/>
              <a:gd name="connsiteY1" fmla="*/ 16778 h 1501629"/>
              <a:gd name="connsiteX2" fmla="*/ 2950827 w 2950827"/>
              <a:gd name="connsiteY2" fmla="*/ 0 h 1501629"/>
              <a:gd name="connsiteX3" fmla="*/ 2915174 w 2950827"/>
              <a:gd name="connsiteY3" fmla="*/ 1501629 h 1501629"/>
              <a:gd name="connsiteX4" fmla="*/ 526409 w 2950827"/>
              <a:gd name="connsiteY4" fmla="*/ 1501629 h 1501629"/>
              <a:gd name="connsiteX0" fmla="*/ 526409 w 2915174"/>
              <a:gd name="connsiteY0" fmla="*/ 1510018 h 1510018"/>
              <a:gd name="connsiteX1" fmla="*/ 0 w 2915174"/>
              <a:gd name="connsiteY1" fmla="*/ 25167 h 1510018"/>
              <a:gd name="connsiteX2" fmla="*/ 2908882 w 2915174"/>
              <a:gd name="connsiteY2" fmla="*/ 0 h 1510018"/>
              <a:gd name="connsiteX3" fmla="*/ 2915174 w 2915174"/>
              <a:gd name="connsiteY3" fmla="*/ 1510018 h 1510018"/>
              <a:gd name="connsiteX4" fmla="*/ 526409 w 2915174"/>
              <a:gd name="connsiteY4" fmla="*/ 1510018 h 1510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15174" h="1510018">
                <a:moveTo>
                  <a:pt x="526409" y="1510018"/>
                </a:moveTo>
                <a:lnTo>
                  <a:pt x="0" y="25167"/>
                </a:lnTo>
                <a:lnTo>
                  <a:pt x="2908882" y="0"/>
                </a:lnTo>
                <a:cubicBezTo>
                  <a:pt x="2910979" y="503339"/>
                  <a:pt x="2913077" y="1006679"/>
                  <a:pt x="2915174" y="1510018"/>
                </a:cubicBezTo>
                <a:lnTo>
                  <a:pt x="526409" y="1510018"/>
                </a:lnTo>
                <a:close/>
              </a:path>
            </a:pathLst>
          </a:custGeom>
          <a:noFill/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673BA094-E89F-C60D-4869-FEFB73EA0065}"/>
              </a:ext>
            </a:extLst>
          </p:cNvPr>
          <p:cNvCxnSpPr>
            <a:cxnSpLocks/>
          </p:cNvCxnSpPr>
          <p:nvPr/>
        </p:nvCxnSpPr>
        <p:spPr>
          <a:xfrm>
            <a:off x="10584695" y="1875857"/>
            <a:ext cx="0" cy="651354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5A39A6DC-316E-8ED9-3DEF-623A4F66D4EA}"/>
              </a:ext>
            </a:extLst>
          </p:cNvPr>
          <p:cNvCxnSpPr>
            <a:cxnSpLocks/>
          </p:cNvCxnSpPr>
          <p:nvPr/>
        </p:nvCxnSpPr>
        <p:spPr>
          <a:xfrm>
            <a:off x="9653777" y="2145002"/>
            <a:ext cx="0" cy="600335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E1E105E1-718B-6119-EC6F-126008C4BA9C}"/>
                  </a:ext>
                </a:extLst>
              </p:cNvPr>
              <p:cNvSpPr txBox="1"/>
              <p:nvPr/>
            </p:nvSpPr>
            <p:spPr>
              <a:xfrm>
                <a:off x="9779346" y="3392904"/>
                <a:ext cx="776489" cy="441788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5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11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E1E105E1-718B-6119-EC6F-126008C4BA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9346" y="3392904"/>
                <a:ext cx="776489" cy="441788"/>
              </a:xfrm>
              <a:prstGeom prst="rect">
                <a:avLst/>
              </a:prstGeom>
              <a:blipFill>
                <a:blip r:embed="rId3"/>
                <a:stretch>
                  <a:fillRect l="-4762" t="-5714" r="-12698" b="-8571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F8EBC1FD-34C8-83E3-C895-FDB8EF8488DE}"/>
                  </a:ext>
                </a:extLst>
              </p:cNvPr>
              <p:cNvSpPr txBox="1"/>
              <p:nvPr/>
            </p:nvSpPr>
            <p:spPr>
              <a:xfrm>
                <a:off x="10694140" y="2227922"/>
                <a:ext cx="586889" cy="716030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3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6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F8EBC1FD-34C8-83E3-C895-FDB8EF8488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4140" y="2227922"/>
                <a:ext cx="586889" cy="716030"/>
              </a:xfrm>
              <a:prstGeom prst="rect">
                <a:avLst/>
              </a:prstGeom>
              <a:blipFill>
                <a:blip r:embed="rId4"/>
                <a:stretch>
                  <a:fillRect l="-12500" r="-25000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7FD15B4C-DE0B-5E08-3A14-25B45BAF1CB8}"/>
                  </a:ext>
                </a:extLst>
              </p:cNvPr>
              <p:cNvSpPr txBox="1"/>
              <p:nvPr/>
            </p:nvSpPr>
            <p:spPr>
              <a:xfrm>
                <a:off x="8950730" y="2398066"/>
                <a:ext cx="608489" cy="438710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2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den>
                    </m:f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7FD15B4C-DE0B-5E08-3A14-25B45BAF1C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0730" y="2398066"/>
                <a:ext cx="608489" cy="438710"/>
              </a:xfrm>
              <a:prstGeom prst="rect">
                <a:avLst/>
              </a:prstGeom>
              <a:blipFill>
                <a:blip r:embed="rId5"/>
                <a:stretch>
                  <a:fillRect l="-12245" t="-5556" r="-22449" b="-5556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ectangle 67">
            <a:extLst>
              <a:ext uri="{FF2B5EF4-FFF2-40B4-BE49-F238E27FC236}">
                <a16:creationId xmlns:a16="http://schemas.microsoft.com/office/drawing/2014/main" id="{7AD5F467-A3BC-1A52-791B-48A5BBFB5480}"/>
              </a:ext>
            </a:extLst>
          </p:cNvPr>
          <p:cNvSpPr/>
          <p:nvPr/>
        </p:nvSpPr>
        <p:spPr>
          <a:xfrm>
            <a:off x="3019231" y="5767342"/>
            <a:ext cx="108000" cy="108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148D0EE-35D6-20C0-2EFF-456660FE208C}"/>
              </a:ext>
            </a:extLst>
          </p:cNvPr>
          <p:cNvCxnSpPr/>
          <p:nvPr/>
        </p:nvCxnSpPr>
        <p:spPr>
          <a:xfrm>
            <a:off x="3019232" y="4561154"/>
            <a:ext cx="0" cy="1315245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0" name="Parallelogram 1">
            <a:extLst>
              <a:ext uri="{FF2B5EF4-FFF2-40B4-BE49-F238E27FC236}">
                <a16:creationId xmlns:a16="http://schemas.microsoft.com/office/drawing/2014/main" id="{067EEE5E-B5F2-F86E-267C-24B2DFF0D8AD}"/>
              </a:ext>
            </a:extLst>
          </p:cNvPr>
          <p:cNvSpPr/>
          <p:nvPr/>
        </p:nvSpPr>
        <p:spPr>
          <a:xfrm rot="10800000">
            <a:off x="717616" y="4562390"/>
            <a:ext cx="2986049" cy="1312763"/>
          </a:xfrm>
          <a:custGeom>
            <a:avLst/>
            <a:gdLst>
              <a:gd name="connsiteX0" fmla="*/ 0 w 2759978"/>
              <a:gd name="connsiteY0" fmla="*/ 1484851 h 1484851"/>
              <a:gd name="connsiteX1" fmla="*/ 371213 w 2759978"/>
              <a:gd name="connsiteY1" fmla="*/ 0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915174 w 3286387"/>
              <a:gd name="connsiteY3" fmla="*/ 1484851 h 1484851"/>
              <a:gd name="connsiteX4" fmla="*/ 526409 w 3286387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168553 w 3286387"/>
              <a:gd name="connsiteY3" fmla="*/ 1468073 h 1484851"/>
              <a:gd name="connsiteX4" fmla="*/ 526409 w 3286387"/>
              <a:gd name="connsiteY4" fmla="*/ 1484851 h 1484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387" h="1484851">
                <a:moveTo>
                  <a:pt x="526409" y="1484851"/>
                </a:moveTo>
                <a:lnTo>
                  <a:pt x="0" y="0"/>
                </a:lnTo>
                <a:lnTo>
                  <a:pt x="3286387" y="0"/>
                </a:lnTo>
                <a:lnTo>
                  <a:pt x="2168553" y="1468073"/>
                </a:lnTo>
                <a:lnTo>
                  <a:pt x="526409" y="1484851"/>
                </a:lnTo>
                <a:close/>
              </a:path>
            </a:pathLst>
          </a:custGeom>
          <a:noFill/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13B2A4CC-DF21-37C5-F7BC-51356BBC222A}"/>
              </a:ext>
            </a:extLst>
          </p:cNvPr>
          <p:cNvCxnSpPr/>
          <p:nvPr/>
        </p:nvCxnSpPr>
        <p:spPr>
          <a:xfrm rot="10800000">
            <a:off x="2662580" y="5876389"/>
            <a:ext cx="594543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5B6AC11E-7676-1518-1A65-594931EA9F51}"/>
              </a:ext>
            </a:extLst>
          </p:cNvPr>
          <p:cNvCxnSpPr/>
          <p:nvPr/>
        </p:nvCxnSpPr>
        <p:spPr>
          <a:xfrm rot="10800000">
            <a:off x="2264948" y="4569807"/>
            <a:ext cx="594543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2846539E-8E71-9C42-D476-07517EA94D57}"/>
              </a:ext>
            </a:extLst>
          </p:cNvPr>
          <p:cNvSpPr txBox="1"/>
          <p:nvPr/>
        </p:nvSpPr>
        <p:spPr>
          <a:xfrm>
            <a:off x="2047279" y="4207973"/>
            <a:ext cx="886456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2.3 cm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7A09E34-A2B4-47EC-7997-7F9BA4E0594F}"/>
              </a:ext>
            </a:extLst>
          </p:cNvPr>
          <p:cNvSpPr txBox="1"/>
          <p:nvPr/>
        </p:nvSpPr>
        <p:spPr>
          <a:xfrm>
            <a:off x="1837651" y="5915059"/>
            <a:ext cx="899913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4.1 cm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01F72DE-F221-E37B-CF3E-C15DF09725FC}"/>
              </a:ext>
            </a:extLst>
          </p:cNvPr>
          <p:cNvSpPr txBox="1"/>
          <p:nvPr/>
        </p:nvSpPr>
        <p:spPr>
          <a:xfrm>
            <a:off x="2168031" y="5033560"/>
            <a:ext cx="935677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92278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4.5 cm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77B973C-4C0B-29C7-8002-AE351C2D530C}"/>
              </a:ext>
            </a:extLst>
          </p:cNvPr>
          <p:cNvSpPr txBox="1"/>
          <p:nvPr/>
        </p:nvSpPr>
        <p:spPr>
          <a:xfrm>
            <a:off x="448495" y="4871977"/>
            <a:ext cx="899913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5.2 cm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365B69A-7102-BD14-48A3-FDBF1334390A}"/>
              </a:ext>
            </a:extLst>
          </p:cNvPr>
          <p:cNvSpPr/>
          <p:nvPr/>
        </p:nvSpPr>
        <p:spPr>
          <a:xfrm>
            <a:off x="6531946" y="5583388"/>
            <a:ext cx="108000" cy="108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F90D5B4-BD79-5F88-276F-9537D429A4D0}"/>
              </a:ext>
            </a:extLst>
          </p:cNvPr>
          <p:cNvCxnSpPr>
            <a:cxnSpLocks/>
          </p:cNvCxnSpPr>
          <p:nvPr/>
        </p:nvCxnSpPr>
        <p:spPr>
          <a:xfrm>
            <a:off x="6531947" y="4738196"/>
            <a:ext cx="0" cy="954249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9" name="Parallelogram 1">
            <a:extLst>
              <a:ext uri="{FF2B5EF4-FFF2-40B4-BE49-F238E27FC236}">
                <a16:creationId xmlns:a16="http://schemas.microsoft.com/office/drawing/2014/main" id="{2AB7413C-8825-3677-EC0D-E9F232DD2A73}"/>
              </a:ext>
            </a:extLst>
          </p:cNvPr>
          <p:cNvSpPr/>
          <p:nvPr/>
        </p:nvSpPr>
        <p:spPr>
          <a:xfrm>
            <a:off x="4670888" y="4738196"/>
            <a:ext cx="2804143" cy="954249"/>
          </a:xfrm>
          <a:custGeom>
            <a:avLst/>
            <a:gdLst>
              <a:gd name="connsiteX0" fmla="*/ 0 w 2759978"/>
              <a:gd name="connsiteY0" fmla="*/ 1484851 h 1484851"/>
              <a:gd name="connsiteX1" fmla="*/ 371213 w 2759978"/>
              <a:gd name="connsiteY1" fmla="*/ 0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915174 w 3286387"/>
              <a:gd name="connsiteY3" fmla="*/ 1484851 h 1484851"/>
              <a:gd name="connsiteX4" fmla="*/ 526409 w 3286387"/>
              <a:gd name="connsiteY4" fmla="*/ 1484851 h 1484851"/>
              <a:gd name="connsiteX0" fmla="*/ 0 w 2759978"/>
              <a:gd name="connsiteY0" fmla="*/ 1493240 h 1493240"/>
              <a:gd name="connsiteX1" fmla="*/ 1730229 w 2759978"/>
              <a:gd name="connsiteY1" fmla="*/ 0 h 1493240"/>
              <a:gd name="connsiteX2" fmla="*/ 2759978 w 2759978"/>
              <a:gd name="connsiteY2" fmla="*/ 8389 h 1493240"/>
              <a:gd name="connsiteX3" fmla="*/ 2388765 w 2759978"/>
              <a:gd name="connsiteY3" fmla="*/ 1493240 h 1493240"/>
              <a:gd name="connsiteX4" fmla="*/ 0 w 2759978"/>
              <a:gd name="connsiteY4" fmla="*/ 1493240 h 149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59978" h="1493240">
                <a:moveTo>
                  <a:pt x="0" y="1493240"/>
                </a:moveTo>
                <a:lnTo>
                  <a:pt x="1730229" y="0"/>
                </a:lnTo>
                <a:lnTo>
                  <a:pt x="2759978" y="8389"/>
                </a:lnTo>
                <a:lnTo>
                  <a:pt x="2388765" y="1493240"/>
                </a:lnTo>
                <a:lnTo>
                  <a:pt x="0" y="1493240"/>
                </a:lnTo>
                <a:close/>
              </a:path>
            </a:pathLst>
          </a:custGeom>
          <a:noFill/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B578E606-94C7-A90C-8F30-AFD69EBE5D50}"/>
              </a:ext>
            </a:extLst>
          </p:cNvPr>
          <p:cNvCxnSpPr>
            <a:cxnSpLocks/>
          </p:cNvCxnSpPr>
          <p:nvPr/>
        </p:nvCxnSpPr>
        <p:spPr>
          <a:xfrm>
            <a:off x="6572159" y="4740429"/>
            <a:ext cx="450601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6424785E-7FC0-78FF-C216-66FAA3293552}"/>
              </a:ext>
            </a:extLst>
          </p:cNvPr>
          <p:cNvCxnSpPr/>
          <p:nvPr/>
        </p:nvCxnSpPr>
        <p:spPr>
          <a:xfrm>
            <a:off x="5637443" y="5692445"/>
            <a:ext cx="664813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8C83DFB7-FCAF-DA2B-B614-C2A7993EBC44}"/>
                  </a:ext>
                </a:extLst>
              </p:cNvPr>
              <p:cNvSpPr txBox="1"/>
              <p:nvPr/>
            </p:nvSpPr>
            <p:spPr>
              <a:xfrm>
                <a:off x="6528290" y="4965066"/>
                <a:ext cx="617473" cy="438453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5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278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8C83DFB7-FCAF-DA2B-B614-C2A7993EBC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8290" y="4965066"/>
                <a:ext cx="617473" cy="438453"/>
              </a:xfrm>
              <a:prstGeom prst="rect">
                <a:avLst/>
              </a:prstGeom>
              <a:blipFill>
                <a:blip r:embed="rId6"/>
                <a:stretch>
                  <a:fillRect t="-5556" r="-8163" b="-5556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3A7C341D-D42C-6D55-2631-3C0A8E30D637}"/>
                  </a:ext>
                </a:extLst>
              </p:cNvPr>
              <p:cNvSpPr txBox="1"/>
              <p:nvPr/>
            </p:nvSpPr>
            <p:spPr>
              <a:xfrm>
                <a:off x="5646410" y="5761321"/>
                <a:ext cx="940627" cy="439031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6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3A7C341D-D42C-6D55-2631-3C0A8E30D6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6410" y="5761321"/>
                <a:ext cx="940627" cy="439031"/>
              </a:xfrm>
              <a:prstGeom prst="rect">
                <a:avLst/>
              </a:prstGeom>
              <a:blipFill>
                <a:blip r:embed="rId7"/>
                <a:stretch>
                  <a:fillRect t="-5556" b="-5556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F6F8A3BD-742D-E226-9065-4C14F8380762}"/>
                  </a:ext>
                </a:extLst>
              </p:cNvPr>
              <p:cNvSpPr txBox="1"/>
              <p:nvPr/>
            </p:nvSpPr>
            <p:spPr>
              <a:xfrm>
                <a:off x="6481003" y="4260576"/>
                <a:ext cx="1104483" cy="439159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F6F8A3BD-742D-E226-9065-4C14F8380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1003" y="4260576"/>
                <a:ext cx="1104483" cy="439159"/>
              </a:xfrm>
              <a:prstGeom prst="rect">
                <a:avLst/>
              </a:prstGeom>
              <a:blipFill>
                <a:blip r:embed="rId8"/>
                <a:stretch>
                  <a:fillRect t="-5556" b="-2778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TextBox 84">
            <a:extLst>
              <a:ext uri="{FF2B5EF4-FFF2-40B4-BE49-F238E27FC236}">
                <a16:creationId xmlns:a16="http://schemas.microsoft.com/office/drawing/2014/main" id="{622E7985-0C76-33BB-71B3-8988F7B5B5CD}"/>
              </a:ext>
            </a:extLst>
          </p:cNvPr>
          <p:cNvSpPr txBox="1"/>
          <p:nvPr/>
        </p:nvSpPr>
        <p:spPr>
          <a:xfrm>
            <a:off x="7300835" y="5037448"/>
            <a:ext cx="617473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1 cm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2A7D7E7-4497-B9AC-4A6E-2C1BA03EB185}"/>
              </a:ext>
            </a:extLst>
          </p:cNvPr>
          <p:cNvGrpSpPr/>
          <p:nvPr/>
        </p:nvGrpSpPr>
        <p:grpSpPr>
          <a:xfrm rot="19686651">
            <a:off x="8817708" y="4095293"/>
            <a:ext cx="2067860" cy="2439236"/>
            <a:chOff x="8777811" y="4070705"/>
            <a:chExt cx="2067860" cy="2439236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C8CC0A33-7A67-FC24-735D-C090395FC5A0}"/>
                </a:ext>
              </a:extLst>
            </p:cNvPr>
            <p:cNvSpPr/>
            <p:nvPr/>
          </p:nvSpPr>
          <p:spPr>
            <a:xfrm rot="3292321">
              <a:off x="9051075" y="5005098"/>
              <a:ext cx="69185" cy="67843"/>
            </a:xfrm>
            <a:prstGeom prst="rect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3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D3A70E82-0940-6CDE-F271-E10FD4AB4D4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777811" y="4648464"/>
              <a:ext cx="916836" cy="1312141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  <a:tailEnd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1E73B5CE-F4D5-EEBF-5037-48FEB7123899}"/>
                </a:ext>
              </a:extLst>
            </p:cNvPr>
            <p:cNvCxnSpPr>
              <a:cxnSpLocks/>
            </p:cNvCxnSpPr>
            <p:nvPr/>
          </p:nvCxnSpPr>
          <p:spPr>
            <a:xfrm rot="1913349" flipH="1">
              <a:off x="9342568" y="4070705"/>
              <a:ext cx="517525" cy="1153693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  <a:tailEnd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89" name="Parallelogram 1">
              <a:extLst>
                <a:ext uri="{FF2B5EF4-FFF2-40B4-BE49-F238E27FC236}">
                  <a16:creationId xmlns:a16="http://schemas.microsoft.com/office/drawing/2014/main" id="{3C7A8D2D-8E94-D8CF-AC37-A2DF8F97CAEE}"/>
                </a:ext>
              </a:extLst>
            </p:cNvPr>
            <p:cNvSpPr/>
            <p:nvPr/>
          </p:nvSpPr>
          <p:spPr>
            <a:xfrm rot="3293159">
              <a:off x="9168687" y="4832956"/>
              <a:ext cx="2026888" cy="1327081"/>
            </a:xfrm>
            <a:custGeom>
              <a:avLst/>
              <a:gdLst>
                <a:gd name="connsiteX0" fmla="*/ 0 w 2759978"/>
                <a:gd name="connsiteY0" fmla="*/ 1484851 h 1484851"/>
                <a:gd name="connsiteX1" fmla="*/ 371213 w 2759978"/>
                <a:gd name="connsiteY1" fmla="*/ 0 h 1484851"/>
                <a:gd name="connsiteX2" fmla="*/ 2759978 w 2759978"/>
                <a:gd name="connsiteY2" fmla="*/ 0 h 1484851"/>
                <a:gd name="connsiteX3" fmla="*/ 2388765 w 2759978"/>
                <a:gd name="connsiteY3" fmla="*/ 1484851 h 1484851"/>
                <a:gd name="connsiteX4" fmla="*/ 0 w 2759978"/>
                <a:gd name="connsiteY4" fmla="*/ 1484851 h 1484851"/>
                <a:gd name="connsiteX0" fmla="*/ 526409 w 3286387"/>
                <a:gd name="connsiteY0" fmla="*/ 1484851 h 1484851"/>
                <a:gd name="connsiteX1" fmla="*/ 0 w 3286387"/>
                <a:gd name="connsiteY1" fmla="*/ 0 h 1484851"/>
                <a:gd name="connsiteX2" fmla="*/ 3286387 w 3286387"/>
                <a:gd name="connsiteY2" fmla="*/ 0 h 1484851"/>
                <a:gd name="connsiteX3" fmla="*/ 2915174 w 3286387"/>
                <a:gd name="connsiteY3" fmla="*/ 1484851 h 1484851"/>
                <a:gd name="connsiteX4" fmla="*/ 526409 w 3286387"/>
                <a:gd name="connsiteY4" fmla="*/ 1484851 h 1484851"/>
                <a:gd name="connsiteX0" fmla="*/ 526409 w 3286387"/>
                <a:gd name="connsiteY0" fmla="*/ 1484851 h 1491013"/>
                <a:gd name="connsiteX1" fmla="*/ 0 w 3286387"/>
                <a:gd name="connsiteY1" fmla="*/ 0 h 1491013"/>
                <a:gd name="connsiteX2" fmla="*/ 3286387 w 3286387"/>
                <a:gd name="connsiteY2" fmla="*/ 0 h 1491013"/>
                <a:gd name="connsiteX3" fmla="*/ 1290491 w 3286387"/>
                <a:gd name="connsiteY3" fmla="*/ 1491013 h 1491013"/>
                <a:gd name="connsiteX4" fmla="*/ 526409 w 3286387"/>
                <a:gd name="connsiteY4" fmla="*/ 1484851 h 1491013"/>
                <a:gd name="connsiteX0" fmla="*/ 526409 w 1290491"/>
                <a:gd name="connsiteY0" fmla="*/ 1499736 h 1505898"/>
                <a:gd name="connsiteX1" fmla="*/ 0 w 1290491"/>
                <a:gd name="connsiteY1" fmla="*/ 14885 h 1505898"/>
                <a:gd name="connsiteX2" fmla="*/ 815052 w 1290491"/>
                <a:gd name="connsiteY2" fmla="*/ 0 h 1505898"/>
                <a:gd name="connsiteX3" fmla="*/ 1290491 w 1290491"/>
                <a:gd name="connsiteY3" fmla="*/ 1505898 h 1505898"/>
                <a:gd name="connsiteX4" fmla="*/ 526409 w 1290491"/>
                <a:gd name="connsiteY4" fmla="*/ 1499736 h 1505898"/>
                <a:gd name="connsiteX0" fmla="*/ 237692 w 1001774"/>
                <a:gd name="connsiteY0" fmla="*/ 1499736 h 1505898"/>
                <a:gd name="connsiteX1" fmla="*/ 0 w 1001774"/>
                <a:gd name="connsiteY1" fmla="*/ 2433 h 1505898"/>
                <a:gd name="connsiteX2" fmla="*/ 526335 w 1001774"/>
                <a:gd name="connsiteY2" fmla="*/ 0 h 1505898"/>
                <a:gd name="connsiteX3" fmla="*/ 1001774 w 1001774"/>
                <a:gd name="connsiteY3" fmla="*/ 1505898 h 1505898"/>
                <a:gd name="connsiteX4" fmla="*/ 237692 w 1001774"/>
                <a:gd name="connsiteY4" fmla="*/ 1499736 h 1505898"/>
                <a:gd name="connsiteX0" fmla="*/ 237692 w 1001774"/>
                <a:gd name="connsiteY0" fmla="*/ 1497303 h 1503465"/>
                <a:gd name="connsiteX1" fmla="*/ 0 w 1001774"/>
                <a:gd name="connsiteY1" fmla="*/ 0 h 1503465"/>
                <a:gd name="connsiteX2" fmla="*/ 361621 w 1001774"/>
                <a:gd name="connsiteY2" fmla="*/ 6839 h 1503465"/>
                <a:gd name="connsiteX3" fmla="*/ 1001774 w 1001774"/>
                <a:gd name="connsiteY3" fmla="*/ 1503465 h 1503465"/>
                <a:gd name="connsiteX4" fmla="*/ 237692 w 1001774"/>
                <a:gd name="connsiteY4" fmla="*/ 1497303 h 1503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1774" h="1503465">
                  <a:moveTo>
                    <a:pt x="237692" y="1497303"/>
                  </a:moveTo>
                  <a:lnTo>
                    <a:pt x="0" y="0"/>
                  </a:lnTo>
                  <a:lnTo>
                    <a:pt x="361621" y="6839"/>
                  </a:lnTo>
                  <a:lnTo>
                    <a:pt x="1001774" y="1503465"/>
                  </a:lnTo>
                  <a:lnTo>
                    <a:pt x="237692" y="1497303"/>
                  </a:lnTo>
                  <a:close/>
                </a:path>
              </a:pathLst>
            </a:custGeom>
            <a:noFill/>
            <a:ln w="2857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BD68DFA6-27BC-C8F1-2E01-9AD56B04AA48}"/>
                </a:ext>
              </a:extLst>
            </p:cNvPr>
            <p:cNvCxnSpPr>
              <a:cxnSpLocks/>
            </p:cNvCxnSpPr>
            <p:nvPr/>
          </p:nvCxnSpPr>
          <p:spPr>
            <a:xfrm>
              <a:off x="10245056" y="4449404"/>
              <a:ext cx="151208" cy="202713"/>
            </a:xfrm>
            <a:prstGeom prst="straightConnector1">
              <a:avLst/>
            </a:prstGeom>
            <a:ln>
              <a:solidFill>
                <a:schemeClr val="bg2"/>
              </a:solidFill>
              <a:tailEnd type="triangle" w="lg" len="lg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E624318F-3E43-5A66-93BF-C89F07137313}"/>
                </a:ext>
              </a:extLst>
            </p:cNvPr>
            <p:cNvCxnSpPr>
              <a:cxnSpLocks/>
            </p:cNvCxnSpPr>
            <p:nvPr/>
          </p:nvCxnSpPr>
          <p:spPr>
            <a:xfrm rot="1913349">
              <a:off x="9258789" y="5674189"/>
              <a:ext cx="669021" cy="263879"/>
            </a:xfrm>
            <a:prstGeom prst="straightConnector1">
              <a:avLst/>
            </a:prstGeom>
            <a:ln>
              <a:solidFill>
                <a:schemeClr val="bg2"/>
              </a:solidFill>
              <a:tailEnd type="triangle" w="lg" len="lg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FF8CA36E-EFF4-F56F-EDBC-9A99CB7A6D3E}"/>
                  </a:ext>
                </a:extLst>
              </p:cNvPr>
              <p:cNvSpPr txBox="1"/>
              <p:nvPr/>
            </p:nvSpPr>
            <p:spPr>
              <a:xfrm>
                <a:off x="9487732" y="5875664"/>
                <a:ext cx="769147" cy="436273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7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12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FF8CA36E-EFF4-F56F-EDBC-9A99CB7A6D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7732" y="5875664"/>
                <a:ext cx="769147" cy="436273"/>
              </a:xfrm>
              <a:prstGeom prst="rect">
                <a:avLst/>
              </a:prstGeom>
              <a:blipFill>
                <a:blip r:embed="rId9"/>
                <a:stretch>
                  <a:fillRect t="-8571" r="-3226" b="-8571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977E00D5-BD60-BEE7-1CD1-5E687741A517}"/>
                  </a:ext>
                </a:extLst>
              </p:cNvPr>
              <p:cNvSpPr txBox="1"/>
              <p:nvPr/>
            </p:nvSpPr>
            <p:spPr>
              <a:xfrm>
                <a:off x="8631776" y="4602070"/>
                <a:ext cx="718935" cy="439159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92278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278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977E00D5-BD60-BEE7-1CD1-5E687741A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1776" y="4602070"/>
                <a:ext cx="718935" cy="439159"/>
              </a:xfrm>
              <a:prstGeom prst="rect">
                <a:avLst/>
              </a:prstGeom>
              <a:blipFill>
                <a:blip r:embed="rId10"/>
                <a:stretch>
                  <a:fillRect r="-3448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9D22864C-401A-20F4-42F0-92CF10D37BCA}"/>
                  </a:ext>
                </a:extLst>
              </p:cNvPr>
              <p:cNvSpPr txBox="1"/>
              <p:nvPr/>
            </p:nvSpPr>
            <p:spPr>
              <a:xfrm>
                <a:off x="10045576" y="4012906"/>
                <a:ext cx="471920" cy="437877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9D22864C-401A-20F4-42F0-92CF10D37B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5576" y="4012906"/>
                <a:ext cx="471920" cy="437877"/>
              </a:xfrm>
              <a:prstGeom prst="rect">
                <a:avLst/>
              </a:prstGeom>
              <a:blipFill>
                <a:blip r:embed="rId11"/>
                <a:stretch>
                  <a:fillRect l="-10526" t="-5556" r="-26316" b="-5556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5D6FD4EE-A4CD-574C-FA94-FEEFFB26EDD4}"/>
                  </a:ext>
                </a:extLst>
              </p:cNvPr>
              <p:cNvSpPr txBox="1"/>
              <p:nvPr/>
            </p:nvSpPr>
            <p:spPr>
              <a:xfrm>
                <a:off x="9543700" y="4880307"/>
                <a:ext cx="718935" cy="437299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5D6FD4EE-A4CD-574C-FA94-FEEFFB26ED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3700" y="4880307"/>
                <a:ext cx="718935" cy="437299"/>
              </a:xfrm>
              <a:prstGeom prst="rect">
                <a:avLst/>
              </a:prstGeom>
              <a:blipFill>
                <a:blip r:embed="rId12"/>
                <a:stretch>
                  <a:fillRect r="-3448" b="-2857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2812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3B021E2-A1EE-7871-0866-F4C0B0116E4C}"/>
              </a:ext>
            </a:extLst>
          </p:cNvPr>
          <p:cNvSpPr txBox="1">
            <a:spLocks/>
          </p:cNvSpPr>
          <p:nvPr/>
        </p:nvSpPr>
        <p:spPr>
          <a:xfrm>
            <a:off x="4855096" y="372862"/>
            <a:ext cx="7299960" cy="8239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Fractions and Decimals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875599-FE0E-DA64-97CF-27ED315BF723}"/>
              </a:ext>
            </a:extLst>
          </p:cNvPr>
          <p:cNvSpPr txBox="1"/>
          <p:nvPr/>
        </p:nvSpPr>
        <p:spPr>
          <a:xfrm>
            <a:off x="183015" y="372862"/>
            <a:ext cx="5912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Areas of Trapeziums with…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22D187-E2C8-0AB0-4330-01271FAF391B}"/>
              </a:ext>
            </a:extLst>
          </p:cNvPr>
          <p:cNvSpPr/>
          <p:nvPr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@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karenshancock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5">
                <a:extLst>
                  <a:ext uri="{FF2B5EF4-FFF2-40B4-BE49-F238E27FC236}">
                    <a16:creationId xmlns:a16="http://schemas.microsoft.com/office/drawing/2014/main" id="{445C956B-2ABB-8797-9C51-9243337716A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8000" y="1454481"/>
              <a:ext cx="11715504" cy="516123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905168">
                      <a:extLst>
                        <a:ext uri="{9D8B030D-6E8A-4147-A177-3AD203B41FA5}">
                          <a16:colId xmlns:a16="http://schemas.microsoft.com/office/drawing/2014/main" val="3976835520"/>
                        </a:ext>
                      </a:extLst>
                    </a:gridCol>
                    <a:gridCol w="3905168">
                      <a:extLst>
                        <a:ext uri="{9D8B030D-6E8A-4147-A177-3AD203B41FA5}">
                          <a16:colId xmlns:a16="http://schemas.microsoft.com/office/drawing/2014/main" val="1287560506"/>
                        </a:ext>
                      </a:extLst>
                    </a:gridCol>
                    <a:gridCol w="3905168">
                      <a:extLst>
                        <a:ext uri="{9D8B030D-6E8A-4147-A177-3AD203B41FA5}">
                          <a16:colId xmlns:a16="http://schemas.microsoft.com/office/drawing/2014/main" val="2904837434"/>
                        </a:ext>
                      </a:extLst>
                    </a:gridCol>
                  </a:tblGrid>
                  <a:tr h="2459052">
                    <a:tc>
                      <a:txBody>
                        <a:bodyPr/>
                        <a:lstStyle/>
                        <a:p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a)		</a:t>
                          </a:r>
                          <a:r>
                            <a:rPr lang="en-GB" sz="2000" b="0" baseline="0" dirty="0">
                              <a:solidFill>
                                <a:schemeClr val="bg2"/>
                              </a:solidFill>
                            </a:rPr>
                            <a:t>               </a:t>
                          </a:r>
                          <a14:m>
                            <m:oMath xmlns:m="http://schemas.openxmlformats.org/officeDocument/2006/math">
                              <m:borderBox>
                                <m:borderBoxPr>
                                  <m:ctrlPr>
                                    <a:rPr lang="en-GB" sz="2000" b="0" i="1" u="none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b="0" dirty="0" smtClean="0">
                                      <a:solidFill>
                                        <a:schemeClr val="bg2"/>
                                      </a:solidFill>
                                    </a:rPr>
                                    <m:t>			</m:t>
                                  </m:r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17.5 </m:t>
                                  </m:r>
                                  <m:sSup>
                                    <m:sSupPr>
                                      <m:ctrlP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GB" sz="2000" b="0" i="0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cm</m:t>
                                      </m:r>
                                    </m:e>
                                    <m:sup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borderBox>
                            </m:oMath>
                          </a14:m>
                          <a:endParaRPr lang="en-GB" sz="2000" b="0" u="none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b)</a:t>
                          </a: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 		</a:t>
                          </a:r>
                          <a:r>
                            <a:rPr lang="en-GB" sz="2000" b="0" baseline="0" dirty="0">
                              <a:solidFill>
                                <a:schemeClr val="bg2"/>
                              </a:solidFill>
                            </a:rPr>
                            <a:t>               </a:t>
                          </a:r>
                          <a14:m>
                            <m:oMath xmlns:m="http://schemas.openxmlformats.org/officeDocument/2006/math">
                              <m:borderBox>
                                <m:borderBoxPr>
                                  <m:ctrlPr>
                                    <a:rPr lang="en-GB" sz="2000" b="0" i="1" u="none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b="0" dirty="0" smtClean="0">
                                      <a:solidFill>
                                        <a:srgbClr val="C00000"/>
                                      </a:solidFill>
                                    </a:rPr>
                                    <m:t>			</m:t>
                                  </m:r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</m:t>
                                  </m:r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p>
                                    <m:sSupPr>
                                      <m:ctrlP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GB" sz="2000" b="0" i="0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cm</m:t>
                                      </m:r>
                                    </m:e>
                                    <m:sup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borderBox>
                            </m:oMath>
                          </a14:m>
                          <a:endParaRPr lang="en-GB" sz="20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c) </a:t>
                          </a: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		</a:t>
                          </a:r>
                          <a:r>
                            <a:rPr lang="en-GB" sz="2000" b="0" baseline="0" dirty="0">
                              <a:solidFill>
                                <a:schemeClr val="bg2"/>
                              </a:solidFill>
                            </a:rPr>
                            <a:t>                      </a:t>
                          </a:r>
                          <a14:m>
                            <m:oMath xmlns:m="http://schemas.openxmlformats.org/officeDocument/2006/math">
                              <m:borderBox>
                                <m:borderBoxPr>
                                  <m:ctrlPr>
                                    <a:rPr lang="en-GB" sz="2000" b="0" i="1" u="none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b="0" dirty="0" smtClean="0">
                                      <a:solidFill>
                                        <a:srgbClr val="C00000"/>
                                      </a:solidFill>
                                    </a:rPr>
                                    <m:t>			</m:t>
                                  </m:r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p>
                                    <m:sSupPr>
                                      <m:ctrlP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GB" sz="2000" b="0" i="0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cm</m:t>
                                      </m:r>
                                    </m:e>
                                    <m:sup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borderBox>
                            </m:oMath>
                          </a14:m>
                          <a:endParaRPr lang="en-GB" sz="20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6152640"/>
                      </a:ext>
                    </a:extLst>
                  </a:tr>
                  <a:tr h="2515483">
                    <a:tc>
                      <a:txBody>
                        <a:bodyPr/>
                        <a:lstStyle/>
                        <a:p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d) </a:t>
                          </a:r>
                        </a:p>
                        <a:p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endParaRPr lang="en-GB" sz="2000" b="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 		</a:t>
                          </a:r>
                          <a:r>
                            <a:rPr lang="en-GB" sz="2000" b="0" baseline="0" dirty="0">
                              <a:solidFill>
                                <a:schemeClr val="bg2"/>
                              </a:solidFill>
                            </a:rPr>
                            <a:t>               </a:t>
                          </a:r>
                          <a14:m>
                            <m:oMath xmlns:m="http://schemas.openxmlformats.org/officeDocument/2006/math">
                              <m:borderBox>
                                <m:borderBoxPr>
                                  <m:ctrlPr>
                                    <a:rPr lang="en-GB" sz="2000" b="0" i="1" u="none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b="0" dirty="0" smtClean="0">
                                      <a:solidFill>
                                        <a:srgbClr val="C00000"/>
                                      </a:solidFill>
                                    </a:rPr>
                                    <m:t>			</m:t>
                                  </m:r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14</m:t>
                                  </m:r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p>
                                    <m:sSupPr>
                                      <m:ctrlP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GB" sz="2000" b="0" i="0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cm</m:t>
                                      </m:r>
                                    </m:e>
                                    <m:sup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borderBox>
                            </m:oMath>
                          </a14:m>
                          <a:endParaRPr lang="en-GB" sz="20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e) </a:t>
                          </a: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		</a:t>
                          </a:r>
                          <a:r>
                            <a:rPr lang="en-GB" sz="2000" b="0" baseline="0" dirty="0">
                              <a:solidFill>
                                <a:schemeClr val="bg2"/>
                              </a:solidFill>
                            </a:rPr>
                            <a:t>                   </a:t>
                          </a:r>
                          <a14:m>
                            <m:oMath xmlns:m="http://schemas.openxmlformats.org/officeDocument/2006/math">
                              <m:borderBox>
                                <m:borderBoxPr>
                                  <m:ctrlPr>
                                    <a:rPr lang="en-GB" sz="2000" b="0" i="1" u="none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f>
                                    <m:fPr>
                                      <m:ctrlP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nor/>
                                        </m:rPr>
                                        <a:rPr lang="en-GB" sz="2000" b="0" dirty="0" smtClean="0">
                                          <a:solidFill>
                                            <a:srgbClr val="C00000"/>
                                          </a:solidFill>
                                        </a:rPr>
                                        <m:t>			</m:t>
                                      </m:r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12</m:t>
                                      </m:r>
                                    </m:den>
                                  </m:f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p>
                                    <m:sSupPr>
                                      <m:ctrlP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GB" sz="2000" b="0" i="0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cm</m:t>
                                      </m:r>
                                    </m:e>
                                    <m:sup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borderBox>
                            </m:oMath>
                          </a14:m>
                          <a:endParaRPr lang="en-GB" sz="20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f) </a:t>
                          </a:r>
                        </a:p>
                        <a:p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		</a:t>
                          </a:r>
                          <a:r>
                            <a:rPr lang="en-GB" sz="2000" b="0" baseline="0" dirty="0">
                              <a:solidFill>
                                <a:schemeClr val="bg2"/>
                              </a:solidFill>
                            </a:rPr>
                            <a:t>                      </a:t>
                          </a:r>
                          <a14:m>
                            <m:oMath xmlns:m="http://schemas.openxmlformats.org/officeDocument/2006/math">
                              <m:borderBox>
                                <m:borderBoxPr>
                                  <m:ctrlPr>
                                    <a:rPr lang="en-GB" sz="2000" b="0" i="1" u="none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f>
                                    <m:fPr>
                                      <m:ctrlP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nor/>
                                        </m:rPr>
                                        <a:rPr lang="en-GB" sz="2000" b="0" dirty="0" smtClean="0">
                                          <a:solidFill>
                                            <a:schemeClr val="bg2"/>
                                          </a:solidFill>
                                        </a:rPr>
                                        <m:t>			</m:t>
                                      </m:r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p>
                                    <m:sSupPr>
                                      <m:ctrlP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GB" sz="2000" b="0" i="0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cm</m:t>
                                      </m:r>
                                    </m:e>
                                    <m:sup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borderBox>
                            </m:oMath>
                          </a14:m>
                          <a:endParaRPr lang="en-GB" sz="20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1034544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5">
                <a:extLst>
                  <a:ext uri="{FF2B5EF4-FFF2-40B4-BE49-F238E27FC236}">
                    <a16:creationId xmlns:a16="http://schemas.microsoft.com/office/drawing/2014/main" id="{445C956B-2ABB-8797-9C51-9243337716A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8000" y="1454481"/>
              <a:ext cx="11715504" cy="516123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905168">
                      <a:extLst>
                        <a:ext uri="{9D8B030D-6E8A-4147-A177-3AD203B41FA5}">
                          <a16:colId xmlns:a16="http://schemas.microsoft.com/office/drawing/2014/main" val="3976835520"/>
                        </a:ext>
                      </a:extLst>
                    </a:gridCol>
                    <a:gridCol w="3905168">
                      <a:extLst>
                        <a:ext uri="{9D8B030D-6E8A-4147-A177-3AD203B41FA5}">
                          <a16:colId xmlns:a16="http://schemas.microsoft.com/office/drawing/2014/main" val="1287560506"/>
                        </a:ext>
                      </a:extLst>
                    </a:gridCol>
                    <a:gridCol w="3905168">
                      <a:extLst>
                        <a:ext uri="{9D8B030D-6E8A-4147-A177-3AD203B41FA5}">
                          <a16:colId xmlns:a16="http://schemas.microsoft.com/office/drawing/2014/main" val="2904837434"/>
                        </a:ext>
                      </a:extLst>
                    </a:gridCol>
                  </a:tblGrid>
                  <a:tr h="245905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25" t="-1546" r="-200000" b="-1103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651" t="-1546" r="-100651" b="-1103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000" t="-1546" r="-325" b="-1103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6152640"/>
                      </a:ext>
                    </a:extLst>
                  </a:tr>
                  <a:tr h="27021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25" t="-92488" r="-200000" b="-4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651" t="-92488" r="-100651" b="-4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000" t="-92488" r="-325" b="-4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10345443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6" name="Table 5">
            <a:extLst>
              <a:ext uri="{FF2B5EF4-FFF2-40B4-BE49-F238E27FC236}">
                <a16:creationId xmlns:a16="http://schemas.microsoft.com/office/drawing/2014/main" id="{55422508-7850-99EB-C10F-E691435F81DE}"/>
              </a:ext>
            </a:extLst>
          </p:cNvPr>
          <p:cNvGraphicFramePr>
            <a:graphicFrameLocks noGrp="1"/>
          </p:cNvGraphicFramePr>
          <p:nvPr/>
        </p:nvGraphicFramePr>
        <p:xfrm>
          <a:off x="318000" y="1089404"/>
          <a:ext cx="11556000" cy="392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6000">
                  <a:extLst>
                    <a:ext uri="{9D8B030D-6E8A-4147-A177-3AD203B41FA5}">
                      <a16:colId xmlns:a16="http://schemas.microsoft.com/office/drawing/2014/main" val="1829485005"/>
                    </a:ext>
                  </a:extLst>
                </a:gridCol>
              </a:tblGrid>
              <a:tr h="392545">
                <a:tc>
                  <a:txBody>
                    <a:bodyPr/>
                    <a:lstStyle/>
                    <a:p>
                      <a:pPr algn="l"/>
                      <a:r>
                        <a:rPr lang="en-GB" sz="2400" b="0" dirty="0">
                          <a:solidFill>
                            <a:schemeClr val="bg2"/>
                          </a:solidFill>
                          <a:latin typeface="+mj-lt"/>
                          <a:ea typeface="Cambria Math" panose="02040503050406030204" pitchFamily="18" charset="0"/>
                        </a:rPr>
                        <a:t>Find the area of each trapezium.</a:t>
                      </a:r>
                      <a:endParaRPr lang="en-GB" sz="1800" b="0" dirty="0">
                        <a:solidFill>
                          <a:schemeClr val="bg2"/>
                        </a:solidFill>
                        <a:latin typeface="+mj-lt"/>
                        <a:ea typeface="Cambria Math" panose="020405030504060302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6040516"/>
                  </a:ext>
                </a:extLst>
              </a:tr>
            </a:tbl>
          </a:graphicData>
        </a:graphic>
      </p:graphicFrame>
      <p:sp>
        <p:nvSpPr>
          <p:cNvPr id="27" name="Rectangle 26">
            <a:extLst>
              <a:ext uri="{FF2B5EF4-FFF2-40B4-BE49-F238E27FC236}">
                <a16:creationId xmlns:a16="http://schemas.microsoft.com/office/drawing/2014/main" id="{46878BDD-C1EF-8BC9-879F-55A55C1D793B}"/>
              </a:ext>
            </a:extLst>
          </p:cNvPr>
          <p:cNvSpPr/>
          <p:nvPr/>
        </p:nvSpPr>
        <p:spPr>
          <a:xfrm>
            <a:off x="2254811" y="3406513"/>
            <a:ext cx="108000" cy="108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3761AF3-A594-9922-1D8E-94BC4DDA8905}"/>
              </a:ext>
            </a:extLst>
          </p:cNvPr>
          <p:cNvCxnSpPr/>
          <p:nvPr/>
        </p:nvCxnSpPr>
        <p:spPr>
          <a:xfrm>
            <a:off x="2254812" y="2200325"/>
            <a:ext cx="0" cy="1315245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9" name="Parallelogram 1">
            <a:extLst>
              <a:ext uri="{FF2B5EF4-FFF2-40B4-BE49-F238E27FC236}">
                <a16:creationId xmlns:a16="http://schemas.microsoft.com/office/drawing/2014/main" id="{F34E5537-40B4-BE7C-562A-4CF9D8CA292C}"/>
              </a:ext>
            </a:extLst>
          </p:cNvPr>
          <p:cNvSpPr/>
          <p:nvPr/>
        </p:nvSpPr>
        <p:spPr>
          <a:xfrm>
            <a:off x="628772" y="2201562"/>
            <a:ext cx="2892777" cy="1314008"/>
          </a:xfrm>
          <a:custGeom>
            <a:avLst/>
            <a:gdLst>
              <a:gd name="connsiteX0" fmla="*/ 0 w 2759978"/>
              <a:gd name="connsiteY0" fmla="*/ 1484851 h 1484851"/>
              <a:gd name="connsiteX1" fmla="*/ 371213 w 2759978"/>
              <a:gd name="connsiteY1" fmla="*/ 0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915174 w 3286387"/>
              <a:gd name="connsiteY3" fmla="*/ 1484851 h 1484851"/>
              <a:gd name="connsiteX4" fmla="*/ 526409 w 3286387"/>
              <a:gd name="connsiteY4" fmla="*/ 1484851 h 1484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387" h="1484851">
                <a:moveTo>
                  <a:pt x="526409" y="1484851"/>
                </a:moveTo>
                <a:lnTo>
                  <a:pt x="0" y="0"/>
                </a:lnTo>
                <a:lnTo>
                  <a:pt x="3286387" y="0"/>
                </a:lnTo>
                <a:lnTo>
                  <a:pt x="2915174" y="1484851"/>
                </a:lnTo>
                <a:lnTo>
                  <a:pt x="526409" y="1484851"/>
                </a:lnTo>
                <a:close/>
              </a:path>
            </a:pathLst>
          </a:custGeom>
          <a:noFill/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E3F80F1-5AF4-FD2D-1E15-2F2B63ED747A}"/>
              </a:ext>
            </a:extLst>
          </p:cNvPr>
          <p:cNvCxnSpPr>
            <a:cxnSpLocks/>
          </p:cNvCxnSpPr>
          <p:nvPr/>
        </p:nvCxnSpPr>
        <p:spPr>
          <a:xfrm>
            <a:off x="1061366" y="2200325"/>
            <a:ext cx="776501" cy="990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4F9AFBA-11A5-F569-AD12-7B8E42985A57}"/>
              </a:ext>
            </a:extLst>
          </p:cNvPr>
          <p:cNvCxnSpPr/>
          <p:nvPr/>
        </p:nvCxnSpPr>
        <p:spPr>
          <a:xfrm>
            <a:off x="1446578" y="3515570"/>
            <a:ext cx="575972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AA78E142-BB68-9963-1F37-8645F4755DFE}"/>
              </a:ext>
            </a:extLst>
          </p:cNvPr>
          <p:cNvSpPr txBox="1"/>
          <p:nvPr/>
        </p:nvSpPr>
        <p:spPr>
          <a:xfrm>
            <a:off x="1592418" y="1886698"/>
            <a:ext cx="1041643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6 cm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0793553-D880-1591-7B2D-D7EB1B0F3231}"/>
              </a:ext>
            </a:extLst>
          </p:cNvPr>
          <p:cNvSpPr txBox="1"/>
          <p:nvPr/>
        </p:nvSpPr>
        <p:spPr>
          <a:xfrm>
            <a:off x="1930102" y="3514334"/>
            <a:ext cx="617473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4 cm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76DE800-86C3-829A-E8F2-9FF3968BE3B2}"/>
              </a:ext>
            </a:extLst>
          </p:cNvPr>
          <p:cNvSpPr txBox="1"/>
          <p:nvPr/>
        </p:nvSpPr>
        <p:spPr>
          <a:xfrm>
            <a:off x="1457968" y="2691864"/>
            <a:ext cx="808233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92278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3.5 cm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C15906E-2DBF-1580-D4D4-8E26CC4A1F72}"/>
              </a:ext>
            </a:extLst>
          </p:cNvPr>
          <p:cNvSpPr txBox="1"/>
          <p:nvPr/>
        </p:nvSpPr>
        <p:spPr>
          <a:xfrm>
            <a:off x="3371057" y="2754919"/>
            <a:ext cx="808233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3.8 cm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2FCBC93-93A2-1BE5-284D-3D480E6D03EB}"/>
              </a:ext>
            </a:extLst>
          </p:cNvPr>
          <p:cNvSpPr/>
          <p:nvPr/>
        </p:nvSpPr>
        <p:spPr>
          <a:xfrm rot="18027839">
            <a:off x="6447012" y="3190012"/>
            <a:ext cx="92586" cy="92586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3820E2D-E7FE-6FA3-0FAC-2CC04DF45946}"/>
              </a:ext>
            </a:extLst>
          </p:cNvPr>
          <p:cNvCxnSpPr>
            <a:cxnSpLocks/>
          </p:cNvCxnSpPr>
          <p:nvPr/>
        </p:nvCxnSpPr>
        <p:spPr>
          <a:xfrm>
            <a:off x="5421656" y="2631609"/>
            <a:ext cx="1088863" cy="668527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7" name="Parallelogram 1">
            <a:extLst>
              <a:ext uri="{FF2B5EF4-FFF2-40B4-BE49-F238E27FC236}">
                <a16:creationId xmlns:a16="http://schemas.microsoft.com/office/drawing/2014/main" id="{E8FC041C-1291-EA17-A1A2-4C7D152A3B3C}"/>
              </a:ext>
            </a:extLst>
          </p:cNvPr>
          <p:cNvSpPr/>
          <p:nvPr/>
        </p:nvSpPr>
        <p:spPr>
          <a:xfrm rot="18040495">
            <a:off x="5156939" y="1954070"/>
            <a:ext cx="2094580" cy="1255658"/>
          </a:xfrm>
          <a:custGeom>
            <a:avLst/>
            <a:gdLst>
              <a:gd name="connsiteX0" fmla="*/ 0 w 2759978"/>
              <a:gd name="connsiteY0" fmla="*/ 1484851 h 1484851"/>
              <a:gd name="connsiteX1" fmla="*/ 371213 w 2759978"/>
              <a:gd name="connsiteY1" fmla="*/ 0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915174 w 3286387"/>
              <a:gd name="connsiteY3" fmla="*/ 1484851 h 1484851"/>
              <a:gd name="connsiteX4" fmla="*/ 526409 w 3286387"/>
              <a:gd name="connsiteY4" fmla="*/ 1484851 h 1484851"/>
              <a:gd name="connsiteX0" fmla="*/ 0 w 2759978"/>
              <a:gd name="connsiteY0" fmla="*/ 1484851 h 1484851"/>
              <a:gd name="connsiteX1" fmla="*/ 20217 w 2759978"/>
              <a:gd name="connsiteY1" fmla="*/ 17143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0 w 2388765"/>
              <a:gd name="connsiteY0" fmla="*/ 1490141 h 1490141"/>
              <a:gd name="connsiteX1" fmla="*/ 20217 w 2388765"/>
              <a:gd name="connsiteY1" fmla="*/ 22433 h 1490141"/>
              <a:gd name="connsiteX2" fmla="*/ 1996045 w 2388765"/>
              <a:gd name="connsiteY2" fmla="*/ 0 h 1490141"/>
              <a:gd name="connsiteX3" fmla="*/ 2388765 w 2388765"/>
              <a:gd name="connsiteY3" fmla="*/ 1490141 h 1490141"/>
              <a:gd name="connsiteX4" fmla="*/ 0 w 2388765"/>
              <a:gd name="connsiteY4" fmla="*/ 1490141 h 1490141"/>
              <a:gd name="connsiteX0" fmla="*/ 187512 w 2576277"/>
              <a:gd name="connsiteY0" fmla="*/ 1490141 h 1490141"/>
              <a:gd name="connsiteX1" fmla="*/ 0 w 2576277"/>
              <a:gd name="connsiteY1" fmla="*/ 2396 h 1490141"/>
              <a:gd name="connsiteX2" fmla="*/ 2183557 w 2576277"/>
              <a:gd name="connsiteY2" fmla="*/ 0 h 1490141"/>
              <a:gd name="connsiteX3" fmla="*/ 2576277 w 2576277"/>
              <a:gd name="connsiteY3" fmla="*/ 1490141 h 1490141"/>
              <a:gd name="connsiteX4" fmla="*/ 187512 w 2576277"/>
              <a:gd name="connsiteY4" fmla="*/ 1490141 h 1490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76277" h="1490141">
                <a:moveTo>
                  <a:pt x="187512" y="1490141"/>
                </a:moveTo>
                <a:lnTo>
                  <a:pt x="0" y="2396"/>
                </a:lnTo>
                <a:lnTo>
                  <a:pt x="2183557" y="0"/>
                </a:lnTo>
                <a:lnTo>
                  <a:pt x="2576277" y="1490141"/>
                </a:lnTo>
                <a:lnTo>
                  <a:pt x="187512" y="1490141"/>
                </a:lnTo>
                <a:close/>
              </a:path>
            </a:pathLst>
          </a:custGeom>
          <a:noFill/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867AFAB-8E7F-1F38-41D8-56BFA3867FEC}"/>
              </a:ext>
            </a:extLst>
          </p:cNvPr>
          <p:cNvCxnSpPr>
            <a:cxnSpLocks/>
            <a:stCxn id="47" idx="1"/>
          </p:cNvCxnSpPr>
          <p:nvPr/>
        </p:nvCxnSpPr>
        <p:spPr>
          <a:xfrm flipV="1">
            <a:off x="5131693" y="2200326"/>
            <a:ext cx="569770" cy="963055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7736CEA-5F3E-2523-80E2-7D3F05D31C03}"/>
              </a:ext>
            </a:extLst>
          </p:cNvPr>
          <p:cNvCxnSpPr>
            <a:cxnSpLocks/>
          </p:cNvCxnSpPr>
          <p:nvPr/>
        </p:nvCxnSpPr>
        <p:spPr>
          <a:xfrm flipV="1">
            <a:off x="6454712" y="2797453"/>
            <a:ext cx="347504" cy="592798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CE069955-0F88-3020-44FD-5BC3B09571BB}"/>
              </a:ext>
            </a:extLst>
          </p:cNvPr>
          <p:cNvSpPr txBox="1"/>
          <p:nvPr/>
        </p:nvSpPr>
        <p:spPr>
          <a:xfrm>
            <a:off x="5912712" y="2520454"/>
            <a:ext cx="436773" cy="553998"/>
          </a:xfrm>
          <a:prstGeom prst="rect">
            <a:avLst/>
          </a:prstGeom>
          <a:noFill/>
          <a:effectLst/>
        </p:spPr>
        <p:txBody>
          <a:bodyPr wrap="none" lIns="0" tIns="0" rIns="0" b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92278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6 cm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1018843-5BD3-21A2-1252-CE9C3C65772E}"/>
              </a:ext>
            </a:extLst>
          </p:cNvPr>
          <p:cNvSpPr txBox="1"/>
          <p:nvPr/>
        </p:nvSpPr>
        <p:spPr>
          <a:xfrm>
            <a:off x="4798474" y="2120775"/>
            <a:ext cx="726806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3.4 cm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28B6CCD-6ED3-F5E7-6E45-7BDA6E5515C0}"/>
              </a:ext>
            </a:extLst>
          </p:cNvPr>
          <p:cNvSpPr txBox="1"/>
          <p:nvPr/>
        </p:nvSpPr>
        <p:spPr>
          <a:xfrm>
            <a:off x="6786169" y="2892163"/>
            <a:ext cx="782296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5.2 cm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7E94057-977D-B6AF-E609-E18508391043}"/>
              </a:ext>
            </a:extLst>
          </p:cNvPr>
          <p:cNvSpPr txBox="1"/>
          <p:nvPr/>
        </p:nvSpPr>
        <p:spPr>
          <a:xfrm>
            <a:off x="6515312" y="1494561"/>
            <a:ext cx="692883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6.5 cm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6F3EB90-66AF-9994-012C-54C9630CD27C}"/>
              </a:ext>
            </a:extLst>
          </p:cNvPr>
          <p:cNvSpPr/>
          <p:nvPr/>
        </p:nvSpPr>
        <p:spPr>
          <a:xfrm>
            <a:off x="10478791" y="3238259"/>
            <a:ext cx="119964" cy="128216"/>
          </a:xfrm>
          <a:prstGeom prst="rect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2" name="Parallelogram 1">
            <a:extLst>
              <a:ext uri="{FF2B5EF4-FFF2-40B4-BE49-F238E27FC236}">
                <a16:creationId xmlns:a16="http://schemas.microsoft.com/office/drawing/2014/main" id="{50EDFFF7-1747-1BCD-C669-FBD5279B0362}"/>
              </a:ext>
            </a:extLst>
          </p:cNvPr>
          <p:cNvSpPr/>
          <p:nvPr/>
        </p:nvSpPr>
        <p:spPr>
          <a:xfrm rot="5400000">
            <a:off x="9230245" y="1997138"/>
            <a:ext cx="1792869" cy="945805"/>
          </a:xfrm>
          <a:custGeom>
            <a:avLst/>
            <a:gdLst>
              <a:gd name="connsiteX0" fmla="*/ 0 w 2759978"/>
              <a:gd name="connsiteY0" fmla="*/ 1484851 h 1484851"/>
              <a:gd name="connsiteX1" fmla="*/ 371213 w 2759978"/>
              <a:gd name="connsiteY1" fmla="*/ 0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915174 w 3286387"/>
              <a:gd name="connsiteY3" fmla="*/ 1484851 h 1484851"/>
              <a:gd name="connsiteX4" fmla="*/ 526409 w 3286387"/>
              <a:gd name="connsiteY4" fmla="*/ 1484851 h 1484851"/>
              <a:gd name="connsiteX0" fmla="*/ 526409 w 2950827"/>
              <a:gd name="connsiteY0" fmla="*/ 1501629 h 1501629"/>
              <a:gd name="connsiteX1" fmla="*/ 0 w 2950827"/>
              <a:gd name="connsiteY1" fmla="*/ 16778 h 1501629"/>
              <a:gd name="connsiteX2" fmla="*/ 2950827 w 2950827"/>
              <a:gd name="connsiteY2" fmla="*/ 0 h 1501629"/>
              <a:gd name="connsiteX3" fmla="*/ 2915174 w 2950827"/>
              <a:gd name="connsiteY3" fmla="*/ 1501629 h 1501629"/>
              <a:gd name="connsiteX4" fmla="*/ 526409 w 2950827"/>
              <a:gd name="connsiteY4" fmla="*/ 1501629 h 1501629"/>
              <a:gd name="connsiteX0" fmla="*/ 526409 w 2915174"/>
              <a:gd name="connsiteY0" fmla="*/ 1510018 h 1510018"/>
              <a:gd name="connsiteX1" fmla="*/ 0 w 2915174"/>
              <a:gd name="connsiteY1" fmla="*/ 25167 h 1510018"/>
              <a:gd name="connsiteX2" fmla="*/ 2908882 w 2915174"/>
              <a:gd name="connsiteY2" fmla="*/ 0 h 1510018"/>
              <a:gd name="connsiteX3" fmla="*/ 2915174 w 2915174"/>
              <a:gd name="connsiteY3" fmla="*/ 1510018 h 1510018"/>
              <a:gd name="connsiteX4" fmla="*/ 526409 w 2915174"/>
              <a:gd name="connsiteY4" fmla="*/ 1510018 h 1510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15174" h="1510018">
                <a:moveTo>
                  <a:pt x="526409" y="1510018"/>
                </a:moveTo>
                <a:lnTo>
                  <a:pt x="0" y="25167"/>
                </a:lnTo>
                <a:lnTo>
                  <a:pt x="2908882" y="0"/>
                </a:lnTo>
                <a:cubicBezTo>
                  <a:pt x="2910979" y="503339"/>
                  <a:pt x="2913077" y="1006679"/>
                  <a:pt x="2915174" y="1510018"/>
                </a:cubicBezTo>
                <a:lnTo>
                  <a:pt x="526409" y="1510018"/>
                </a:lnTo>
                <a:close/>
              </a:path>
            </a:pathLst>
          </a:custGeom>
          <a:noFill/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673BA094-E89F-C60D-4869-FEFB73EA0065}"/>
              </a:ext>
            </a:extLst>
          </p:cNvPr>
          <p:cNvCxnSpPr>
            <a:cxnSpLocks/>
          </p:cNvCxnSpPr>
          <p:nvPr/>
        </p:nvCxnSpPr>
        <p:spPr>
          <a:xfrm>
            <a:off x="10584695" y="1875857"/>
            <a:ext cx="0" cy="651354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5A39A6DC-316E-8ED9-3DEF-623A4F66D4EA}"/>
              </a:ext>
            </a:extLst>
          </p:cNvPr>
          <p:cNvCxnSpPr>
            <a:cxnSpLocks/>
          </p:cNvCxnSpPr>
          <p:nvPr/>
        </p:nvCxnSpPr>
        <p:spPr>
          <a:xfrm>
            <a:off x="9653777" y="2145002"/>
            <a:ext cx="0" cy="600335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E1E105E1-718B-6119-EC6F-126008C4BA9C}"/>
                  </a:ext>
                </a:extLst>
              </p:cNvPr>
              <p:cNvSpPr txBox="1"/>
              <p:nvPr/>
            </p:nvSpPr>
            <p:spPr>
              <a:xfrm>
                <a:off x="9779346" y="3392904"/>
                <a:ext cx="776489" cy="441788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5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11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E1E105E1-718B-6119-EC6F-126008C4BA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9346" y="3392904"/>
                <a:ext cx="776489" cy="441788"/>
              </a:xfrm>
              <a:prstGeom prst="rect">
                <a:avLst/>
              </a:prstGeom>
              <a:blipFill>
                <a:blip r:embed="rId4"/>
                <a:stretch>
                  <a:fillRect l="-4762" t="-5714" r="-12698" b="-8571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F8EBC1FD-34C8-83E3-C895-FDB8EF8488DE}"/>
                  </a:ext>
                </a:extLst>
              </p:cNvPr>
              <p:cNvSpPr txBox="1"/>
              <p:nvPr/>
            </p:nvSpPr>
            <p:spPr>
              <a:xfrm>
                <a:off x="10694140" y="2227922"/>
                <a:ext cx="586889" cy="716030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3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6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F8EBC1FD-34C8-83E3-C895-FDB8EF8488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4140" y="2227922"/>
                <a:ext cx="586889" cy="716030"/>
              </a:xfrm>
              <a:prstGeom prst="rect">
                <a:avLst/>
              </a:prstGeom>
              <a:blipFill>
                <a:blip r:embed="rId5"/>
                <a:stretch>
                  <a:fillRect l="-12500" r="-25000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7FD15B4C-DE0B-5E08-3A14-25B45BAF1CB8}"/>
                  </a:ext>
                </a:extLst>
              </p:cNvPr>
              <p:cNvSpPr txBox="1"/>
              <p:nvPr/>
            </p:nvSpPr>
            <p:spPr>
              <a:xfrm>
                <a:off x="8950730" y="2398066"/>
                <a:ext cx="608489" cy="438710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2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den>
                    </m:f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7FD15B4C-DE0B-5E08-3A14-25B45BAF1C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0730" y="2398066"/>
                <a:ext cx="608489" cy="438710"/>
              </a:xfrm>
              <a:prstGeom prst="rect">
                <a:avLst/>
              </a:prstGeom>
              <a:blipFill>
                <a:blip r:embed="rId6"/>
                <a:stretch>
                  <a:fillRect l="-12245" t="-5556" r="-22449" b="-5556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ectangle 67">
            <a:extLst>
              <a:ext uri="{FF2B5EF4-FFF2-40B4-BE49-F238E27FC236}">
                <a16:creationId xmlns:a16="http://schemas.microsoft.com/office/drawing/2014/main" id="{7AD5F467-A3BC-1A52-791B-48A5BBFB5480}"/>
              </a:ext>
            </a:extLst>
          </p:cNvPr>
          <p:cNvSpPr/>
          <p:nvPr/>
        </p:nvSpPr>
        <p:spPr>
          <a:xfrm>
            <a:off x="3019231" y="5767342"/>
            <a:ext cx="108000" cy="108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148D0EE-35D6-20C0-2EFF-456660FE208C}"/>
              </a:ext>
            </a:extLst>
          </p:cNvPr>
          <p:cNvCxnSpPr/>
          <p:nvPr/>
        </p:nvCxnSpPr>
        <p:spPr>
          <a:xfrm>
            <a:off x="3019232" y="4561154"/>
            <a:ext cx="0" cy="1315245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0" name="Parallelogram 1">
            <a:extLst>
              <a:ext uri="{FF2B5EF4-FFF2-40B4-BE49-F238E27FC236}">
                <a16:creationId xmlns:a16="http://schemas.microsoft.com/office/drawing/2014/main" id="{067EEE5E-B5F2-F86E-267C-24B2DFF0D8AD}"/>
              </a:ext>
            </a:extLst>
          </p:cNvPr>
          <p:cNvSpPr/>
          <p:nvPr/>
        </p:nvSpPr>
        <p:spPr>
          <a:xfrm rot="10800000">
            <a:off x="717616" y="4562390"/>
            <a:ext cx="2986049" cy="1312763"/>
          </a:xfrm>
          <a:custGeom>
            <a:avLst/>
            <a:gdLst>
              <a:gd name="connsiteX0" fmla="*/ 0 w 2759978"/>
              <a:gd name="connsiteY0" fmla="*/ 1484851 h 1484851"/>
              <a:gd name="connsiteX1" fmla="*/ 371213 w 2759978"/>
              <a:gd name="connsiteY1" fmla="*/ 0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915174 w 3286387"/>
              <a:gd name="connsiteY3" fmla="*/ 1484851 h 1484851"/>
              <a:gd name="connsiteX4" fmla="*/ 526409 w 3286387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168553 w 3286387"/>
              <a:gd name="connsiteY3" fmla="*/ 1468073 h 1484851"/>
              <a:gd name="connsiteX4" fmla="*/ 526409 w 3286387"/>
              <a:gd name="connsiteY4" fmla="*/ 1484851 h 1484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387" h="1484851">
                <a:moveTo>
                  <a:pt x="526409" y="1484851"/>
                </a:moveTo>
                <a:lnTo>
                  <a:pt x="0" y="0"/>
                </a:lnTo>
                <a:lnTo>
                  <a:pt x="3286387" y="0"/>
                </a:lnTo>
                <a:lnTo>
                  <a:pt x="2168553" y="1468073"/>
                </a:lnTo>
                <a:lnTo>
                  <a:pt x="526409" y="1484851"/>
                </a:lnTo>
                <a:close/>
              </a:path>
            </a:pathLst>
          </a:custGeom>
          <a:noFill/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13B2A4CC-DF21-37C5-F7BC-51356BBC222A}"/>
              </a:ext>
            </a:extLst>
          </p:cNvPr>
          <p:cNvCxnSpPr/>
          <p:nvPr/>
        </p:nvCxnSpPr>
        <p:spPr>
          <a:xfrm rot="10800000">
            <a:off x="2662580" y="5876389"/>
            <a:ext cx="594543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5B6AC11E-7676-1518-1A65-594931EA9F51}"/>
              </a:ext>
            </a:extLst>
          </p:cNvPr>
          <p:cNvCxnSpPr/>
          <p:nvPr/>
        </p:nvCxnSpPr>
        <p:spPr>
          <a:xfrm rot="10800000">
            <a:off x="2264948" y="4569807"/>
            <a:ext cx="594543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2846539E-8E71-9C42-D476-07517EA94D57}"/>
              </a:ext>
            </a:extLst>
          </p:cNvPr>
          <p:cNvSpPr txBox="1"/>
          <p:nvPr/>
        </p:nvSpPr>
        <p:spPr>
          <a:xfrm>
            <a:off x="2047279" y="4207973"/>
            <a:ext cx="886456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2.3 cm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7A09E34-A2B4-47EC-7997-7F9BA4E0594F}"/>
              </a:ext>
            </a:extLst>
          </p:cNvPr>
          <p:cNvSpPr txBox="1"/>
          <p:nvPr/>
        </p:nvSpPr>
        <p:spPr>
          <a:xfrm>
            <a:off x="1837651" y="5915059"/>
            <a:ext cx="899913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4.1 cm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01F72DE-F221-E37B-CF3E-C15DF09725FC}"/>
              </a:ext>
            </a:extLst>
          </p:cNvPr>
          <p:cNvSpPr txBox="1"/>
          <p:nvPr/>
        </p:nvSpPr>
        <p:spPr>
          <a:xfrm>
            <a:off x="2168031" y="5033560"/>
            <a:ext cx="935677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92278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4.5 cm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77B973C-4C0B-29C7-8002-AE351C2D530C}"/>
              </a:ext>
            </a:extLst>
          </p:cNvPr>
          <p:cNvSpPr txBox="1"/>
          <p:nvPr/>
        </p:nvSpPr>
        <p:spPr>
          <a:xfrm>
            <a:off x="448495" y="4871977"/>
            <a:ext cx="899913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5.2 cm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365B69A-7102-BD14-48A3-FDBF1334390A}"/>
              </a:ext>
            </a:extLst>
          </p:cNvPr>
          <p:cNvSpPr/>
          <p:nvPr/>
        </p:nvSpPr>
        <p:spPr>
          <a:xfrm>
            <a:off x="6531946" y="5583388"/>
            <a:ext cx="108000" cy="108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F90D5B4-BD79-5F88-276F-9537D429A4D0}"/>
              </a:ext>
            </a:extLst>
          </p:cNvPr>
          <p:cNvCxnSpPr>
            <a:cxnSpLocks/>
          </p:cNvCxnSpPr>
          <p:nvPr/>
        </p:nvCxnSpPr>
        <p:spPr>
          <a:xfrm>
            <a:off x="6531947" y="4738196"/>
            <a:ext cx="0" cy="954249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9" name="Parallelogram 1">
            <a:extLst>
              <a:ext uri="{FF2B5EF4-FFF2-40B4-BE49-F238E27FC236}">
                <a16:creationId xmlns:a16="http://schemas.microsoft.com/office/drawing/2014/main" id="{2AB7413C-8825-3677-EC0D-E9F232DD2A73}"/>
              </a:ext>
            </a:extLst>
          </p:cNvPr>
          <p:cNvSpPr/>
          <p:nvPr/>
        </p:nvSpPr>
        <p:spPr>
          <a:xfrm>
            <a:off x="4670888" y="4738196"/>
            <a:ext cx="2804143" cy="954249"/>
          </a:xfrm>
          <a:custGeom>
            <a:avLst/>
            <a:gdLst>
              <a:gd name="connsiteX0" fmla="*/ 0 w 2759978"/>
              <a:gd name="connsiteY0" fmla="*/ 1484851 h 1484851"/>
              <a:gd name="connsiteX1" fmla="*/ 371213 w 2759978"/>
              <a:gd name="connsiteY1" fmla="*/ 0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915174 w 3286387"/>
              <a:gd name="connsiteY3" fmla="*/ 1484851 h 1484851"/>
              <a:gd name="connsiteX4" fmla="*/ 526409 w 3286387"/>
              <a:gd name="connsiteY4" fmla="*/ 1484851 h 1484851"/>
              <a:gd name="connsiteX0" fmla="*/ 0 w 2759978"/>
              <a:gd name="connsiteY0" fmla="*/ 1493240 h 1493240"/>
              <a:gd name="connsiteX1" fmla="*/ 1730229 w 2759978"/>
              <a:gd name="connsiteY1" fmla="*/ 0 h 1493240"/>
              <a:gd name="connsiteX2" fmla="*/ 2759978 w 2759978"/>
              <a:gd name="connsiteY2" fmla="*/ 8389 h 1493240"/>
              <a:gd name="connsiteX3" fmla="*/ 2388765 w 2759978"/>
              <a:gd name="connsiteY3" fmla="*/ 1493240 h 1493240"/>
              <a:gd name="connsiteX4" fmla="*/ 0 w 2759978"/>
              <a:gd name="connsiteY4" fmla="*/ 1493240 h 149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59978" h="1493240">
                <a:moveTo>
                  <a:pt x="0" y="1493240"/>
                </a:moveTo>
                <a:lnTo>
                  <a:pt x="1730229" y="0"/>
                </a:lnTo>
                <a:lnTo>
                  <a:pt x="2759978" y="8389"/>
                </a:lnTo>
                <a:lnTo>
                  <a:pt x="2388765" y="1493240"/>
                </a:lnTo>
                <a:lnTo>
                  <a:pt x="0" y="1493240"/>
                </a:lnTo>
                <a:close/>
              </a:path>
            </a:pathLst>
          </a:custGeom>
          <a:noFill/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B578E606-94C7-A90C-8F30-AFD69EBE5D50}"/>
              </a:ext>
            </a:extLst>
          </p:cNvPr>
          <p:cNvCxnSpPr>
            <a:cxnSpLocks/>
          </p:cNvCxnSpPr>
          <p:nvPr/>
        </p:nvCxnSpPr>
        <p:spPr>
          <a:xfrm>
            <a:off x="6572159" y="4740429"/>
            <a:ext cx="450601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6424785E-7FC0-78FF-C216-66FAA3293552}"/>
              </a:ext>
            </a:extLst>
          </p:cNvPr>
          <p:cNvCxnSpPr/>
          <p:nvPr/>
        </p:nvCxnSpPr>
        <p:spPr>
          <a:xfrm>
            <a:off x="5637443" y="5692445"/>
            <a:ext cx="664813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8C83DFB7-FCAF-DA2B-B614-C2A7993EBC44}"/>
                  </a:ext>
                </a:extLst>
              </p:cNvPr>
              <p:cNvSpPr txBox="1"/>
              <p:nvPr/>
            </p:nvSpPr>
            <p:spPr>
              <a:xfrm>
                <a:off x="6528290" y="4965066"/>
                <a:ext cx="617473" cy="438453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5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278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8C83DFB7-FCAF-DA2B-B614-C2A7993EBC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8290" y="4965066"/>
                <a:ext cx="617473" cy="438453"/>
              </a:xfrm>
              <a:prstGeom prst="rect">
                <a:avLst/>
              </a:prstGeom>
              <a:blipFill>
                <a:blip r:embed="rId7"/>
                <a:stretch>
                  <a:fillRect t="-5556" r="-8163" b="-5556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3A7C341D-D42C-6D55-2631-3C0A8E30D637}"/>
                  </a:ext>
                </a:extLst>
              </p:cNvPr>
              <p:cNvSpPr txBox="1"/>
              <p:nvPr/>
            </p:nvSpPr>
            <p:spPr>
              <a:xfrm>
                <a:off x="5646410" y="5761321"/>
                <a:ext cx="940627" cy="439031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6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3A7C341D-D42C-6D55-2631-3C0A8E30D6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6410" y="5761321"/>
                <a:ext cx="940627" cy="439031"/>
              </a:xfrm>
              <a:prstGeom prst="rect">
                <a:avLst/>
              </a:prstGeom>
              <a:blipFill>
                <a:blip r:embed="rId8"/>
                <a:stretch>
                  <a:fillRect t="-5556" b="-5556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F6F8A3BD-742D-E226-9065-4C14F8380762}"/>
                  </a:ext>
                </a:extLst>
              </p:cNvPr>
              <p:cNvSpPr txBox="1"/>
              <p:nvPr/>
            </p:nvSpPr>
            <p:spPr>
              <a:xfrm>
                <a:off x="6481003" y="4260576"/>
                <a:ext cx="1104483" cy="439159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F6F8A3BD-742D-E226-9065-4C14F8380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1003" y="4260576"/>
                <a:ext cx="1104483" cy="439159"/>
              </a:xfrm>
              <a:prstGeom prst="rect">
                <a:avLst/>
              </a:prstGeom>
              <a:blipFill>
                <a:blip r:embed="rId9"/>
                <a:stretch>
                  <a:fillRect t="-5556" b="-2778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TextBox 84">
            <a:extLst>
              <a:ext uri="{FF2B5EF4-FFF2-40B4-BE49-F238E27FC236}">
                <a16:creationId xmlns:a16="http://schemas.microsoft.com/office/drawing/2014/main" id="{622E7985-0C76-33BB-71B3-8988F7B5B5CD}"/>
              </a:ext>
            </a:extLst>
          </p:cNvPr>
          <p:cNvSpPr txBox="1"/>
          <p:nvPr/>
        </p:nvSpPr>
        <p:spPr>
          <a:xfrm>
            <a:off x="7300835" y="5037448"/>
            <a:ext cx="617473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1 cm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2A7D7E7-4497-B9AC-4A6E-2C1BA03EB185}"/>
              </a:ext>
            </a:extLst>
          </p:cNvPr>
          <p:cNvGrpSpPr/>
          <p:nvPr/>
        </p:nvGrpSpPr>
        <p:grpSpPr>
          <a:xfrm rot="19686651">
            <a:off x="8817708" y="4095293"/>
            <a:ext cx="2067860" cy="2439236"/>
            <a:chOff x="8777811" y="4070705"/>
            <a:chExt cx="2067860" cy="2439236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C8CC0A33-7A67-FC24-735D-C090395FC5A0}"/>
                </a:ext>
              </a:extLst>
            </p:cNvPr>
            <p:cNvSpPr/>
            <p:nvPr/>
          </p:nvSpPr>
          <p:spPr>
            <a:xfrm rot="3292321">
              <a:off x="9051075" y="5005098"/>
              <a:ext cx="69185" cy="67843"/>
            </a:xfrm>
            <a:prstGeom prst="rect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3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D3A70E82-0940-6CDE-F271-E10FD4AB4D4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777811" y="4648464"/>
              <a:ext cx="916836" cy="1312141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  <a:tailEnd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1E73B5CE-F4D5-EEBF-5037-48FEB7123899}"/>
                </a:ext>
              </a:extLst>
            </p:cNvPr>
            <p:cNvCxnSpPr>
              <a:cxnSpLocks/>
            </p:cNvCxnSpPr>
            <p:nvPr/>
          </p:nvCxnSpPr>
          <p:spPr>
            <a:xfrm rot="1913349" flipH="1">
              <a:off x="9342568" y="4070705"/>
              <a:ext cx="517525" cy="1153693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  <a:tailEnd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89" name="Parallelogram 1">
              <a:extLst>
                <a:ext uri="{FF2B5EF4-FFF2-40B4-BE49-F238E27FC236}">
                  <a16:creationId xmlns:a16="http://schemas.microsoft.com/office/drawing/2014/main" id="{3C7A8D2D-8E94-D8CF-AC37-A2DF8F97CAEE}"/>
                </a:ext>
              </a:extLst>
            </p:cNvPr>
            <p:cNvSpPr/>
            <p:nvPr/>
          </p:nvSpPr>
          <p:spPr>
            <a:xfrm rot="3293159">
              <a:off x="9168687" y="4832956"/>
              <a:ext cx="2026888" cy="1327081"/>
            </a:xfrm>
            <a:custGeom>
              <a:avLst/>
              <a:gdLst>
                <a:gd name="connsiteX0" fmla="*/ 0 w 2759978"/>
                <a:gd name="connsiteY0" fmla="*/ 1484851 h 1484851"/>
                <a:gd name="connsiteX1" fmla="*/ 371213 w 2759978"/>
                <a:gd name="connsiteY1" fmla="*/ 0 h 1484851"/>
                <a:gd name="connsiteX2" fmla="*/ 2759978 w 2759978"/>
                <a:gd name="connsiteY2" fmla="*/ 0 h 1484851"/>
                <a:gd name="connsiteX3" fmla="*/ 2388765 w 2759978"/>
                <a:gd name="connsiteY3" fmla="*/ 1484851 h 1484851"/>
                <a:gd name="connsiteX4" fmla="*/ 0 w 2759978"/>
                <a:gd name="connsiteY4" fmla="*/ 1484851 h 1484851"/>
                <a:gd name="connsiteX0" fmla="*/ 526409 w 3286387"/>
                <a:gd name="connsiteY0" fmla="*/ 1484851 h 1484851"/>
                <a:gd name="connsiteX1" fmla="*/ 0 w 3286387"/>
                <a:gd name="connsiteY1" fmla="*/ 0 h 1484851"/>
                <a:gd name="connsiteX2" fmla="*/ 3286387 w 3286387"/>
                <a:gd name="connsiteY2" fmla="*/ 0 h 1484851"/>
                <a:gd name="connsiteX3" fmla="*/ 2915174 w 3286387"/>
                <a:gd name="connsiteY3" fmla="*/ 1484851 h 1484851"/>
                <a:gd name="connsiteX4" fmla="*/ 526409 w 3286387"/>
                <a:gd name="connsiteY4" fmla="*/ 1484851 h 1484851"/>
                <a:gd name="connsiteX0" fmla="*/ 526409 w 3286387"/>
                <a:gd name="connsiteY0" fmla="*/ 1484851 h 1491013"/>
                <a:gd name="connsiteX1" fmla="*/ 0 w 3286387"/>
                <a:gd name="connsiteY1" fmla="*/ 0 h 1491013"/>
                <a:gd name="connsiteX2" fmla="*/ 3286387 w 3286387"/>
                <a:gd name="connsiteY2" fmla="*/ 0 h 1491013"/>
                <a:gd name="connsiteX3" fmla="*/ 1290491 w 3286387"/>
                <a:gd name="connsiteY3" fmla="*/ 1491013 h 1491013"/>
                <a:gd name="connsiteX4" fmla="*/ 526409 w 3286387"/>
                <a:gd name="connsiteY4" fmla="*/ 1484851 h 1491013"/>
                <a:gd name="connsiteX0" fmla="*/ 526409 w 1290491"/>
                <a:gd name="connsiteY0" fmla="*/ 1499736 h 1505898"/>
                <a:gd name="connsiteX1" fmla="*/ 0 w 1290491"/>
                <a:gd name="connsiteY1" fmla="*/ 14885 h 1505898"/>
                <a:gd name="connsiteX2" fmla="*/ 815052 w 1290491"/>
                <a:gd name="connsiteY2" fmla="*/ 0 h 1505898"/>
                <a:gd name="connsiteX3" fmla="*/ 1290491 w 1290491"/>
                <a:gd name="connsiteY3" fmla="*/ 1505898 h 1505898"/>
                <a:gd name="connsiteX4" fmla="*/ 526409 w 1290491"/>
                <a:gd name="connsiteY4" fmla="*/ 1499736 h 1505898"/>
                <a:gd name="connsiteX0" fmla="*/ 237692 w 1001774"/>
                <a:gd name="connsiteY0" fmla="*/ 1499736 h 1505898"/>
                <a:gd name="connsiteX1" fmla="*/ 0 w 1001774"/>
                <a:gd name="connsiteY1" fmla="*/ 2433 h 1505898"/>
                <a:gd name="connsiteX2" fmla="*/ 526335 w 1001774"/>
                <a:gd name="connsiteY2" fmla="*/ 0 h 1505898"/>
                <a:gd name="connsiteX3" fmla="*/ 1001774 w 1001774"/>
                <a:gd name="connsiteY3" fmla="*/ 1505898 h 1505898"/>
                <a:gd name="connsiteX4" fmla="*/ 237692 w 1001774"/>
                <a:gd name="connsiteY4" fmla="*/ 1499736 h 1505898"/>
                <a:gd name="connsiteX0" fmla="*/ 237692 w 1001774"/>
                <a:gd name="connsiteY0" fmla="*/ 1497303 h 1503465"/>
                <a:gd name="connsiteX1" fmla="*/ 0 w 1001774"/>
                <a:gd name="connsiteY1" fmla="*/ 0 h 1503465"/>
                <a:gd name="connsiteX2" fmla="*/ 361621 w 1001774"/>
                <a:gd name="connsiteY2" fmla="*/ 6839 h 1503465"/>
                <a:gd name="connsiteX3" fmla="*/ 1001774 w 1001774"/>
                <a:gd name="connsiteY3" fmla="*/ 1503465 h 1503465"/>
                <a:gd name="connsiteX4" fmla="*/ 237692 w 1001774"/>
                <a:gd name="connsiteY4" fmla="*/ 1497303 h 1503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1774" h="1503465">
                  <a:moveTo>
                    <a:pt x="237692" y="1497303"/>
                  </a:moveTo>
                  <a:lnTo>
                    <a:pt x="0" y="0"/>
                  </a:lnTo>
                  <a:lnTo>
                    <a:pt x="361621" y="6839"/>
                  </a:lnTo>
                  <a:lnTo>
                    <a:pt x="1001774" y="1503465"/>
                  </a:lnTo>
                  <a:lnTo>
                    <a:pt x="237692" y="1497303"/>
                  </a:lnTo>
                  <a:close/>
                </a:path>
              </a:pathLst>
            </a:custGeom>
            <a:noFill/>
            <a:ln w="2857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BD68DFA6-27BC-C8F1-2E01-9AD56B04AA48}"/>
                </a:ext>
              </a:extLst>
            </p:cNvPr>
            <p:cNvCxnSpPr>
              <a:cxnSpLocks/>
            </p:cNvCxnSpPr>
            <p:nvPr/>
          </p:nvCxnSpPr>
          <p:spPr>
            <a:xfrm>
              <a:off x="10245056" y="4449404"/>
              <a:ext cx="151208" cy="202713"/>
            </a:xfrm>
            <a:prstGeom prst="straightConnector1">
              <a:avLst/>
            </a:prstGeom>
            <a:ln>
              <a:solidFill>
                <a:schemeClr val="bg2"/>
              </a:solidFill>
              <a:tailEnd type="triangle" w="lg" len="lg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E624318F-3E43-5A66-93BF-C89F07137313}"/>
                </a:ext>
              </a:extLst>
            </p:cNvPr>
            <p:cNvCxnSpPr>
              <a:cxnSpLocks/>
            </p:cNvCxnSpPr>
            <p:nvPr/>
          </p:nvCxnSpPr>
          <p:spPr>
            <a:xfrm rot="1913349">
              <a:off x="9258789" y="5674189"/>
              <a:ext cx="669021" cy="263879"/>
            </a:xfrm>
            <a:prstGeom prst="straightConnector1">
              <a:avLst/>
            </a:prstGeom>
            <a:ln>
              <a:solidFill>
                <a:schemeClr val="bg2"/>
              </a:solidFill>
              <a:tailEnd type="triangle" w="lg" len="lg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FF8CA36E-EFF4-F56F-EDBC-9A99CB7A6D3E}"/>
                  </a:ext>
                </a:extLst>
              </p:cNvPr>
              <p:cNvSpPr txBox="1"/>
              <p:nvPr/>
            </p:nvSpPr>
            <p:spPr>
              <a:xfrm>
                <a:off x="9487732" y="5875664"/>
                <a:ext cx="769147" cy="436273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7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12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FF8CA36E-EFF4-F56F-EDBC-9A99CB7A6D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7732" y="5875664"/>
                <a:ext cx="769147" cy="436273"/>
              </a:xfrm>
              <a:prstGeom prst="rect">
                <a:avLst/>
              </a:prstGeom>
              <a:blipFill>
                <a:blip r:embed="rId10"/>
                <a:stretch>
                  <a:fillRect t="-8571" r="-3226" b="-8571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977E00D5-BD60-BEE7-1CD1-5E687741A517}"/>
                  </a:ext>
                </a:extLst>
              </p:cNvPr>
              <p:cNvSpPr txBox="1"/>
              <p:nvPr/>
            </p:nvSpPr>
            <p:spPr>
              <a:xfrm>
                <a:off x="8631776" y="4602070"/>
                <a:ext cx="718935" cy="439159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92278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278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977E00D5-BD60-BEE7-1CD1-5E687741A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1776" y="4602070"/>
                <a:ext cx="718935" cy="439159"/>
              </a:xfrm>
              <a:prstGeom prst="rect">
                <a:avLst/>
              </a:prstGeom>
              <a:blipFill>
                <a:blip r:embed="rId11"/>
                <a:stretch>
                  <a:fillRect r="-3448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9D22864C-401A-20F4-42F0-92CF10D37BCA}"/>
                  </a:ext>
                </a:extLst>
              </p:cNvPr>
              <p:cNvSpPr txBox="1"/>
              <p:nvPr/>
            </p:nvSpPr>
            <p:spPr>
              <a:xfrm>
                <a:off x="10045576" y="4012906"/>
                <a:ext cx="471920" cy="437877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9D22864C-401A-20F4-42F0-92CF10D37B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5576" y="4012906"/>
                <a:ext cx="471920" cy="437877"/>
              </a:xfrm>
              <a:prstGeom prst="rect">
                <a:avLst/>
              </a:prstGeom>
              <a:blipFill>
                <a:blip r:embed="rId12"/>
                <a:stretch>
                  <a:fillRect l="-10526" t="-5556" r="-26316" b="-5556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5D6FD4EE-A4CD-574C-FA94-FEEFFB26EDD4}"/>
                  </a:ext>
                </a:extLst>
              </p:cNvPr>
              <p:cNvSpPr txBox="1"/>
              <p:nvPr/>
            </p:nvSpPr>
            <p:spPr>
              <a:xfrm>
                <a:off x="9543700" y="4880307"/>
                <a:ext cx="718935" cy="437299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5D6FD4EE-A4CD-574C-FA94-FEEFFB26ED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3700" y="4880307"/>
                <a:ext cx="718935" cy="437299"/>
              </a:xfrm>
              <a:prstGeom prst="rect">
                <a:avLst/>
              </a:prstGeom>
              <a:blipFill>
                <a:blip r:embed="rId13"/>
                <a:stretch>
                  <a:fillRect r="-3448" b="-2857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443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445C956B-2ABB-8797-9C51-9243337716AA}"/>
              </a:ext>
            </a:extLst>
          </p:cNvPr>
          <p:cNvGraphicFramePr>
            <a:graphicFrameLocks noGrp="1"/>
          </p:cNvGraphicFramePr>
          <p:nvPr/>
        </p:nvGraphicFramePr>
        <p:xfrm>
          <a:off x="318000" y="1481948"/>
          <a:ext cx="11715504" cy="4947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168">
                  <a:extLst>
                    <a:ext uri="{9D8B030D-6E8A-4147-A177-3AD203B41FA5}">
                      <a16:colId xmlns:a16="http://schemas.microsoft.com/office/drawing/2014/main" val="3976835520"/>
                    </a:ext>
                  </a:extLst>
                </a:gridCol>
                <a:gridCol w="3905168">
                  <a:extLst>
                    <a:ext uri="{9D8B030D-6E8A-4147-A177-3AD203B41FA5}">
                      <a16:colId xmlns:a16="http://schemas.microsoft.com/office/drawing/2014/main" val="1287560506"/>
                    </a:ext>
                  </a:extLst>
                </a:gridCol>
                <a:gridCol w="3905168">
                  <a:extLst>
                    <a:ext uri="{9D8B030D-6E8A-4147-A177-3AD203B41FA5}">
                      <a16:colId xmlns:a16="http://schemas.microsoft.com/office/drawing/2014/main" val="2904837434"/>
                    </a:ext>
                  </a:extLst>
                </a:gridCol>
              </a:tblGrid>
              <a:tr h="2445475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bg2"/>
                          </a:solidFill>
                        </a:rPr>
                        <a:t>a)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bg2"/>
                          </a:solidFill>
                        </a:rPr>
                        <a:t>b)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bg2"/>
                          </a:solidFill>
                        </a:rPr>
                        <a:t>c)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152640"/>
                  </a:ext>
                </a:extLst>
              </a:tr>
              <a:tr h="2501595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bg2"/>
                          </a:solidFill>
                        </a:rPr>
                        <a:t>d)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bg2"/>
                          </a:solidFill>
                        </a:rPr>
                        <a:t>e)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bg2"/>
                          </a:solidFill>
                        </a:rPr>
                        <a:t>f)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345443"/>
                  </a:ext>
                </a:extLst>
              </a:tr>
            </a:tbl>
          </a:graphicData>
        </a:graphic>
      </p:graphicFrame>
      <p:sp>
        <p:nvSpPr>
          <p:cNvPr id="29" name="Parallelogram 1">
            <a:extLst>
              <a:ext uri="{FF2B5EF4-FFF2-40B4-BE49-F238E27FC236}">
                <a16:creationId xmlns:a16="http://schemas.microsoft.com/office/drawing/2014/main" id="{F34E5537-40B4-BE7C-562A-4CF9D8CA292C}"/>
              </a:ext>
            </a:extLst>
          </p:cNvPr>
          <p:cNvSpPr/>
          <p:nvPr/>
        </p:nvSpPr>
        <p:spPr>
          <a:xfrm>
            <a:off x="628772" y="2057186"/>
            <a:ext cx="2892777" cy="1314008"/>
          </a:xfrm>
          <a:custGeom>
            <a:avLst/>
            <a:gdLst>
              <a:gd name="connsiteX0" fmla="*/ 0 w 2759978"/>
              <a:gd name="connsiteY0" fmla="*/ 1484851 h 1484851"/>
              <a:gd name="connsiteX1" fmla="*/ 371213 w 2759978"/>
              <a:gd name="connsiteY1" fmla="*/ 0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915174 w 3286387"/>
              <a:gd name="connsiteY3" fmla="*/ 1484851 h 1484851"/>
              <a:gd name="connsiteX4" fmla="*/ 526409 w 3286387"/>
              <a:gd name="connsiteY4" fmla="*/ 1484851 h 1484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387" h="1484851">
                <a:moveTo>
                  <a:pt x="526409" y="1484851"/>
                </a:moveTo>
                <a:lnTo>
                  <a:pt x="0" y="0"/>
                </a:lnTo>
                <a:lnTo>
                  <a:pt x="3286387" y="0"/>
                </a:lnTo>
                <a:lnTo>
                  <a:pt x="2915174" y="1484851"/>
                </a:lnTo>
                <a:lnTo>
                  <a:pt x="526409" y="1484851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7" name="Parallelogram 1">
            <a:extLst>
              <a:ext uri="{FF2B5EF4-FFF2-40B4-BE49-F238E27FC236}">
                <a16:creationId xmlns:a16="http://schemas.microsoft.com/office/drawing/2014/main" id="{E8FC041C-1291-EA17-A1A2-4C7D152A3B3C}"/>
              </a:ext>
            </a:extLst>
          </p:cNvPr>
          <p:cNvSpPr/>
          <p:nvPr/>
        </p:nvSpPr>
        <p:spPr>
          <a:xfrm rot="18040495">
            <a:off x="5156939" y="1954070"/>
            <a:ext cx="2094580" cy="1255658"/>
          </a:xfrm>
          <a:custGeom>
            <a:avLst/>
            <a:gdLst>
              <a:gd name="connsiteX0" fmla="*/ 0 w 2759978"/>
              <a:gd name="connsiteY0" fmla="*/ 1484851 h 1484851"/>
              <a:gd name="connsiteX1" fmla="*/ 371213 w 2759978"/>
              <a:gd name="connsiteY1" fmla="*/ 0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915174 w 3286387"/>
              <a:gd name="connsiteY3" fmla="*/ 1484851 h 1484851"/>
              <a:gd name="connsiteX4" fmla="*/ 526409 w 3286387"/>
              <a:gd name="connsiteY4" fmla="*/ 1484851 h 1484851"/>
              <a:gd name="connsiteX0" fmla="*/ 0 w 2759978"/>
              <a:gd name="connsiteY0" fmla="*/ 1484851 h 1484851"/>
              <a:gd name="connsiteX1" fmla="*/ 20217 w 2759978"/>
              <a:gd name="connsiteY1" fmla="*/ 17143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0 w 2388765"/>
              <a:gd name="connsiteY0" fmla="*/ 1490141 h 1490141"/>
              <a:gd name="connsiteX1" fmla="*/ 20217 w 2388765"/>
              <a:gd name="connsiteY1" fmla="*/ 22433 h 1490141"/>
              <a:gd name="connsiteX2" fmla="*/ 1996045 w 2388765"/>
              <a:gd name="connsiteY2" fmla="*/ 0 h 1490141"/>
              <a:gd name="connsiteX3" fmla="*/ 2388765 w 2388765"/>
              <a:gd name="connsiteY3" fmla="*/ 1490141 h 1490141"/>
              <a:gd name="connsiteX4" fmla="*/ 0 w 2388765"/>
              <a:gd name="connsiteY4" fmla="*/ 1490141 h 1490141"/>
              <a:gd name="connsiteX0" fmla="*/ 187512 w 2576277"/>
              <a:gd name="connsiteY0" fmla="*/ 1490141 h 1490141"/>
              <a:gd name="connsiteX1" fmla="*/ 0 w 2576277"/>
              <a:gd name="connsiteY1" fmla="*/ 2396 h 1490141"/>
              <a:gd name="connsiteX2" fmla="*/ 2183557 w 2576277"/>
              <a:gd name="connsiteY2" fmla="*/ 0 h 1490141"/>
              <a:gd name="connsiteX3" fmla="*/ 2576277 w 2576277"/>
              <a:gd name="connsiteY3" fmla="*/ 1490141 h 1490141"/>
              <a:gd name="connsiteX4" fmla="*/ 187512 w 2576277"/>
              <a:gd name="connsiteY4" fmla="*/ 1490141 h 1490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76277" h="1490141">
                <a:moveTo>
                  <a:pt x="187512" y="1490141"/>
                </a:moveTo>
                <a:lnTo>
                  <a:pt x="0" y="2396"/>
                </a:lnTo>
                <a:lnTo>
                  <a:pt x="2183557" y="0"/>
                </a:lnTo>
                <a:lnTo>
                  <a:pt x="2576277" y="1490141"/>
                </a:lnTo>
                <a:lnTo>
                  <a:pt x="187512" y="1490141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2" name="Parallelogram 1">
            <a:extLst>
              <a:ext uri="{FF2B5EF4-FFF2-40B4-BE49-F238E27FC236}">
                <a16:creationId xmlns:a16="http://schemas.microsoft.com/office/drawing/2014/main" id="{50EDFFF7-1747-1BCD-C669-FBD5279B0362}"/>
              </a:ext>
            </a:extLst>
          </p:cNvPr>
          <p:cNvSpPr/>
          <p:nvPr/>
        </p:nvSpPr>
        <p:spPr>
          <a:xfrm rot="5400000">
            <a:off x="9180466" y="1689552"/>
            <a:ext cx="2150234" cy="1203613"/>
          </a:xfrm>
          <a:custGeom>
            <a:avLst/>
            <a:gdLst>
              <a:gd name="connsiteX0" fmla="*/ 0 w 2759978"/>
              <a:gd name="connsiteY0" fmla="*/ 1484851 h 1484851"/>
              <a:gd name="connsiteX1" fmla="*/ 371213 w 2759978"/>
              <a:gd name="connsiteY1" fmla="*/ 0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915174 w 3286387"/>
              <a:gd name="connsiteY3" fmla="*/ 1484851 h 1484851"/>
              <a:gd name="connsiteX4" fmla="*/ 526409 w 3286387"/>
              <a:gd name="connsiteY4" fmla="*/ 1484851 h 1484851"/>
              <a:gd name="connsiteX0" fmla="*/ 526409 w 2950827"/>
              <a:gd name="connsiteY0" fmla="*/ 1501629 h 1501629"/>
              <a:gd name="connsiteX1" fmla="*/ 0 w 2950827"/>
              <a:gd name="connsiteY1" fmla="*/ 16778 h 1501629"/>
              <a:gd name="connsiteX2" fmla="*/ 2950827 w 2950827"/>
              <a:gd name="connsiteY2" fmla="*/ 0 h 1501629"/>
              <a:gd name="connsiteX3" fmla="*/ 2915174 w 2950827"/>
              <a:gd name="connsiteY3" fmla="*/ 1501629 h 1501629"/>
              <a:gd name="connsiteX4" fmla="*/ 526409 w 2950827"/>
              <a:gd name="connsiteY4" fmla="*/ 1501629 h 1501629"/>
              <a:gd name="connsiteX0" fmla="*/ 526409 w 2915174"/>
              <a:gd name="connsiteY0" fmla="*/ 1510018 h 1510018"/>
              <a:gd name="connsiteX1" fmla="*/ 0 w 2915174"/>
              <a:gd name="connsiteY1" fmla="*/ 25167 h 1510018"/>
              <a:gd name="connsiteX2" fmla="*/ 2908882 w 2915174"/>
              <a:gd name="connsiteY2" fmla="*/ 0 h 1510018"/>
              <a:gd name="connsiteX3" fmla="*/ 2915174 w 2915174"/>
              <a:gd name="connsiteY3" fmla="*/ 1510018 h 1510018"/>
              <a:gd name="connsiteX4" fmla="*/ 526409 w 2915174"/>
              <a:gd name="connsiteY4" fmla="*/ 1510018 h 1510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15174" h="1510018">
                <a:moveTo>
                  <a:pt x="526409" y="1510018"/>
                </a:moveTo>
                <a:lnTo>
                  <a:pt x="0" y="25167"/>
                </a:lnTo>
                <a:lnTo>
                  <a:pt x="2908882" y="0"/>
                </a:lnTo>
                <a:cubicBezTo>
                  <a:pt x="2910979" y="503339"/>
                  <a:pt x="2913077" y="1006679"/>
                  <a:pt x="2915174" y="1510018"/>
                </a:cubicBezTo>
                <a:lnTo>
                  <a:pt x="526409" y="1510018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0" name="Parallelogram 1">
            <a:extLst>
              <a:ext uri="{FF2B5EF4-FFF2-40B4-BE49-F238E27FC236}">
                <a16:creationId xmlns:a16="http://schemas.microsoft.com/office/drawing/2014/main" id="{067EEE5E-B5F2-F86E-267C-24B2DFF0D8AD}"/>
              </a:ext>
            </a:extLst>
          </p:cNvPr>
          <p:cNvSpPr/>
          <p:nvPr/>
        </p:nvSpPr>
        <p:spPr>
          <a:xfrm rot="10800000">
            <a:off x="717616" y="4562390"/>
            <a:ext cx="2986049" cy="1312763"/>
          </a:xfrm>
          <a:custGeom>
            <a:avLst/>
            <a:gdLst>
              <a:gd name="connsiteX0" fmla="*/ 0 w 2759978"/>
              <a:gd name="connsiteY0" fmla="*/ 1484851 h 1484851"/>
              <a:gd name="connsiteX1" fmla="*/ 371213 w 2759978"/>
              <a:gd name="connsiteY1" fmla="*/ 0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915174 w 3286387"/>
              <a:gd name="connsiteY3" fmla="*/ 1484851 h 1484851"/>
              <a:gd name="connsiteX4" fmla="*/ 526409 w 3286387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168553 w 3286387"/>
              <a:gd name="connsiteY3" fmla="*/ 1468073 h 1484851"/>
              <a:gd name="connsiteX4" fmla="*/ 526409 w 3286387"/>
              <a:gd name="connsiteY4" fmla="*/ 1484851 h 1484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387" h="1484851">
                <a:moveTo>
                  <a:pt x="526409" y="1484851"/>
                </a:moveTo>
                <a:lnTo>
                  <a:pt x="0" y="0"/>
                </a:lnTo>
                <a:lnTo>
                  <a:pt x="3286387" y="0"/>
                </a:lnTo>
                <a:lnTo>
                  <a:pt x="2168553" y="1468073"/>
                </a:lnTo>
                <a:lnTo>
                  <a:pt x="526409" y="1484851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9" name="Parallelogram 1">
            <a:extLst>
              <a:ext uri="{FF2B5EF4-FFF2-40B4-BE49-F238E27FC236}">
                <a16:creationId xmlns:a16="http://schemas.microsoft.com/office/drawing/2014/main" id="{2AB7413C-8825-3677-EC0D-E9F232DD2A73}"/>
              </a:ext>
            </a:extLst>
          </p:cNvPr>
          <p:cNvSpPr/>
          <p:nvPr/>
        </p:nvSpPr>
        <p:spPr>
          <a:xfrm>
            <a:off x="4670888" y="4738196"/>
            <a:ext cx="3199076" cy="954249"/>
          </a:xfrm>
          <a:custGeom>
            <a:avLst/>
            <a:gdLst>
              <a:gd name="connsiteX0" fmla="*/ 0 w 2759978"/>
              <a:gd name="connsiteY0" fmla="*/ 1484851 h 1484851"/>
              <a:gd name="connsiteX1" fmla="*/ 371213 w 2759978"/>
              <a:gd name="connsiteY1" fmla="*/ 0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915174 w 3286387"/>
              <a:gd name="connsiteY3" fmla="*/ 1484851 h 1484851"/>
              <a:gd name="connsiteX4" fmla="*/ 526409 w 3286387"/>
              <a:gd name="connsiteY4" fmla="*/ 1484851 h 1484851"/>
              <a:gd name="connsiteX0" fmla="*/ 0 w 2759978"/>
              <a:gd name="connsiteY0" fmla="*/ 1493240 h 1493240"/>
              <a:gd name="connsiteX1" fmla="*/ 1730229 w 2759978"/>
              <a:gd name="connsiteY1" fmla="*/ 0 h 1493240"/>
              <a:gd name="connsiteX2" fmla="*/ 2759978 w 2759978"/>
              <a:gd name="connsiteY2" fmla="*/ 8389 h 1493240"/>
              <a:gd name="connsiteX3" fmla="*/ 2388765 w 2759978"/>
              <a:gd name="connsiteY3" fmla="*/ 1493240 h 1493240"/>
              <a:gd name="connsiteX4" fmla="*/ 0 w 2759978"/>
              <a:gd name="connsiteY4" fmla="*/ 1493240 h 149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59978" h="1493240">
                <a:moveTo>
                  <a:pt x="0" y="1493240"/>
                </a:moveTo>
                <a:lnTo>
                  <a:pt x="1730229" y="0"/>
                </a:lnTo>
                <a:lnTo>
                  <a:pt x="2759978" y="8389"/>
                </a:lnTo>
                <a:lnTo>
                  <a:pt x="2388765" y="1493240"/>
                </a:lnTo>
                <a:lnTo>
                  <a:pt x="0" y="149324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B021E2-A1EE-7871-0866-F4C0B0116E4C}"/>
              </a:ext>
            </a:extLst>
          </p:cNvPr>
          <p:cNvSpPr txBox="1">
            <a:spLocks/>
          </p:cNvSpPr>
          <p:nvPr/>
        </p:nvSpPr>
        <p:spPr>
          <a:xfrm>
            <a:off x="4892040" y="282698"/>
            <a:ext cx="7299960" cy="8239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Fractions and Decimals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875599-FE0E-DA64-97CF-27ED315BF723}"/>
              </a:ext>
            </a:extLst>
          </p:cNvPr>
          <p:cNvSpPr txBox="1"/>
          <p:nvPr/>
        </p:nvSpPr>
        <p:spPr>
          <a:xfrm>
            <a:off x="183015" y="372862"/>
            <a:ext cx="5912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Areas of Trapeziums with…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22D187-E2C8-0AB0-4330-01271FAF391B}"/>
              </a:ext>
            </a:extLst>
          </p:cNvPr>
          <p:cNvSpPr/>
          <p:nvPr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@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karenshancock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aphicFrame>
        <p:nvGraphicFramePr>
          <p:cNvPr id="16" name="Table 5">
            <a:extLst>
              <a:ext uri="{FF2B5EF4-FFF2-40B4-BE49-F238E27FC236}">
                <a16:creationId xmlns:a16="http://schemas.microsoft.com/office/drawing/2014/main" id="{55422508-7850-99EB-C10F-E691435F81DE}"/>
              </a:ext>
            </a:extLst>
          </p:cNvPr>
          <p:cNvGraphicFramePr>
            <a:graphicFrameLocks noGrp="1"/>
          </p:cNvGraphicFramePr>
          <p:nvPr/>
        </p:nvGraphicFramePr>
        <p:xfrm>
          <a:off x="318000" y="1089404"/>
          <a:ext cx="11556000" cy="392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6000">
                  <a:extLst>
                    <a:ext uri="{9D8B030D-6E8A-4147-A177-3AD203B41FA5}">
                      <a16:colId xmlns:a16="http://schemas.microsoft.com/office/drawing/2014/main" val="1829485005"/>
                    </a:ext>
                  </a:extLst>
                </a:gridCol>
              </a:tblGrid>
              <a:tr h="392545">
                <a:tc>
                  <a:txBody>
                    <a:bodyPr/>
                    <a:lstStyle/>
                    <a:p>
                      <a:pPr algn="l"/>
                      <a:r>
                        <a:rPr lang="en-GB" sz="2400" b="0" dirty="0">
                          <a:solidFill>
                            <a:schemeClr val="bg2"/>
                          </a:solidFill>
                          <a:latin typeface="+mj-lt"/>
                          <a:ea typeface="Cambria Math" panose="02040503050406030204" pitchFamily="18" charset="0"/>
                        </a:rPr>
                        <a:t>Find each shaded area.</a:t>
                      </a:r>
                      <a:endParaRPr lang="en-GB" sz="1800" b="0" dirty="0">
                        <a:solidFill>
                          <a:schemeClr val="bg2"/>
                        </a:solidFill>
                        <a:latin typeface="+mj-lt"/>
                        <a:ea typeface="Cambria Math" panose="020405030504060302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6040516"/>
                  </a:ext>
                </a:extLst>
              </a:tr>
            </a:tbl>
          </a:graphicData>
        </a:graphic>
      </p:graphicFrame>
      <p:sp>
        <p:nvSpPr>
          <p:cNvPr id="27" name="Rectangle 26">
            <a:extLst>
              <a:ext uri="{FF2B5EF4-FFF2-40B4-BE49-F238E27FC236}">
                <a16:creationId xmlns:a16="http://schemas.microsoft.com/office/drawing/2014/main" id="{46878BDD-C1EF-8BC9-879F-55A55C1D793B}"/>
              </a:ext>
            </a:extLst>
          </p:cNvPr>
          <p:cNvSpPr/>
          <p:nvPr/>
        </p:nvSpPr>
        <p:spPr>
          <a:xfrm>
            <a:off x="2921871" y="3262137"/>
            <a:ext cx="108000" cy="108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3761AF3-A594-9922-1D8E-94BC4DDA8905}"/>
              </a:ext>
            </a:extLst>
          </p:cNvPr>
          <p:cNvCxnSpPr/>
          <p:nvPr/>
        </p:nvCxnSpPr>
        <p:spPr>
          <a:xfrm>
            <a:off x="2921872" y="2055949"/>
            <a:ext cx="0" cy="1315245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E3F80F1-5AF4-FD2D-1E15-2F2B63ED747A}"/>
              </a:ext>
            </a:extLst>
          </p:cNvPr>
          <p:cNvCxnSpPr>
            <a:cxnSpLocks/>
          </p:cNvCxnSpPr>
          <p:nvPr/>
        </p:nvCxnSpPr>
        <p:spPr>
          <a:xfrm>
            <a:off x="1061366" y="2055949"/>
            <a:ext cx="776501" cy="990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4F9AFBA-11A5-F569-AD12-7B8E42985A57}"/>
              </a:ext>
            </a:extLst>
          </p:cNvPr>
          <p:cNvCxnSpPr/>
          <p:nvPr/>
        </p:nvCxnSpPr>
        <p:spPr>
          <a:xfrm>
            <a:off x="1446578" y="3371194"/>
            <a:ext cx="575972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A78E142-BB68-9963-1F37-8645F4755DFE}"/>
                  </a:ext>
                </a:extLst>
              </p:cNvPr>
              <p:cNvSpPr txBox="1"/>
              <p:nvPr/>
            </p:nvSpPr>
            <p:spPr>
              <a:xfrm>
                <a:off x="1592418" y="1666697"/>
                <a:ext cx="1041643" cy="323165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A78E142-BB68-9963-1F37-8645F4755D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2418" y="1666697"/>
                <a:ext cx="1041643" cy="323165"/>
              </a:xfrm>
              <a:prstGeom prst="rect">
                <a:avLst/>
              </a:prstGeom>
              <a:blipFill>
                <a:blip r:embed="rId3"/>
                <a:stretch>
                  <a:fillRect t="-26923" b="-26923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0793553-D880-1591-7B2D-D7EB1B0F3231}"/>
                  </a:ext>
                </a:extLst>
              </p:cNvPr>
              <p:cNvSpPr txBox="1"/>
              <p:nvPr/>
            </p:nvSpPr>
            <p:spPr>
              <a:xfrm>
                <a:off x="1930102" y="3431833"/>
                <a:ext cx="617473" cy="323165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0793553-D880-1591-7B2D-D7EB1B0F32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0102" y="3431833"/>
                <a:ext cx="617473" cy="323165"/>
              </a:xfrm>
              <a:prstGeom prst="rect">
                <a:avLst/>
              </a:prstGeom>
              <a:blipFill>
                <a:blip r:embed="rId4"/>
                <a:stretch>
                  <a:fillRect l="-12245" t="-26923" r="-22449" b="-23077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76DE800-86C3-829A-E8F2-9FF3968BE3B2}"/>
                  </a:ext>
                </a:extLst>
              </p:cNvPr>
              <p:cNvSpPr txBox="1"/>
              <p:nvPr/>
            </p:nvSpPr>
            <p:spPr>
              <a:xfrm>
                <a:off x="2207528" y="2547488"/>
                <a:ext cx="808233" cy="323165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278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76DE800-86C3-829A-E8F2-9FF3968BE3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528" y="2547488"/>
                <a:ext cx="808233" cy="323165"/>
              </a:xfrm>
              <a:prstGeom prst="rect">
                <a:avLst/>
              </a:prstGeom>
              <a:blipFill>
                <a:blip r:embed="rId5"/>
                <a:stretch>
                  <a:fillRect t="-25926" b="-22222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>
            <a:extLst>
              <a:ext uri="{FF2B5EF4-FFF2-40B4-BE49-F238E27FC236}">
                <a16:creationId xmlns:a16="http://schemas.microsoft.com/office/drawing/2014/main" id="{32FCBC93-93A2-1BE5-284D-3D480E6D03EB}"/>
              </a:ext>
            </a:extLst>
          </p:cNvPr>
          <p:cNvSpPr/>
          <p:nvPr/>
        </p:nvSpPr>
        <p:spPr>
          <a:xfrm rot="18027839">
            <a:off x="6447012" y="3190012"/>
            <a:ext cx="92586" cy="92586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3820E2D-E7FE-6FA3-0FAC-2CC04DF45946}"/>
              </a:ext>
            </a:extLst>
          </p:cNvPr>
          <p:cNvCxnSpPr>
            <a:cxnSpLocks/>
          </p:cNvCxnSpPr>
          <p:nvPr/>
        </p:nvCxnSpPr>
        <p:spPr>
          <a:xfrm>
            <a:off x="5421656" y="2631609"/>
            <a:ext cx="1088863" cy="668527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867AFAB-8E7F-1F38-41D8-56BFA3867FEC}"/>
              </a:ext>
            </a:extLst>
          </p:cNvPr>
          <p:cNvCxnSpPr>
            <a:cxnSpLocks/>
            <a:stCxn id="47" idx="1"/>
          </p:cNvCxnSpPr>
          <p:nvPr/>
        </p:nvCxnSpPr>
        <p:spPr>
          <a:xfrm flipV="1">
            <a:off x="5131693" y="2200326"/>
            <a:ext cx="569770" cy="963055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7736CEA-5F3E-2523-80E2-7D3F05D31C03}"/>
              </a:ext>
            </a:extLst>
          </p:cNvPr>
          <p:cNvCxnSpPr>
            <a:cxnSpLocks/>
          </p:cNvCxnSpPr>
          <p:nvPr/>
        </p:nvCxnSpPr>
        <p:spPr>
          <a:xfrm flipV="1">
            <a:off x="6454712" y="2797453"/>
            <a:ext cx="347504" cy="592798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E069955-0F88-3020-44FD-5BC3B09571BB}"/>
                  </a:ext>
                </a:extLst>
              </p:cNvPr>
              <p:cNvSpPr txBox="1"/>
              <p:nvPr/>
            </p:nvSpPr>
            <p:spPr>
              <a:xfrm>
                <a:off x="5593626" y="2830304"/>
                <a:ext cx="436773" cy="553998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92278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278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E069955-0F88-3020-44FD-5BC3B09571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3626" y="2830304"/>
                <a:ext cx="436773" cy="553998"/>
              </a:xfrm>
              <a:prstGeom prst="rect">
                <a:avLst/>
              </a:prstGeom>
              <a:blipFill>
                <a:blip r:embed="rId6"/>
                <a:stretch>
                  <a:fillRect l="-17143" r="-28571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51018843-5BD3-21A2-1252-CE9C3C65772E}"/>
                  </a:ext>
                </a:extLst>
              </p:cNvPr>
              <p:cNvSpPr txBox="1"/>
              <p:nvPr/>
            </p:nvSpPr>
            <p:spPr>
              <a:xfrm>
                <a:off x="4873612" y="2071788"/>
                <a:ext cx="726806" cy="323165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5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51018843-5BD3-21A2-1252-CE9C3C6577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612" y="2071788"/>
                <a:ext cx="726806" cy="323165"/>
              </a:xfrm>
              <a:prstGeom prst="rect">
                <a:avLst/>
              </a:prstGeom>
              <a:blipFill>
                <a:blip r:embed="rId7"/>
                <a:stretch>
                  <a:fillRect l="-1695" t="-26923" r="-10169" b="-23077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328B6CCD-6ED3-F5E7-6E45-7BDA6E5515C0}"/>
                  </a:ext>
                </a:extLst>
              </p:cNvPr>
              <p:cNvSpPr txBox="1"/>
              <p:nvPr/>
            </p:nvSpPr>
            <p:spPr>
              <a:xfrm>
                <a:off x="6719665" y="2908789"/>
                <a:ext cx="782296" cy="323165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2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328B6CCD-6ED3-F5E7-6E45-7BDA6E5515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9665" y="2908789"/>
                <a:ext cx="782296" cy="323165"/>
              </a:xfrm>
              <a:prstGeom prst="rect">
                <a:avLst/>
              </a:prstGeom>
              <a:blipFill>
                <a:blip r:embed="rId8"/>
                <a:stretch>
                  <a:fillRect t="-25926" r="-6349" b="-22222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Rectangle 60">
            <a:extLst>
              <a:ext uri="{FF2B5EF4-FFF2-40B4-BE49-F238E27FC236}">
                <a16:creationId xmlns:a16="http://schemas.microsoft.com/office/drawing/2014/main" id="{D6F3EB90-66AF-9994-012C-54C9630CD27C}"/>
              </a:ext>
            </a:extLst>
          </p:cNvPr>
          <p:cNvSpPr/>
          <p:nvPr/>
        </p:nvSpPr>
        <p:spPr>
          <a:xfrm>
            <a:off x="10736249" y="3238259"/>
            <a:ext cx="119964" cy="128216"/>
          </a:xfrm>
          <a:prstGeom prst="rect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673BA094-E89F-C60D-4869-FEFB73EA0065}"/>
              </a:ext>
            </a:extLst>
          </p:cNvPr>
          <p:cNvCxnSpPr>
            <a:cxnSpLocks/>
          </p:cNvCxnSpPr>
          <p:nvPr/>
        </p:nvCxnSpPr>
        <p:spPr>
          <a:xfrm>
            <a:off x="10842154" y="1787077"/>
            <a:ext cx="0" cy="651354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5A39A6DC-316E-8ED9-3DEF-623A4F66D4EA}"/>
              </a:ext>
            </a:extLst>
          </p:cNvPr>
          <p:cNvCxnSpPr>
            <a:cxnSpLocks/>
          </p:cNvCxnSpPr>
          <p:nvPr/>
        </p:nvCxnSpPr>
        <p:spPr>
          <a:xfrm>
            <a:off x="9653777" y="2056222"/>
            <a:ext cx="0" cy="600335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E1E105E1-718B-6119-EC6F-126008C4BA9C}"/>
                  </a:ext>
                </a:extLst>
              </p:cNvPr>
              <p:cNvSpPr txBox="1"/>
              <p:nvPr/>
            </p:nvSpPr>
            <p:spPr>
              <a:xfrm>
                <a:off x="9938653" y="3398933"/>
                <a:ext cx="776489" cy="441788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5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E1E105E1-718B-6119-EC6F-126008C4BA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8653" y="3398933"/>
                <a:ext cx="776489" cy="441788"/>
              </a:xfrm>
              <a:prstGeom prst="rect">
                <a:avLst/>
              </a:prstGeom>
              <a:blipFill>
                <a:blip r:embed="rId9"/>
                <a:stretch>
                  <a:fillRect t="-8333" r="-8065" b="-5556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F8EBC1FD-34C8-83E3-C895-FDB8EF8488DE}"/>
                  </a:ext>
                </a:extLst>
              </p:cNvPr>
              <p:cNvSpPr txBox="1"/>
              <p:nvPr/>
            </p:nvSpPr>
            <p:spPr>
              <a:xfrm>
                <a:off x="10974581" y="1990867"/>
                <a:ext cx="586889" cy="716030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4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F8EBC1FD-34C8-83E3-C895-FDB8EF8488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74581" y="1990867"/>
                <a:ext cx="586889" cy="716030"/>
              </a:xfrm>
              <a:prstGeom prst="rect">
                <a:avLst/>
              </a:prstGeom>
              <a:blipFill>
                <a:blip r:embed="rId10"/>
                <a:stretch>
                  <a:fillRect l="-14894" r="-25532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7FD15B4C-DE0B-5E08-3A14-25B45BAF1CB8}"/>
                  </a:ext>
                </a:extLst>
              </p:cNvPr>
              <p:cNvSpPr txBox="1"/>
              <p:nvPr/>
            </p:nvSpPr>
            <p:spPr>
              <a:xfrm>
                <a:off x="8950730" y="2127292"/>
                <a:ext cx="608489" cy="438710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3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den>
                    </m:f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7FD15B4C-DE0B-5E08-3A14-25B45BAF1C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0730" y="2127292"/>
                <a:ext cx="608489" cy="438710"/>
              </a:xfrm>
              <a:prstGeom prst="rect">
                <a:avLst/>
              </a:prstGeom>
              <a:blipFill>
                <a:blip r:embed="rId11"/>
                <a:stretch>
                  <a:fillRect l="-12245" t="-5556" r="-22449" b="-5556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ectangle 67">
            <a:extLst>
              <a:ext uri="{FF2B5EF4-FFF2-40B4-BE49-F238E27FC236}">
                <a16:creationId xmlns:a16="http://schemas.microsoft.com/office/drawing/2014/main" id="{7AD5F467-A3BC-1A52-791B-48A5BBFB5480}"/>
              </a:ext>
            </a:extLst>
          </p:cNvPr>
          <p:cNvSpPr/>
          <p:nvPr/>
        </p:nvSpPr>
        <p:spPr>
          <a:xfrm>
            <a:off x="1739066" y="5767342"/>
            <a:ext cx="108000" cy="108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148D0EE-35D6-20C0-2EFF-456660FE208C}"/>
              </a:ext>
            </a:extLst>
          </p:cNvPr>
          <p:cNvCxnSpPr/>
          <p:nvPr/>
        </p:nvCxnSpPr>
        <p:spPr>
          <a:xfrm>
            <a:off x="1739067" y="4561154"/>
            <a:ext cx="0" cy="1315245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13B2A4CC-DF21-37C5-F7BC-51356BBC222A}"/>
              </a:ext>
            </a:extLst>
          </p:cNvPr>
          <p:cNvCxnSpPr/>
          <p:nvPr/>
        </p:nvCxnSpPr>
        <p:spPr>
          <a:xfrm rot="10800000">
            <a:off x="2662580" y="5876389"/>
            <a:ext cx="594543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2846539E-8E71-9C42-D476-07517EA94D57}"/>
              </a:ext>
            </a:extLst>
          </p:cNvPr>
          <p:cNvSpPr txBox="1"/>
          <p:nvPr/>
        </p:nvSpPr>
        <p:spPr>
          <a:xfrm>
            <a:off x="2047279" y="4207973"/>
            <a:ext cx="886456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3.2 cm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7A09E34-A2B4-47EC-7997-7F9BA4E0594F}"/>
              </a:ext>
            </a:extLst>
          </p:cNvPr>
          <p:cNvSpPr txBox="1"/>
          <p:nvPr/>
        </p:nvSpPr>
        <p:spPr>
          <a:xfrm>
            <a:off x="1837651" y="5915059"/>
            <a:ext cx="899913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5.5 cm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01F72DE-F221-E37B-CF3E-C15DF09725FC}"/>
              </a:ext>
            </a:extLst>
          </p:cNvPr>
          <p:cNvSpPr txBox="1"/>
          <p:nvPr/>
        </p:nvSpPr>
        <p:spPr>
          <a:xfrm>
            <a:off x="1037174" y="5184292"/>
            <a:ext cx="935677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92278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6 cm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365B69A-7102-BD14-48A3-FDBF1334390A}"/>
              </a:ext>
            </a:extLst>
          </p:cNvPr>
          <p:cNvSpPr/>
          <p:nvPr/>
        </p:nvSpPr>
        <p:spPr>
          <a:xfrm>
            <a:off x="7168321" y="5583388"/>
            <a:ext cx="108000" cy="108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F90D5B4-BD79-5F88-276F-9537D429A4D0}"/>
              </a:ext>
            </a:extLst>
          </p:cNvPr>
          <p:cNvCxnSpPr>
            <a:cxnSpLocks/>
          </p:cNvCxnSpPr>
          <p:nvPr/>
        </p:nvCxnSpPr>
        <p:spPr>
          <a:xfrm>
            <a:off x="7168322" y="4738196"/>
            <a:ext cx="0" cy="954249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B578E606-94C7-A90C-8F30-AFD69EBE5D50}"/>
              </a:ext>
            </a:extLst>
          </p:cNvPr>
          <p:cNvCxnSpPr>
            <a:cxnSpLocks/>
          </p:cNvCxnSpPr>
          <p:nvPr/>
        </p:nvCxnSpPr>
        <p:spPr>
          <a:xfrm>
            <a:off x="6961397" y="4740429"/>
            <a:ext cx="450601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6424785E-7FC0-78FF-C216-66FAA3293552}"/>
              </a:ext>
            </a:extLst>
          </p:cNvPr>
          <p:cNvCxnSpPr>
            <a:cxnSpLocks/>
          </p:cNvCxnSpPr>
          <p:nvPr/>
        </p:nvCxnSpPr>
        <p:spPr>
          <a:xfrm>
            <a:off x="5637443" y="5692445"/>
            <a:ext cx="942032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8C83DFB7-FCAF-DA2B-B614-C2A7993EBC44}"/>
                  </a:ext>
                </a:extLst>
              </p:cNvPr>
              <p:cNvSpPr txBox="1"/>
              <p:nvPr/>
            </p:nvSpPr>
            <p:spPr>
              <a:xfrm>
                <a:off x="7221584" y="5103396"/>
                <a:ext cx="351435" cy="231394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92278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4</m:t>
                    </m:r>
                    <m:f>
                      <m:fPr>
                        <m:ctrlP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5</m:t>
                        </m:r>
                      </m:den>
                    </m:f>
                  </m:oMath>
                </a14:m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278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8C83DFB7-FCAF-DA2B-B614-C2A7993EBC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1584" y="5103396"/>
                <a:ext cx="351435" cy="231394"/>
              </a:xfrm>
              <a:prstGeom prst="rect">
                <a:avLst/>
              </a:prstGeom>
              <a:blipFill>
                <a:blip r:embed="rId12"/>
                <a:stretch>
                  <a:fillRect l="-20690" t="-20000" r="-31034" b="-15000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3A7C341D-D42C-6D55-2631-3C0A8E30D637}"/>
                  </a:ext>
                </a:extLst>
              </p:cNvPr>
              <p:cNvSpPr txBox="1"/>
              <p:nvPr/>
            </p:nvSpPr>
            <p:spPr>
              <a:xfrm>
                <a:off x="5874256" y="5767575"/>
                <a:ext cx="940627" cy="439031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6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3A7C341D-D42C-6D55-2631-3C0A8E30D6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4256" y="5767575"/>
                <a:ext cx="940627" cy="439031"/>
              </a:xfrm>
              <a:prstGeom prst="rect">
                <a:avLst/>
              </a:prstGeom>
              <a:blipFill>
                <a:blip r:embed="rId13"/>
                <a:stretch>
                  <a:fillRect t="-8571" b="-5714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F6F8A3BD-742D-E226-9065-4C14F8380762}"/>
                  </a:ext>
                </a:extLst>
              </p:cNvPr>
              <p:cNvSpPr txBox="1"/>
              <p:nvPr/>
            </p:nvSpPr>
            <p:spPr>
              <a:xfrm>
                <a:off x="6649807" y="4235556"/>
                <a:ext cx="1104483" cy="439159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3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12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F6F8A3BD-742D-E226-9065-4C14F8380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9807" y="4235556"/>
                <a:ext cx="1104483" cy="439159"/>
              </a:xfrm>
              <a:prstGeom prst="rect">
                <a:avLst/>
              </a:prstGeom>
              <a:blipFill>
                <a:blip r:embed="rId14"/>
                <a:stretch>
                  <a:fillRect t="-5556" b="-5556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Rectangle 95">
            <a:extLst>
              <a:ext uri="{FF2B5EF4-FFF2-40B4-BE49-F238E27FC236}">
                <a16:creationId xmlns:a16="http://schemas.microsoft.com/office/drawing/2014/main" id="{02919284-B2BF-39DA-E073-875E81DA3401}"/>
              </a:ext>
            </a:extLst>
          </p:cNvPr>
          <p:cNvSpPr/>
          <p:nvPr/>
        </p:nvSpPr>
        <p:spPr>
          <a:xfrm>
            <a:off x="1061546" y="2217233"/>
            <a:ext cx="539495" cy="540000"/>
          </a:xfrm>
          <a:prstGeom prst="rect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3343653B-FC93-C26D-C7C9-FD945FA9B367}"/>
                  </a:ext>
                </a:extLst>
              </p:cNvPr>
              <p:cNvSpPr txBox="1"/>
              <p:nvPr/>
            </p:nvSpPr>
            <p:spPr>
              <a:xfrm>
                <a:off x="1055320" y="2761012"/>
                <a:ext cx="777371" cy="353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2</m:t>
                        </m:r>
                      </m:den>
                    </m:f>
                    <m:r>
                      <a:rPr kumimoji="0" lang="en-GB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3343653B-FC93-C26D-C7C9-FD945FA9B3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320" y="2761012"/>
                <a:ext cx="777371" cy="3531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C7E38D81-8CD2-4FDF-478F-0C90A6319471}"/>
                  </a:ext>
                </a:extLst>
              </p:cNvPr>
              <p:cNvSpPr txBox="1"/>
              <p:nvPr/>
            </p:nvSpPr>
            <p:spPr>
              <a:xfrm>
                <a:off x="1600346" y="2310678"/>
                <a:ext cx="777371" cy="353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2</m:t>
                        </m:r>
                      </m:den>
                    </m:f>
                    <m:r>
                      <a:rPr kumimoji="0" lang="en-GB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C7E38D81-8CD2-4FDF-478F-0C90A63194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346" y="2310678"/>
                <a:ext cx="777371" cy="3531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Right Triangle 98">
            <a:extLst>
              <a:ext uri="{FF2B5EF4-FFF2-40B4-BE49-F238E27FC236}">
                <a16:creationId xmlns:a16="http://schemas.microsoft.com/office/drawing/2014/main" id="{8F34DD9A-8646-C6C2-7CC1-29334EC6BF8B}"/>
              </a:ext>
            </a:extLst>
          </p:cNvPr>
          <p:cNvSpPr/>
          <p:nvPr/>
        </p:nvSpPr>
        <p:spPr>
          <a:xfrm>
            <a:off x="6222872" y="1892372"/>
            <a:ext cx="414120" cy="640080"/>
          </a:xfrm>
          <a:prstGeom prst="rtTriangl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CE7DB81E-0593-8ECD-70EF-EBB4E1668987}"/>
                  </a:ext>
                </a:extLst>
              </p:cNvPr>
              <p:cNvSpPr txBox="1"/>
              <p:nvPr/>
            </p:nvSpPr>
            <p:spPr>
              <a:xfrm>
                <a:off x="6195206" y="2531911"/>
                <a:ext cx="777371" cy="353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2</m:t>
                        </m:r>
                      </m:den>
                    </m:f>
                    <m:r>
                      <a:rPr kumimoji="0" lang="en-GB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CE7DB81E-0593-8ECD-70EF-EBB4E16689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5206" y="2531911"/>
                <a:ext cx="777371" cy="3531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91230D54-A48D-0C31-531A-526D51F00176}"/>
                  </a:ext>
                </a:extLst>
              </p:cNvPr>
              <p:cNvSpPr txBox="1"/>
              <p:nvPr/>
            </p:nvSpPr>
            <p:spPr>
              <a:xfrm>
                <a:off x="5802104" y="2051183"/>
                <a:ext cx="777371" cy="353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den>
                    </m:f>
                    <m:r>
                      <a:rPr kumimoji="0" lang="en-GB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91230D54-A48D-0C31-531A-526D51F001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2104" y="2051183"/>
                <a:ext cx="777371" cy="35349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4FED43BE-9DAC-CC03-9B62-A22934E01946}"/>
              </a:ext>
            </a:extLst>
          </p:cNvPr>
          <p:cNvSpPr/>
          <p:nvPr/>
        </p:nvSpPr>
        <p:spPr>
          <a:xfrm>
            <a:off x="6222872" y="2436198"/>
            <a:ext cx="98902" cy="989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0A1A8F07-70DB-4A23-1E1C-F83728018F4D}"/>
              </a:ext>
            </a:extLst>
          </p:cNvPr>
          <p:cNvSpPr/>
          <p:nvPr/>
        </p:nvSpPr>
        <p:spPr>
          <a:xfrm>
            <a:off x="1497132" y="2658332"/>
            <a:ext cx="98902" cy="989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BFA23DE9-48C4-01CE-5700-9A549E9CC573}"/>
              </a:ext>
            </a:extLst>
          </p:cNvPr>
          <p:cNvSpPr/>
          <p:nvPr/>
        </p:nvSpPr>
        <p:spPr>
          <a:xfrm>
            <a:off x="1497464" y="2220439"/>
            <a:ext cx="98902" cy="989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6CF5EA6-F009-4546-9FE2-5517763DAFB1}"/>
              </a:ext>
            </a:extLst>
          </p:cNvPr>
          <p:cNvSpPr/>
          <p:nvPr/>
        </p:nvSpPr>
        <p:spPr>
          <a:xfrm>
            <a:off x="1063717" y="2220778"/>
            <a:ext cx="98902" cy="989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2EE4C8B9-E5FC-1B71-59B4-06979F2F347C}"/>
              </a:ext>
            </a:extLst>
          </p:cNvPr>
          <p:cNvSpPr/>
          <p:nvPr/>
        </p:nvSpPr>
        <p:spPr>
          <a:xfrm>
            <a:off x="1061531" y="2660300"/>
            <a:ext cx="98902" cy="989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5077598E-4CA7-F253-EEF5-9D207D20261D}"/>
              </a:ext>
            </a:extLst>
          </p:cNvPr>
          <p:cNvSpPr/>
          <p:nvPr/>
        </p:nvSpPr>
        <p:spPr>
          <a:xfrm>
            <a:off x="9836565" y="2335638"/>
            <a:ext cx="539495" cy="363575"/>
          </a:xfrm>
          <a:prstGeom prst="rect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5DC40FE7-D812-E341-FB8C-5FD52D93B450}"/>
                  </a:ext>
                </a:extLst>
              </p:cNvPr>
              <p:cNvSpPr txBox="1"/>
              <p:nvPr/>
            </p:nvSpPr>
            <p:spPr>
              <a:xfrm>
                <a:off x="10351503" y="2335646"/>
                <a:ext cx="777371" cy="353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den>
                    </m:f>
                    <m:r>
                      <a:rPr kumimoji="0" lang="en-GB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5DC40FE7-D812-E341-FB8C-5FD52D93B4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1503" y="2335646"/>
                <a:ext cx="777371" cy="35349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926B81DF-F793-86CC-6D53-9DC03315CA53}"/>
                  </a:ext>
                </a:extLst>
              </p:cNvPr>
              <p:cNvSpPr txBox="1"/>
              <p:nvPr/>
            </p:nvSpPr>
            <p:spPr>
              <a:xfrm>
                <a:off x="9885293" y="1973046"/>
                <a:ext cx="846018" cy="370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5</m:t>
                        </m:r>
                      </m:num>
                      <m:den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6</m:t>
                        </m:r>
                      </m:den>
                    </m:f>
                    <m:r>
                      <a:rPr kumimoji="0" lang="en-GB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926B81DF-F793-86CC-6D53-9DC03315CA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5293" y="1973046"/>
                <a:ext cx="846018" cy="370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Rectangle 110">
            <a:extLst>
              <a:ext uri="{FF2B5EF4-FFF2-40B4-BE49-F238E27FC236}">
                <a16:creationId xmlns:a16="http://schemas.microsoft.com/office/drawing/2014/main" id="{FBCA216C-7AE6-9376-E6B3-D1EFFF57CE92}"/>
              </a:ext>
            </a:extLst>
          </p:cNvPr>
          <p:cNvSpPr/>
          <p:nvPr/>
        </p:nvSpPr>
        <p:spPr>
          <a:xfrm>
            <a:off x="9841493" y="2600614"/>
            <a:ext cx="98902" cy="989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5E54310F-DD3F-7DFF-5A90-772261556783}"/>
              </a:ext>
            </a:extLst>
          </p:cNvPr>
          <p:cNvSpPr/>
          <p:nvPr/>
        </p:nvSpPr>
        <p:spPr>
          <a:xfrm>
            <a:off x="9841493" y="2337293"/>
            <a:ext cx="98902" cy="989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153EB2B4-06BB-DA5E-DF10-42755A9A56F6}"/>
              </a:ext>
            </a:extLst>
          </p:cNvPr>
          <p:cNvSpPr/>
          <p:nvPr/>
        </p:nvSpPr>
        <p:spPr>
          <a:xfrm>
            <a:off x="10277984" y="2597653"/>
            <a:ext cx="98902" cy="989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C1ACB05-E2F4-9D98-C20E-59C602808442}"/>
              </a:ext>
            </a:extLst>
          </p:cNvPr>
          <p:cNvSpPr/>
          <p:nvPr/>
        </p:nvSpPr>
        <p:spPr>
          <a:xfrm>
            <a:off x="10277984" y="2334332"/>
            <a:ext cx="98902" cy="989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5" name="Isosceles Triangle 42">
            <a:extLst>
              <a:ext uri="{FF2B5EF4-FFF2-40B4-BE49-F238E27FC236}">
                <a16:creationId xmlns:a16="http://schemas.microsoft.com/office/drawing/2014/main" id="{BEE7D729-3946-210A-8E5A-4F6A7070E398}"/>
              </a:ext>
            </a:extLst>
          </p:cNvPr>
          <p:cNvSpPr/>
          <p:nvPr/>
        </p:nvSpPr>
        <p:spPr>
          <a:xfrm>
            <a:off x="1760348" y="4565666"/>
            <a:ext cx="1421366" cy="654466"/>
          </a:xfrm>
          <a:custGeom>
            <a:avLst/>
            <a:gdLst>
              <a:gd name="connsiteX0" fmla="*/ 0 w 1530941"/>
              <a:gd name="connsiteY0" fmla="*/ 659381 h 659381"/>
              <a:gd name="connsiteX1" fmla="*/ 765471 w 1530941"/>
              <a:gd name="connsiteY1" fmla="*/ 0 h 659381"/>
              <a:gd name="connsiteX2" fmla="*/ 1530941 w 1530941"/>
              <a:gd name="connsiteY2" fmla="*/ 659381 h 659381"/>
              <a:gd name="connsiteX3" fmla="*/ 0 w 1530941"/>
              <a:gd name="connsiteY3" fmla="*/ 659381 h 659381"/>
              <a:gd name="connsiteX0" fmla="*/ 0 w 1558373"/>
              <a:gd name="connsiteY0" fmla="*/ 19301 h 659381"/>
              <a:gd name="connsiteX1" fmla="*/ 792903 w 1558373"/>
              <a:gd name="connsiteY1" fmla="*/ 0 h 659381"/>
              <a:gd name="connsiteX2" fmla="*/ 1558373 w 1558373"/>
              <a:gd name="connsiteY2" fmla="*/ 659381 h 659381"/>
              <a:gd name="connsiteX3" fmla="*/ 0 w 1558373"/>
              <a:gd name="connsiteY3" fmla="*/ 19301 h 659381"/>
              <a:gd name="connsiteX0" fmla="*/ 0 w 1503509"/>
              <a:gd name="connsiteY0" fmla="*/ 27432 h 27432"/>
              <a:gd name="connsiteX1" fmla="*/ 792903 w 1503509"/>
              <a:gd name="connsiteY1" fmla="*/ 8131 h 27432"/>
              <a:gd name="connsiteX2" fmla="*/ 1503509 w 1503509"/>
              <a:gd name="connsiteY2" fmla="*/ 0 h 27432"/>
              <a:gd name="connsiteX3" fmla="*/ 0 w 1503509"/>
              <a:gd name="connsiteY3" fmla="*/ 27432 h 27432"/>
              <a:gd name="connsiteX0" fmla="*/ 0 w 1476077"/>
              <a:gd name="connsiteY0" fmla="*/ 18288 h 18288"/>
              <a:gd name="connsiteX1" fmla="*/ 765471 w 1476077"/>
              <a:gd name="connsiteY1" fmla="*/ 8131 h 18288"/>
              <a:gd name="connsiteX2" fmla="*/ 1476077 w 1476077"/>
              <a:gd name="connsiteY2" fmla="*/ 0 h 18288"/>
              <a:gd name="connsiteX3" fmla="*/ 0 w 1476077"/>
              <a:gd name="connsiteY3" fmla="*/ 18288 h 18288"/>
              <a:gd name="connsiteX0" fmla="*/ 0 w 1476077"/>
              <a:gd name="connsiteY0" fmla="*/ 18288 h 831091"/>
              <a:gd name="connsiteX1" fmla="*/ 372279 w 1476077"/>
              <a:gd name="connsiteY1" fmla="*/ 831091 h 831091"/>
              <a:gd name="connsiteX2" fmla="*/ 1476077 w 1476077"/>
              <a:gd name="connsiteY2" fmla="*/ 0 h 831091"/>
              <a:gd name="connsiteX3" fmla="*/ 0 w 1476077"/>
              <a:gd name="connsiteY3" fmla="*/ 18288 h 8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6077" h="831091">
                <a:moveTo>
                  <a:pt x="0" y="18288"/>
                </a:moveTo>
                <a:lnTo>
                  <a:pt x="372279" y="831091"/>
                </a:lnTo>
                <a:lnTo>
                  <a:pt x="1476077" y="0"/>
                </a:lnTo>
                <a:lnTo>
                  <a:pt x="0" y="18288"/>
                </a:lnTo>
                <a:close/>
              </a:path>
            </a:pathLst>
          </a:custGeom>
          <a:ln w="28575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5B6AC11E-7676-1518-1A65-594931EA9F51}"/>
              </a:ext>
            </a:extLst>
          </p:cNvPr>
          <p:cNvCxnSpPr/>
          <p:nvPr/>
        </p:nvCxnSpPr>
        <p:spPr>
          <a:xfrm rot="10800000">
            <a:off x="2264948" y="4569807"/>
            <a:ext cx="594543" cy="0"/>
          </a:xfrm>
          <a:prstGeom prst="straightConnector1">
            <a:avLst/>
          </a:prstGeom>
          <a:ln>
            <a:solidFill>
              <a:schemeClr val="bg1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CA661208-9BB9-4CBE-12BA-F83FA0104C6B}"/>
              </a:ext>
            </a:extLst>
          </p:cNvPr>
          <p:cNvCxnSpPr>
            <a:cxnSpLocks/>
            <a:endCxn id="115" idx="1"/>
          </p:cNvCxnSpPr>
          <p:nvPr/>
        </p:nvCxnSpPr>
        <p:spPr>
          <a:xfrm flipH="1">
            <a:off x="2118828" y="4581577"/>
            <a:ext cx="2714" cy="638555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0A7C0955-A68E-88BA-1BB0-07D4F2F38C74}"/>
              </a:ext>
            </a:extLst>
          </p:cNvPr>
          <p:cNvSpPr txBox="1"/>
          <p:nvPr/>
        </p:nvSpPr>
        <p:spPr>
          <a:xfrm>
            <a:off x="1890502" y="4681830"/>
            <a:ext cx="935677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92278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3 cm</a:t>
            </a:r>
          </a:p>
        </p:txBody>
      </p:sp>
      <p:sp>
        <p:nvSpPr>
          <p:cNvPr id="118" name="Right Triangle 117">
            <a:extLst>
              <a:ext uri="{FF2B5EF4-FFF2-40B4-BE49-F238E27FC236}">
                <a16:creationId xmlns:a16="http://schemas.microsoft.com/office/drawing/2014/main" id="{A7B34831-6A8D-6C96-23DD-CF4247A102F5}"/>
              </a:ext>
            </a:extLst>
          </p:cNvPr>
          <p:cNvSpPr/>
          <p:nvPr/>
        </p:nvSpPr>
        <p:spPr>
          <a:xfrm flipH="1">
            <a:off x="5360456" y="4749843"/>
            <a:ext cx="1306715" cy="619005"/>
          </a:xfrm>
          <a:prstGeom prst="rtTriangle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48E637A3-F227-5080-ED99-6007E5184C8E}"/>
                  </a:ext>
                </a:extLst>
              </p:cNvPr>
              <p:cNvSpPr txBox="1"/>
              <p:nvPr/>
            </p:nvSpPr>
            <p:spPr>
              <a:xfrm>
                <a:off x="6627215" y="4852907"/>
                <a:ext cx="777371" cy="353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2</m:t>
                    </m:r>
                    <m:f>
                      <m:fPr>
                        <m:ctrlP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den>
                    </m:f>
                    <m:r>
                      <a:rPr kumimoji="0" lang="en-GB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48E637A3-F227-5080-ED99-6007E5184C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7215" y="4852907"/>
                <a:ext cx="777371" cy="35349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9CF6C822-627B-4627-46FC-A5A35B65E58A}"/>
                  </a:ext>
                </a:extLst>
              </p:cNvPr>
              <p:cNvSpPr txBox="1"/>
              <p:nvPr/>
            </p:nvSpPr>
            <p:spPr>
              <a:xfrm>
                <a:off x="5790953" y="5342612"/>
                <a:ext cx="777371" cy="354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3</m:t>
                    </m:r>
                    <m:f>
                      <m:fPr>
                        <m:ctrlP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5</m:t>
                        </m:r>
                      </m:den>
                    </m:f>
                    <m:r>
                      <a:rPr kumimoji="0" lang="en-GB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9CF6C822-627B-4627-46FC-A5A35B65E5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0953" y="5342612"/>
                <a:ext cx="777371" cy="35464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0" name="Parallelogram 1">
            <a:extLst>
              <a:ext uri="{FF2B5EF4-FFF2-40B4-BE49-F238E27FC236}">
                <a16:creationId xmlns:a16="http://schemas.microsoft.com/office/drawing/2014/main" id="{DFF96CDA-B660-8C39-9FA7-BDF7DFED9765}"/>
              </a:ext>
            </a:extLst>
          </p:cNvPr>
          <p:cNvSpPr/>
          <p:nvPr/>
        </p:nvSpPr>
        <p:spPr>
          <a:xfrm rot="3293159">
            <a:off x="9258133" y="4448640"/>
            <a:ext cx="1566477" cy="1578127"/>
          </a:xfrm>
          <a:custGeom>
            <a:avLst/>
            <a:gdLst>
              <a:gd name="connsiteX0" fmla="*/ 0 w 2759978"/>
              <a:gd name="connsiteY0" fmla="*/ 1484851 h 1484851"/>
              <a:gd name="connsiteX1" fmla="*/ 371213 w 2759978"/>
              <a:gd name="connsiteY1" fmla="*/ 0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915174 w 3286387"/>
              <a:gd name="connsiteY3" fmla="*/ 1484851 h 1484851"/>
              <a:gd name="connsiteX4" fmla="*/ 526409 w 3286387"/>
              <a:gd name="connsiteY4" fmla="*/ 1484851 h 1484851"/>
              <a:gd name="connsiteX0" fmla="*/ 526409 w 3286387"/>
              <a:gd name="connsiteY0" fmla="*/ 1484851 h 1491013"/>
              <a:gd name="connsiteX1" fmla="*/ 0 w 3286387"/>
              <a:gd name="connsiteY1" fmla="*/ 0 h 1491013"/>
              <a:gd name="connsiteX2" fmla="*/ 3286387 w 3286387"/>
              <a:gd name="connsiteY2" fmla="*/ 0 h 1491013"/>
              <a:gd name="connsiteX3" fmla="*/ 1290491 w 3286387"/>
              <a:gd name="connsiteY3" fmla="*/ 1491013 h 1491013"/>
              <a:gd name="connsiteX4" fmla="*/ 526409 w 3286387"/>
              <a:gd name="connsiteY4" fmla="*/ 1484851 h 1491013"/>
              <a:gd name="connsiteX0" fmla="*/ 526409 w 1290491"/>
              <a:gd name="connsiteY0" fmla="*/ 1499736 h 1505898"/>
              <a:gd name="connsiteX1" fmla="*/ 0 w 1290491"/>
              <a:gd name="connsiteY1" fmla="*/ 14885 h 1505898"/>
              <a:gd name="connsiteX2" fmla="*/ 815052 w 1290491"/>
              <a:gd name="connsiteY2" fmla="*/ 0 h 1505898"/>
              <a:gd name="connsiteX3" fmla="*/ 1290491 w 1290491"/>
              <a:gd name="connsiteY3" fmla="*/ 1505898 h 1505898"/>
              <a:gd name="connsiteX4" fmla="*/ 526409 w 1290491"/>
              <a:gd name="connsiteY4" fmla="*/ 1499736 h 1505898"/>
              <a:gd name="connsiteX0" fmla="*/ 237692 w 1001774"/>
              <a:gd name="connsiteY0" fmla="*/ 1499736 h 1505898"/>
              <a:gd name="connsiteX1" fmla="*/ 0 w 1001774"/>
              <a:gd name="connsiteY1" fmla="*/ 2433 h 1505898"/>
              <a:gd name="connsiteX2" fmla="*/ 526335 w 1001774"/>
              <a:gd name="connsiteY2" fmla="*/ 0 h 1505898"/>
              <a:gd name="connsiteX3" fmla="*/ 1001774 w 1001774"/>
              <a:gd name="connsiteY3" fmla="*/ 1505898 h 1505898"/>
              <a:gd name="connsiteX4" fmla="*/ 237692 w 1001774"/>
              <a:gd name="connsiteY4" fmla="*/ 1499736 h 1505898"/>
              <a:gd name="connsiteX0" fmla="*/ 237692 w 1001774"/>
              <a:gd name="connsiteY0" fmla="*/ 1497303 h 1503465"/>
              <a:gd name="connsiteX1" fmla="*/ 0 w 1001774"/>
              <a:gd name="connsiteY1" fmla="*/ 0 h 1503465"/>
              <a:gd name="connsiteX2" fmla="*/ 361621 w 1001774"/>
              <a:gd name="connsiteY2" fmla="*/ 6839 h 1503465"/>
              <a:gd name="connsiteX3" fmla="*/ 1001774 w 1001774"/>
              <a:gd name="connsiteY3" fmla="*/ 1503465 h 1503465"/>
              <a:gd name="connsiteX4" fmla="*/ 237692 w 1001774"/>
              <a:gd name="connsiteY4" fmla="*/ 1497303 h 1503465"/>
              <a:gd name="connsiteX0" fmla="*/ 14299 w 1001774"/>
              <a:gd name="connsiteY0" fmla="*/ 1501517 h 1503465"/>
              <a:gd name="connsiteX1" fmla="*/ 0 w 1001774"/>
              <a:gd name="connsiteY1" fmla="*/ 0 h 1503465"/>
              <a:gd name="connsiteX2" fmla="*/ 361621 w 1001774"/>
              <a:gd name="connsiteY2" fmla="*/ 6839 h 1503465"/>
              <a:gd name="connsiteX3" fmla="*/ 1001774 w 1001774"/>
              <a:gd name="connsiteY3" fmla="*/ 1503465 h 1503465"/>
              <a:gd name="connsiteX4" fmla="*/ 14299 w 1001774"/>
              <a:gd name="connsiteY4" fmla="*/ 1501517 h 1503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774" h="1503465">
                <a:moveTo>
                  <a:pt x="14299" y="1501517"/>
                </a:moveTo>
                <a:lnTo>
                  <a:pt x="0" y="0"/>
                </a:lnTo>
                <a:lnTo>
                  <a:pt x="361621" y="6839"/>
                </a:lnTo>
                <a:lnTo>
                  <a:pt x="1001774" y="1503465"/>
                </a:lnTo>
                <a:lnTo>
                  <a:pt x="14299" y="1501517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E59AF6A7-D1A9-0055-7F66-C4B5A99A4DCB}"/>
              </a:ext>
            </a:extLst>
          </p:cNvPr>
          <p:cNvCxnSpPr>
            <a:cxnSpLocks/>
          </p:cNvCxnSpPr>
          <p:nvPr/>
        </p:nvCxnSpPr>
        <p:spPr>
          <a:xfrm>
            <a:off x="10280737" y="4216194"/>
            <a:ext cx="153054" cy="227170"/>
          </a:xfrm>
          <a:prstGeom prst="straightConnector1">
            <a:avLst/>
          </a:prstGeom>
          <a:solidFill>
            <a:sysClr val="window" lastClr="FFFFFF">
              <a:lumMod val="85000"/>
            </a:sysClr>
          </a:solidFill>
          <a:ln w="6350" cap="flat" cmpd="sng" algn="ctr">
            <a:solidFill>
              <a:schemeClr val="bg2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DA60FAB0-210D-D1B0-5E8D-63FFB8817F08}"/>
              </a:ext>
            </a:extLst>
          </p:cNvPr>
          <p:cNvCxnSpPr>
            <a:cxnSpLocks/>
          </p:cNvCxnSpPr>
          <p:nvPr/>
        </p:nvCxnSpPr>
        <p:spPr>
          <a:xfrm>
            <a:off x="9312156" y="5573526"/>
            <a:ext cx="279911" cy="417499"/>
          </a:xfrm>
          <a:prstGeom prst="straightConnector1">
            <a:avLst/>
          </a:prstGeom>
          <a:solidFill>
            <a:sysClr val="window" lastClr="FFFFFF">
              <a:lumMod val="85000"/>
            </a:sysClr>
          </a:solidFill>
          <a:ln w="6350" cap="flat" cmpd="sng" algn="ctr">
            <a:solidFill>
              <a:schemeClr val="bg2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558CB5BD-B78B-A415-41F0-8FB8C103AAAD}"/>
              </a:ext>
            </a:extLst>
          </p:cNvPr>
          <p:cNvCxnSpPr>
            <a:cxnSpLocks/>
            <a:stCxn id="140" idx="2"/>
          </p:cNvCxnSpPr>
          <p:nvPr/>
        </p:nvCxnSpPr>
        <p:spPr>
          <a:xfrm flipH="1">
            <a:off x="9255318" y="4609821"/>
            <a:ext cx="1300379" cy="900213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miter lim="800000"/>
          </a:ln>
          <a:effectLst/>
        </p:spPr>
      </p:cxnSp>
      <p:sp>
        <p:nvSpPr>
          <p:cNvPr id="136" name="Rectangle 135">
            <a:extLst>
              <a:ext uri="{FF2B5EF4-FFF2-40B4-BE49-F238E27FC236}">
                <a16:creationId xmlns:a16="http://schemas.microsoft.com/office/drawing/2014/main" id="{B8331212-B035-E922-0536-F5448A322D74}"/>
              </a:ext>
            </a:extLst>
          </p:cNvPr>
          <p:cNvSpPr/>
          <p:nvPr/>
        </p:nvSpPr>
        <p:spPr>
          <a:xfrm rot="3392130">
            <a:off x="10418567" y="4543693"/>
            <a:ext cx="113385" cy="114054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CAA2A93A-2316-05C1-4EF9-0EA6E954253F}"/>
                  </a:ext>
                </a:extLst>
              </p:cNvPr>
              <p:cNvSpPr txBox="1"/>
              <p:nvPr/>
            </p:nvSpPr>
            <p:spPr>
              <a:xfrm>
                <a:off x="9181748" y="4212958"/>
                <a:ext cx="540725" cy="3491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4</m:t>
                    </m:r>
                    <m:f>
                      <m:fPr>
                        <m:ctrlP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5</m:t>
                        </m:r>
                      </m:den>
                    </m:f>
                    <m:r>
                      <a:rPr kumimoji="0" lang="en-GB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CAA2A93A-2316-05C1-4EF9-0EA6E9542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1748" y="4212958"/>
                <a:ext cx="540725" cy="349198"/>
              </a:xfrm>
              <a:prstGeom prst="rect">
                <a:avLst/>
              </a:prstGeom>
              <a:blipFill>
                <a:blip r:embed="rId23"/>
                <a:stretch>
                  <a:fillRect l="-11364" t="-6897" r="-20455" b="-17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2D6AAD9A-BCD3-8205-B289-413E064243B9}"/>
                  </a:ext>
                </a:extLst>
              </p:cNvPr>
              <p:cNvSpPr txBox="1"/>
              <p:nvPr/>
            </p:nvSpPr>
            <p:spPr>
              <a:xfrm>
                <a:off x="10481637" y="4060235"/>
                <a:ext cx="627288" cy="3476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2</m:t>
                    </m:r>
                    <m:f>
                      <m:fPr>
                        <m:ctrlP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12</m:t>
                        </m:r>
                      </m:den>
                    </m:f>
                    <m:r>
                      <a:rPr kumimoji="0" lang="en-GB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2D6AAD9A-BCD3-8205-B289-413E06424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1637" y="4060235"/>
                <a:ext cx="627288" cy="347659"/>
              </a:xfrm>
              <a:prstGeom prst="rect">
                <a:avLst/>
              </a:prstGeom>
              <a:blipFill>
                <a:blip r:embed="rId24"/>
                <a:stretch>
                  <a:fillRect l="-12000" t="-6897" r="-20000" b="-17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FBDB5846-2106-5EBF-6346-9C9F9CBAA899}"/>
                  </a:ext>
                </a:extLst>
              </p:cNvPr>
              <p:cNvSpPr txBox="1"/>
              <p:nvPr/>
            </p:nvSpPr>
            <p:spPr>
              <a:xfrm>
                <a:off x="8799690" y="5631074"/>
                <a:ext cx="540725" cy="3489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3</m:t>
                    </m:r>
                    <m:f>
                      <m:fPr>
                        <m:ctrlP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den>
                    </m:f>
                    <m:r>
                      <a:rPr kumimoji="0" lang="en-GB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FBDB5846-2106-5EBF-6346-9C9F9CBAA8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9690" y="5631074"/>
                <a:ext cx="540725" cy="348942"/>
              </a:xfrm>
              <a:prstGeom prst="rect">
                <a:avLst/>
              </a:prstGeom>
              <a:blipFill>
                <a:blip r:embed="rId25"/>
                <a:stretch>
                  <a:fillRect l="-13953" t="-7143" r="-20930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6" name="Freeform: Shape 87">
            <a:extLst>
              <a:ext uri="{FF2B5EF4-FFF2-40B4-BE49-F238E27FC236}">
                <a16:creationId xmlns:a16="http://schemas.microsoft.com/office/drawing/2014/main" id="{072D90A6-50A5-3C54-0E32-1BE61AC8DEEB}"/>
              </a:ext>
            </a:extLst>
          </p:cNvPr>
          <p:cNvSpPr/>
          <p:nvPr/>
        </p:nvSpPr>
        <p:spPr>
          <a:xfrm>
            <a:off x="8981595" y="4143132"/>
            <a:ext cx="1246663" cy="907539"/>
          </a:xfrm>
          <a:custGeom>
            <a:avLst/>
            <a:gdLst>
              <a:gd name="connsiteX0" fmla="*/ 0 w 1581150"/>
              <a:gd name="connsiteY0" fmla="*/ 1123950 h 1123950"/>
              <a:gd name="connsiteX1" fmla="*/ 1447800 w 1581150"/>
              <a:gd name="connsiteY1" fmla="*/ 933450 h 1123950"/>
              <a:gd name="connsiteX2" fmla="*/ 1581150 w 1581150"/>
              <a:gd name="connsiteY2" fmla="*/ 0 h 1123950"/>
              <a:gd name="connsiteX3" fmla="*/ 0 w 1581150"/>
              <a:gd name="connsiteY3" fmla="*/ 112395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150" h="1123950">
                <a:moveTo>
                  <a:pt x="0" y="1123950"/>
                </a:moveTo>
                <a:lnTo>
                  <a:pt x="1447800" y="933450"/>
                </a:lnTo>
                <a:lnTo>
                  <a:pt x="1581150" y="0"/>
                </a:lnTo>
                <a:lnTo>
                  <a:pt x="0" y="1123950"/>
                </a:lnTo>
                <a:close/>
              </a:path>
            </a:pathLst>
          </a:custGeom>
          <a:solidFill>
            <a:sysClr val="window" lastClr="FFFFFF"/>
          </a:solidFill>
          <a:ln w="19050" cap="flat" cmpd="sng" algn="ctr">
            <a:solidFill>
              <a:schemeClr val="bg1"/>
            </a:solidFill>
            <a:prstDash val="solid"/>
            <a:miter lim="800000"/>
          </a:ln>
          <a:effectLst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BA9BF87C-335B-CCCF-A720-3D727B60749E}"/>
              </a:ext>
            </a:extLst>
          </p:cNvPr>
          <p:cNvSpPr/>
          <p:nvPr/>
        </p:nvSpPr>
        <p:spPr>
          <a:xfrm rot="3270669">
            <a:off x="8982305" y="5024898"/>
            <a:ext cx="113549" cy="113549"/>
          </a:xfrm>
          <a:prstGeom prst="rect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4966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arallelogram 1">
            <a:extLst>
              <a:ext uri="{FF2B5EF4-FFF2-40B4-BE49-F238E27FC236}">
                <a16:creationId xmlns:a16="http://schemas.microsoft.com/office/drawing/2014/main" id="{F34E5537-40B4-BE7C-562A-4CF9D8CA292C}"/>
              </a:ext>
            </a:extLst>
          </p:cNvPr>
          <p:cNvSpPr/>
          <p:nvPr/>
        </p:nvSpPr>
        <p:spPr>
          <a:xfrm>
            <a:off x="628772" y="2148629"/>
            <a:ext cx="2892777" cy="1314008"/>
          </a:xfrm>
          <a:custGeom>
            <a:avLst/>
            <a:gdLst>
              <a:gd name="connsiteX0" fmla="*/ 0 w 2759978"/>
              <a:gd name="connsiteY0" fmla="*/ 1484851 h 1484851"/>
              <a:gd name="connsiteX1" fmla="*/ 371213 w 2759978"/>
              <a:gd name="connsiteY1" fmla="*/ 0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915174 w 3286387"/>
              <a:gd name="connsiteY3" fmla="*/ 1484851 h 1484851"/>
              <a:gd name="connsiteX4" fmla="*/ 526409 w 3286387"/>
              <a:gd name="connsiteY4" fmla="*/ 1484851 h 1484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387" h="1484851">
                <a:moveTo>
                  <a:pt x="526409" y="1484851"/>
                </a:moveTo>
                <a:lnTo>
                  <a:pt x="0" y="0"/>
                </a:lnTo>
                <a:lnTo>
                  <a:pt x="3286387" y="0"/>
                </a:lnTo>
                <a:lnTo>
                  <a:pt x="2915174" y="1484851"/>
                </a:lnTo>
                <a:lnTo>
                  <a:pt x="526409" y="1484851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7" name="Parallelogram 1">
            <a:extLst>
              <a:ext uri="{FF2B5EF4-FFF2-40B4-BE49-F238E27FC236}">
                <a16:creationId xmlns:a16="http://schemas.microsoft.com/office/drawing/2014/main" id="{E8FC041C-1291-EA17-A1A2-4C7D152A3B3C}"/>
              </a:ext>
            </a:extLst>
          </p:cNvPr>
          <p:cNvSpPr/>
          <p:nvPr/>
        </p:nvSpPr>
        <p:spPr>
          <a:xfrm rot="18040495">
            <a:off x="5156939" y="1954070"/>
            <a:ext cx="2094580" cy="1255658"/>
          </a:xfrm>
          <a:custGeom>
            <a:avLst/>
            <a:gdLst>
              <a:gd name="connsiteX0" fmla="*/ 0 w 2759978"/>
              <a:gd name="connsiteY0" fmla="*/ 1484851 h 1484851"/>
              <a:gd name="connsiteX1" fmla="*/ 371213 w 2759978"/>
              <a:gd name="connsiteY1" fmla="*/ 0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915174 w 3286387"/>
              <a:gd name="connsiteY3" fmla="*/ 1484851 h 1484851"/>
              <a:gd name="connsiteX4" fmla="*/ 526409 w 3286387"/>
              <a:gd name="connsiteY4" fmla="*/ 1484851 h 1484851"/>
              <a:gd name="connsiteX0" fmla="*/ 0 w 2759978"/>
              <a:gd name="connsiteY0" fmla="*/ 1484851 h 1484851"/>
              <a:gd name="connsiteX1" fmla="*/ 20217 w 2759978"/>
              <a:gd name="connsiteY1" fmla="*/ 17143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0 w 2388765"/>
              <a:gd name="connsiteY0" fmla="*/ 1490141 h 1490141"/>
              <a:gd name="connsiteX1" fmla="*/ 20217 w 2388765"/>
              <a:gd name="connsiteY1" fmla="*/ 22433 h 1490141"/>
              <a:gd name="connsiteX2" fmla="*/ 1996045 w 2388765"/>
              <a:gd name="connsiteY2" fmla="*/ 0 h 1490141"/>
              <a:gd name="connsiteX3" fmla="*/ 2388765 w 2388765"/>
              <a:gd name="connsiteY3" fmla="*/ 1490141 h 1490141"/>
              <a:gd name="connsiteX4" fmla="*/ 0 w 2388765"/>
              <a:gd name="connsiteY4" fmla="*/ 1490141 h 1490141"/>
              <a:gd name="connsiteX0" fmla="*/ 187512 w 2576277"/>
              <a:gd name="connsiteY0" fmla="*/ 1490141 h 1490141"/>
              <a:gd name="connsiteX1" fmla="*/ 0 w 2576277"/>
              <a:gd name="connsiteY1" fmla="*/ 2396 h 1490141"/>
              <a:gd name="connsiteX2" fmla="*/ 2183557 w 2576277"/>
              <a:gd name="connsiteY2" fmla="*/ 0 h 1490141"/>
              <a:gd name="connsiteX3" fmla="*/ 2576277 w 2576277"/>
              <a:gd name="connsiteY3" fmla="*/ 1490141 h 1490141"/>
              <a:gd name="connsiteX4" fmla="*/ 187512 w 2576277"/>
              <a:gd name="connsiteY4" fmla="*/ 1490141 h 1490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76277" h="1490141">
                <a:moveTo>
                  <a:pt x="187512" y="1490141"/>
                </a:moveTo>
                <a:lnTo>
                  <a:pt x="0" y="2396"/>
                </a:lnTo>
                <a:lnTo>
                  <a:pt x="2183557" y="0"/>
                </a:lnTo>
                <a:lnTo>
                  <a:pt x="2576277" y="1490141"/>
                </a:lnTo>
                <a:lnTo>
                  <a:pt x="187512" y="1490141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2" name="Parallelogram 1">
            <a:extLst>
              <a:ext uri="{FF2B5EF4-FFF2-40B4-BE49-F238E27FC236}">
                <a16:creationId xmlns:a16="http://schemas.microsoft.com/office/drawing/2014/main" id="{50EDFFF7-1747-1BCD-C669-FBD5279B0362}"/>
              </a:ext>
            </a:extLst>
          </p:cNvPr>
          <p:cNvSpPr/>
          <p:nvPr/>
        </p:nvSpPr>
        <p:spPr>
          <a:xfrm rot="5400000">
            <a:off x="8939394" y="1681239"/>
            <a:ext cx="2150234" cy="1203613"/>
          </a:xfrm>
          <a:custGeom>
            <a:avLst/>
            <a:gdLst>
              <a:gd name="connsiteX0" fmla="*/ 0 w 2759978"/>
              <a:gd name="connsiteY0" fmla="*/ 1484851 h 1484851"/>
              <a:gd name="connsiteX1" fmla="*/ 371213 w 2759978"/>
              <a:gd name="connsiteY1" fmla="*/ 0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915174 w 3286387"/>
              <a:gd name="connsiteY3" fmla="*/ 1484851 h 1484851"/>
              <a:gd name="connsiteX4" fmla="*/ 526409 w 3286387"/>
              <a:gd name="connsiteY4" fmla="*/ 1484851 h 1484851"/>
              <a:gd name="connsiteX0" fmla="*/ 526409 w 2950827"/>
              <a:gd name="connsiteY0" fmla="*/ 1501629 h 1501629"/>
              <a:gd name="connsiteX1" fmla="*/ 0 w 2950827"/>
              <a:gd name="connsiteY1" fmla="*/ 16778 h 1501629"/>
              <a:gd name="connsiteX2" fmla="*/ 2950827 w 2950827"/>
              <a:gd name="connsiteY2" fmla="*/ 0 h 1501629"/>
              <a:gd name="connsiteX3" fmla="*/ 2915174 w 2950827"/>
              <a:gd name="connsiteY3" fmla="*/ 1501629 h 1501629"/>
              <a:gd name="connsiteX4" fmla="*/ 526409 w 2950827"/>
              <a:gd name="connsiteY4" fmla="*/ 1501629 h 1501629"/>
              <a:gd name="connsiteX0" fmla="*/ 526409 w 2915174"/>
              <a:gd name="connsiteY0" fmla="*/ 1510018 h 1510018"/>
              <a:gd name="connsiteX1" fmla="*/ 0 w 2915174"/>
              <a:gd name="connsiteY1" fmla="*/ 25167 h 1510018"/>
              <a:gd name="connsiteX2" fmla="*/ 2908882 w 2915174"/>
              <a:gd name="connsiteY2" fmla="*/ 0 h 1510018"/>
              <a:gd name="connsiteX3" fmla="*/ 2915174 w 2915174"/>
              <a:gd name="connsiteY3" fmla="*/ 1510018 h 1510018"/>
              <a:gd name="connsiteX4" fmla="*/ 526409 w 2915174"/>
              <a:gd name="connsiteY4" fmla="*/ 1510018 h 1510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15174" h="1510018">
                <a:moveTo>
                  <a:pt x="526409" y="1510018"/>
                </a:moveTo>
                <a:lnTo>
                  <a:pt x="0" y="25167"/>
                </a:lnTo>
                <a:lnTo>
                  <a:pt x="2908882" y="0"/>
                </a:lnTo>
                <a:cubicBezTo>
                  <a:pt x="2910979" y="503339"/>
                  <a:pt x="2913077" y="1006679"/>
                  <a:pt x="2915174" y="1510018"/>
                </a:cubicBezTo>
                <a:lnTo>
                  <a:pt x="526409" y="1510018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0" name="Parallelogram 1">
            <a:extLst>
              <a:ext uri="{FF2B5EF4-FFF2-40B4-BE49-F238E27FC236}">
                <a16:creationId xmlns:a16="http://schemas.microsoft.com/office/drawing/2014/main" id="{067EEE5E-B5F2-F86E-267C-24B2DFF0D8AD}"/>
              </a:ext>
            </a:extLst>
          </p:cNvPr>
          <p:cNvSpPr/>
          <p:nvPr/>
        </p:nvSpPr>
        <p:spPr>
          <a:xfrm rot="10800000">
            <a:off x="717616" y="4562390"/>
            <a:ext cx="2986049" cy="1312763"/>
          </a:xfrm>
          <a:custGeom>
            <a:avLst/>
            <a:gdLst>
              <a:gd name="connsiteX0" fmla="*/ 0 w 2759978"/>
              <a:gd name="connsiteY0" fmla="*/ 1484851 h 1484851"/>
              <a:gd name="connsiteX1" fmla="*/ 371213 w 2759978"/>
              <a:gd name="connsiteY1" fmla="*/ 0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915174 w 3286387"/>
              <a:gd name="connsiteY3" fmla="*/ 1484851 h 1484851"/>
              <a:gd name="connsiteX4" fmla="*/ 526409 w 3286387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168553 w 3286387"/>
              <a:gd name="connsiteY3" fmla="*/ 1468073 h 1484851"/>
              <a:gd name="connsiteX4" fmla="*/ 526409 w 3286387"/>
              <a:gd name="connsiteY4" fmla="*/ 1484851 h 1484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387" h="1484851">
                <a:moveTo>
                  <a:pt x="526409" y="1484851"/>
                </a:moveTo>
                <a:lnTo>
                  <a:pt x="0" y="0"/>
                </a:lnTo>
                <a:lnTo>
                  <a:pt x="3286387" y="0"/>
                </a:lnTo>
                <a:lnTo>
                  <a:pt x="2168553" y="1468073"/>
                </a:lnTo>
                <a:lnTo>
                  <a:pt x="526409" y="1484851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9" name="Parallelogram 1">
            <a:extLst>
              <a:ext uri="{FF2B5EF4-FFF2-40B4-BE49-F238E27FC236}">
                <a16:creationId xmlns:a16="http://schemas.microsoft.com/office/drawing/2014/main" id="{2AB7413C-8825-3677-EC0D-E9F232DD2A73}"/>
              </a:ext>
            </a:extLst>
          </p:cNvPr>
          <p:cNvSpPr/>
          <p:nvPr/>
        </p:nvSpPr>
        <p:spPr>
          <a:xfrm>
            <a:off x="4596071" y="4638440"/>
            <a:ext cx="3199076" cy="954249"/>
          </a:xfrm>
          <a:custGeom>
            <a:avLst/>
            <a:gdLst>
              <a:gd name="connsiteX0" fmla="*/ 0 w 2759978"/>
              <a:gd name="connsiteY0" fmla="*/ 1484851 h 1484851"/>
              <a:gd name="connsiteX1" fmla="*/ 371213 w 2759978"/>
              <a:gd name="connsiteY1" fmla="*/ 0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915174 w 3286387"/>
              <a:gd name="connsiteY3" fmla="*/ 1484851 h 1484851"/>
              <a:gd name="connsiteX4" fmla="*/ 526409 w 3286387"/>
              <a:gd name="connsiteY4" fmla="*/ 1484851 h 1484851"/>
              <a:gd name="connsiteX0" fmla="*/ 0 w 2759978"/>
              <a:gd name="connsiteY0" fmla="*/ 1493240 h 1493240"/>
              <a:gd name="connsiteX1" fmla="*/ 1730229 w 2759978"/>
              <a:gd name="connsiteY1" fmla="*/ 0 h 1493240"/>
              <a:gd name="connsiteX2" fmla="*/ 2759978 w 2759978"/>
              <a:gd name="connsiteY2" fmla="*/ 8389 h 1493240"/>
              <a:gd name="connsiteX3" fmla="*/ 2388765 w 2759978"/>
              <a:gd name="connsiteY3" fmla="*/ 1493240 h 1493240"/>
              <a:gd name="connsiteX4" fmla="*/ 0 w 2759978"/>
              <a:gd name="connsiteY4" fmla="*/ 1493240 h 149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59978" h="1493240">
                <a:moveTo>
                  <a:pt x="0" y="1493240"/>
                </a:moveTo>
                <a:lnTo>
                  <a:pt x="1730229" y="0"/>
                </a:lnTo>
                <a:lnTo>
                  <a:pt x="2759978" y="8389"/>
                </a:lnTo>
                <a:lnTo>
                  <a:pt x="2388765" y="1493240"/>
                </a:lnTo>
                <a:lnTo>
                  <a:pt x="0" y="149324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875599-FE0E-DA64-97CF-27ED315BF723}"/>
              </a:ext>
            </a:extLst>
          </p:cNvPr>
          <p:cNvSpPr txBox="1"/>
          <p:nvPr/>
        </p:nvSpPr>
        <p:spPr>
          <a:xfrm>
            <a:off x="183015" y="372862"/>
            <a:ext cx="5912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Areas of Trapeziums with…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22D187-E2C8-0AB0-4330-01271FAF391B}"/>
              </a:ext>
            </a:extLst>
          </p:cNvPr>
          <p:cNvSpPr/>
          <p:nvPr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@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karenshancock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aphicFrame>
        <p:nvGraphicFramePr>
          <p:cNvPr id="16" name="Table 5">
            <a:extLst>
              <a:ext uri="{FF2B5EF4-FFF2-40B4-BE49-F238E27FC236}">
                <a16:creationId xmlns:a16="http://schemas.microsoft.com/office/drawing/2014/main" id="{55422508-7850-99EB-C10F-E691435F81DE}"/>
              </a:ext>
            </a:extLst>
          </p:cNvPr>
          <p:cNvGraphicFramePr>
            <a:graphicFrameLocks noGrp="1"/>
          </p:cNvGraphicFramePr>
          <p:nvPr/>
        </p:nvGraphicFramePr>
        <p:xfrm>
          <a:off x="318000" y="1089404"/>
          <a:ext cx="11556000" cy="392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6000">
                  <a:extLst>
                    <a:ext uri="{9D8B030D-6E8A-4147-A177-3AD203B41FA5}">
                      <a16:colId xmlns:a16="http://schemas.microsoft.com/office/drawing/2014/main" val="1829485005"/>
                    </a:ext>
                  </a:extLst>
                </a:gridCol>
              </a:tblGrid>
              <a:tr h="392545">
                <a:tc>
                  <a:txBody>
                    <a:bodyPr/>
                    <a:lstStyle/>
                    <a:p>
                      <a:pPr algn="l"/>
                      <a:r>
                        <a:rPr lang="en-GB" sz="2400" b="0" dirty="0">
                          <a:solidFill>
                            <a:schemeClr val="bg2"/>
                          </a:solidFill>
                          <a:latin typeface="+mj-lt"/>
                          <a:ea typeface="Cambria Math" panose="02040503050406030204" pitchFamily="18" charset="0"/>
                        </a:rPr>
                        <a:t>Find each shaded area.</a:t>
                      </a:r>
                      <a:endParaRPr lang="en-GB" sz="1800" b="0" dirty="0">
                        <a:solidFill>
                          <a:schemeClr val="bg2"/>
                        </a:solidFill>
                        <a:latin typeface="+mj-lt"/>
                        <a:ea typeface="Cambria Math" panose="020405030504060302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6040516"/>
                  </a:ext>
                </a:extLst>
              </a:tr>
            </a:tbl>
          </a:graphicData>
        </a:graphic>
      </p:graphicFrame>
      <p:sp>
        <p:nvSpPr>
          <p:cNvPr id="27" name="Rectangle 26">
            <a:extLst>
              <a:ext uri="{FF2B5EF4-FFF2-40B4-BE49-F238E27FC236}">
                <a16:creationId xmlns:a16="http://schemas.microsoft.com/office/drawing/2014/main" id="{46878BDD-C1EF-8BC9-879F-55A55C1D793B}"/>
              </a:ext>
            </a:extLst>
          </p:cNvPr>
          <p:cNvSpPr/>
          <p:nvPr/>
        </p:nvSpPr>
        <p:spPr>
          <a:xfrm>
            <a:off x="2921871" y="3353580"/>
            <a:ext cx="108000" cy="108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3761AF3-A594-9922-1D8E-94BC4DDA8905}"/>
              </a:ext>
            </a:extLst>
          </p:cNvPr>
          <p:cNvCxnSpPr/>
          <p:nvPr/>
        </p:nvCxnSpPr>
        <p:spPr>
          <a:xfrm>
            <a:off x="2921872" y="2147392"/>
            <a:ext cx="0" cy="1315245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E3F80F1-5AF4-FD2D-1E15-2F2B63ED747A}"/>
              </a:ext>
            </a:extLst>
          </p:cNvPr>
          <p:cNvCxnSpPr>
            <a:cxnSpLocks/>
          </p:cNvCxnSpPr>
          <p:nvPr/>
        </p:nvCxnSpPr>
        <p:spPr>
          <a:xfrm>
            <a:off x="1061366" y="2147392"/>
            <a:ext cx="776501" cy="990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4F9AFBA-11A5-F569-AD12-7B8E42985A57}"/>
              </a:ext>
            </a:extLst>
          </p:cNvPr>
          <p:cNvCxnSpPr/>
          <p:nvPr/>
        </p:nvCxnSpPr>
        <p:spPr>
          <a:xfrm>
            <a:off x="1446578" y="3462637"/>
            <a:ext cx="575972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A78E142-BB68-9963-1F37-8645F4755DFE}"/>
                  </a:ext>
                </a:extLst>
              </p:cNvPr>
              <p:cNvSpPr txBox="1"/>
              <p:nvPr/>
            </p:nvSpPr>
            <p:spPr>
              <a:xfrm>
                <a:off x="1592418" y="1758140"/>
                <a:ext cx="1041643" cy="323165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A78E142-BB68-9963-1F37-8645F4755D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2418" y="1758140"/>
                <a:ext cx="1041643" cy="323165"/>
              </a:xfrm>
              <a:prstGeom prst="rect">
                <a:avLst/>
              </a:prstGeom>
              <a:blipFill>
                <a:blip r:embed="rId3"/>
                <a:stretch>
                  <a:fillRect t="-26923" b="-26923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0793553-D880-1591-7B2D-D7EB1B0F3231}"/>
                  </a:ext>
                </a:extLst>
              </p:cNvPr>
              <p:cNvSpPr txBox="1"/>
              <p:nvPr/>
            </p:nvSpPr>
            <p:spPr>
              <a:xfrm>
                <a:off x="1930102" y="3523276"/>
                <a:ext cx="617473" cy="323165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0793553-D880-1591-7B2D-D7EB1B0F32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0102" y="3523276"/>
                <a:ext cx="617473" cy="323165"/>
              </a:xfrm>
              <a:prstGeom prst="rect">
                <a:avLst/>
              </a:prstGeom>
              <a:blipFill>
                <a:blip r:embed="rId4"/>
                <a:stretch>
                  <a:fillRect l="-12245" t="-26923" r="-22449" b="-26923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76DE800-86C3-829A-E8F2-9FF3968BE3B2}"/>
                  </a:ext>
                </a:extLst>
              </p:cNvPr>
              <p:cNvSpPr txBox="1"/>
              <p:nvPr/>
            </p:nvSpPr>
            <p:spPr>
              <a:xfrm>
                <a:off x="2207528" y="2638931"/>
                <a:ext cx="808233" cy="323165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278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76DE800-86C3-829A-E8F2-9FF3968BE3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528" y="2638931"/>
                <a:ext cx="808233" cy="323165"/>
              </a:xfrm>
              <a:prstGeom prst="rect">
                <a:avLst/>
              </a:prstGeom>
              <a:blipFill>
                <a:blip r:embed="rId5"/>
                <a:stretch>
                  <a:fillRect t="-25926" b="-22222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>
            <a:extLst>
              <a:ext uri="{FF2B5EF4-FFF2-40B4-BE49-F238E27FC236}">
                <a16:creationId xmlns:a16="http://schemas.microsoft.com/office/drawing/2014/main" id="{32FCBC93-93A2-1BE5-284D-3D480E6D03EB}"/>
              </a:ext>
            </a:extLst>
          </p:cNvPr>
          <p:cNvSpPr/>
          <p:nvPr/>
        </p:nvSpPr>
        <p:spPr>
          <a:xfrm rot="18027839">
            <a:off x="6447012" y="3190012"/>
            <a:ext cx="92586" cy="92586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3820E2D-E7FE-6FA3-0FAC-2CC04DF45946}"/>
              </a:ext>
            </a:extLst>
          </p:cNvPr>
          <p:cNvCxnSpPr>
            <a:cxnSpLocks/>
          </p:cNvCxnSpPr>
          <p:nvPr/>
        </p:nvCxnSpPr>
        <p:spPr>
          <a:xfrm>
            <a:off x="5421656" y="2631609"/>
            <a:ext cx="1088863" cy="668527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867AFAB-8E7F-1F38-41D8-56BFA3867FEC}"/>
              </a:ext>
            </a:extLst>
          </p:cNvPr>
          <p:cNvCxnSpPr>
            <a:cxnSpLocks/>
            <a:stCxn id="47" idx="1"/>
          </p:cNvCxnSpPr>
          <p:nvPr/>
        </p:nvCxnSpPr>
        <p:spPr>
          <a:xfrm flipV="1">
            <a:off x="5131693" y="2200326"/>
            <a:ext cx="569770" cy="963055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7736CEA-5F3E-2523-80E2-7D3F05D31C03}"/>
              </a:ext>
            </a:extLst>
          </p:cNvPr>
          <p:cNvCxnSpPr>
            <a:cxnSpLocks/>
          </p:cNvCxnSpPr>
          <p:nvPr/>
        </p:nvCxnSpPr>
        <p:spPr>
          <a:xfrm flipV="1">
            <a:off x="6454712" y="2797453"/>
            <a:ext cx="347504" cy="592798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E069955-0F88-3020-44FD-5BC3B09571BB}"/>
                  </a:ext>
                </a:extLst>
              </p:cNvPr>
              <p:cNvSpPr txBox="1"/>
              <p:nvPr/>
            </p:nvSpPr>
            <p:spPr>
              <a:xfrm>
                <a:off x="5593626" y="2830304"/>
                <a:ext cx="436773" cy="553998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92278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278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E069955-0F88-3020-44FD-5BC3B09571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3626" y="2830304"/>
                <a:ext cx="436773" cy="553998"/>
              </a:xfrm>
              <a:prstGeom prst="rect">
                <a:avLst/>
              </a:prstGeom>
              <a:blipFill>
                <a:blip r:embed="rId6"/>
                <a:stretch>
                  <a:fillRect l="-17143" r="-28571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51018843-5BD3-21A2-1252-CE9C3C65772E}"/>
                  </a:ext>
                </a:extLst>
              </p:cNvPr>
              <p:cNvSpPr txBox="1"/>
              <p:nvPr/>
            </p:nvSpPr>
            <p:spPr>
              <a:xfrm>
                <a:off x="4873612" y="2071788"/>
                <a:ext cx="726806" cy="323165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5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51018843-5BD3-21A2-1252-CE9C3C6577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612" y="2071788"/>
                <a:ext cx="726806" cy="323165"/>
              </a:xfrm>
              <a:prstGeom prst="rect">
                <a:avLst/>
              </a:prstGeom>
              <a:blipFill>
                <a:blip r:embed="rId7"/>
                <a:stretch>
                  <a:fillRect l="-1695" t="-26923" r="-10169" b="-23077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328B6CCD-6ED3-F5E7-6E45-7BDA6E5515C0}"/>
                  </a:ext>
                </a:extLst>
              </p:cNvPr>
              <p:cNvSpPr txBox="1"/>
              <p:nvPr/>
            </p:nvSpPr>
            <p:spPr>
              <a:xfrm>
                <a:off x="6719665" y="2908789"/>
                <a:ext cx="782296" cy="323165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2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328B6CCD-6ED3-F5E7-6E45-7BDA6E5515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9665" y="2908789"/>
                <a:ext cx="782296" cy="323165"/>
              </a:xfrm>
              <a:prstGeom prst="rect">
                <a:avLst/>
              </a:prstGeom>
              <a:blipFill>
                <a:blip r:embed="rId8"/>
                <a:stretch>
                  <a:fillRect t="-25926" r="-6349" b="-22222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Rectangle 60">
            <a:extLst>
              <a:ext uri="{FF2B5EF4-FFF2-40B4-BE49-F238E27FC236}">
                <a16:creationId xmlns:a16="http://schemas.microsoft.com/office/drawing/2014/main" id="{D6F3EB90-66AF-9994-012C-54C9630CD27C}"/>
              </a:ext>
            </a:extLst>
          </p:cNvPr>
          <p:cNvSpPr/>
          <p:nvPr/>
        </p:nvSpPr>
        <p:spPr>
          <a:xfrm>
            <a:off x="10495177" y="3229946"/>
            <a:ext cx="119964" cy="128216"/>
          </a:xfrm>
          <a:prstGeom prst="rect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673BA094-E89F-C60D-4869-FEFB73EA0065}"/>
              </a:ext>
            </a:extLst>
          </p:cNvPr>
          <p:cNvCxnSpPr>
            <a:cxnSpLocks/>
          </p:cNvCxnSpPr>
          <p:nvPr/>
        </p:nvCxnSpPr>
        <p:spPr>
          <a:xfrm>
            <a:off x="10601082" y="1778764"/>
            <a:ext cx="0" cy="651354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5A39A6DC-316E-8ED9-3DEF-623A4F66D4EA}"/>
              </a:ext>
            </a:extLst>
          </p:cNvPr>
          <p:cNvCxnSpPr>
            <a:cxnSpLocks/>
          </p:cNvCxnSpPr>
          <p:nvPr/>
        </p:nvCxnSpPr>
        <p:spPr>
          <a:xfrm>
            <a:off x="9412705" y="2047909"/>
            <a:ext cx="0" cy="600335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E1E105E1-718B-6119-EC6F-126008C4BA9C}"/>
                  </a:ext>
                </a:extLst>
              </p:cNvPr>
              <p:cNvSpPr txBox="1"/>
              <p:nvPr/>
            </p:nvSpPr>
            <p:spPr>
              <a:xfrm>
                <a:off x="9697581" y="3390620"/>
                <a:ext cx="776489" cy="441788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5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E1E105E1-718B-6119-EC6F-126008C4BA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7581" y="3390620"/>
                <a:ext cx="776489" cy="441788"/>
              </a:xfrm>
              <a:prstGeom prst="rect">
                <a:avLst/>
              </a:prstGeom>
              <a:blipFill>
                <a:blip r:embed="rId9"/>
                <a:stretch>
                  <a:fillRect t="-5556" r="-6452" b="-5556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F8EBC1FD-34C8-83E3-C895-FDB8EF8488DE}"/>
                  </a:ext>
                </a:extLst>
              </p:cNvPr>
              <p:cNvSpPr txBox="1"/>
              <p:nvPr/>
            </p:nvSpPr>
            <p:spPr>
              <a:xfrm>
                <a:off x="10733509" y="1982554"/>
                <a:ext cx="586889" cy="716030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4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F8EBC1FD-34C8-83E3-C895-FDB8EF8488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3509" y="1982554"/>
                <a:ext cx="586889" cy="716030"/>
              </a:xfrm>
              <a:prstGeom prst="rect">
                <a:avLst/>
              </a:prstGeom>
              <a:blipFill>
                <a:blip r:embed="rId10"/>
                <a:stretch>
                  <a:fillRect l="-14894" r="-25532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7FD15B4C-DE0B-5E08-3A14-25B45BAF1CB8}"/>
                  </a:ext>
                </a:extLst>
              </p:cNvPr>
              <p:cNvSpPr txBox="1"/>
              <p:nvPr/>
            </p:nvSpPr>
            <p:spPr>
              <a:xfrm>
                <a:off x="8709658" y="2118979"/>
                <a:ext cx="608489" cy="438710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3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den>
                    </m:f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7FD15B4C-DE0B-5E08-3A14-25B45BAF1C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9658" y="2118979"/>
                <a:ext cx="608489" cy="438710"/>
              </a:xfrm>
              <a:prstGeom prst="rect">
                <a:avLst/>
              </a:prstGeom>
              <a:blipFill>
                <a:blip r:embed="rId11"/>
                <a:stretch>
                  <a:fillRect l="-12245" t="-8571" r="-22449" b="-5714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ectangle 67">
            <a:extLst>
              <a:ext uri="{FF2B5EF4-FFF2-40B4-BE49-F238E27FC236}">
                <a16:creationId xmlns:a16="http://schemas.microsoft.com/office/drawing/2014/main" id="{7AD5F467-A3BC-1A52-791B-48A5BBFB5480}"/>
              </a:ext>
            </a:extLst>
          </p:cNvPr>
          <p:cNvSpPr/>
          <p:nvPr/>
        </p:nvSpPr>
        <p:spPr>
          <a:xfrm>
            <a:off x="1739066" y="5767342"/>
            <a:ext cx="108000" cy="108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148D0EE-35D6-20C0-2EFF-456660FE208C}"/>
              </a:ext>
            </a:extLst>
          </p:cNvPr>
          <p:cNvCxnSpPr/>
          <p:nvPr/>
        </p:nvCxnSpPr>
        <p:spPr>
          <a:xfrm>
            <a:off x="1739067" y="4561154"/>
            <a:ext cx="0" cy="1315245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13B2A4CC-DF21-37C5-F7BC-51356BBC222A}"/>
              </a:ext>
            </a:extLst>
          </p:cNvPr>
          <p:cNvCxnSpPr/>
          <p:nvPr/>
        </p:nvCxnSpPr>
        <p:spPr>
          <a:xfrm rot="10800000">
            <a:off x="2662580" y="5876389"/>
            <a:ext cx="594543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2846539E-8E71-9C42-D476-07517EA94D57}"/>
              </a:ext>
            </a:extLst>
          </p:cNvPr>
          <p:cNvSpPr txBox="1"/>
          <p:nvPr/>
        </p:nvSpPr>
        <p:spPr>
          <a:xfrm>
            <a:off x="2047279" y="4207973"/>
            <a:ext cx="886456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3.2 cm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7A09E34-A2B4-47EC-7997-7F9BA4E0594F}"/>
              </a:ext>
            </a:extLst>
          </p:cNvPr>
          <p:cNvSpPr txBox="1"/>
          <p:nvPr/>
        </p:nvSpPr>
        <p:spPr>
          <a:xfrm>
            <a:off x="1837651" y="5915059"/>
            <a:ext cx="899913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5.5 cm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01F72DE-F221-E37B-CF3E-C15DF09725FC}"/>
              </a:ext>
            </a:extLst>
          </p:cNvPr>
          <p:cNvSpPr txBox="1"/>
          <p:nvPr/>
        </p:nvSpPr>
        <p:spPr>
          <a:xfrm>
            <a:off x="1037174" y="5184292"/>
            <a:ext cx="935677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92278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6 cm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365B69A-7102-BD14-48A3-FDBF1334390A}"/>
              </a:ext>
            </a:extLst>
          </p:cNvPr>
          <p:cNvSpPr/>
          <p:nvPr/>
        </p:nvSpPr>
        <p:spPr>
          <a:xfrm>
            <a:off x="7093504" y="5483632"/>
            <a:ext cx="108000" cy="108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F90D5B4-BD79-5F88-276F-9537D429A4D0}"/>
              </a:ext>
            </a:extLst>
          </p:cNvPr>
          <p:cNvCxnSpPr>
            <a:cxnSpLocks/>
          </p:cNvCxnSpPr>
          <p:nvPr/>
        </p:nvCxnSpPr>
        <p:spPr>
          <a:xfrm>
            <a:off x="7093505" y="4638440"/>
            <a:ext cx="0" cy="954249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B578E606-94C7-A90C-8F30-AFD69EBE5D50}"/>
              </a:ext>
            </a:extLst>
          </p:cNvPr>
          <p:cNvCxnSpPr>
            <a:cxnSpLocks/>
          </p:cNvCxnSpPr>
          <p:nvPr/>
        </p:nvCxnSpPr>
        <p:spPr>
          <a:xfrm>
            <a:off x="6886580" y="4640673"/>
            <a:ext cx="450601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6424785E-7FC0-78FF-C216-66FAA3293552}"/>
              </a:ext>
            </a:extLst>
          </p:cNvPr>
          <p:cNvCxnSpPr>
            <a:cxnSpLocks/>
          </p:cNvCxnSpPr>
          <p:nvPr/>
        </p:nvCxnSpPr>
        <p:spPr>
          <a:xfrm>
            <a:off x="5562626" y="5592689"/>
            <a:ext cx="942032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8C83DFB7-FCAF-DA2B-B614-C2A7993EBC44}"/>
                  </a:ext>
                </a:extLst>
              </p:cNvPr>
              <p:cNvSpPr txBox="1"/>
              <p:nvPr/>
            </p:nvSpPr>
            <p:spPr>
              <a:xfrm>
                <a:off x="7146767" y="5003640"/>
                <a:ext cx="351435" cy="231394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92278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4</m:t>
                    </m:r>
                    <m:f>
                      <m:fPr>
                        <m:ctrlP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5</m:t>
                        </m:r>
                      </m:den>
                    </m:f>
                  </m:oMath>
                </a14:m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278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8C83DFB7-FCAF-DA2B-B614-C2A7993EBC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6767" y="5003640"/>
                <a:ext cx="351435" cy="231394"/>
              </a:xfrm>
              <a:prstGeom prst="rect">
                <a:avLst/>
              </a:prstGeom>
              <a:blipFill>
                <a:blip r:embed="rId12"/>
                <a:stretch>
                  <a:fillRect l="-20690" t="-26316" r="-31034" b="-15789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3A7C341D-D42C-6D55-2631-3C0A8E30D637}"/>
                  </a:ext>
                </a:extLst>
              </p:cNvPr>
              <p:cNvSpPr txBox="1"/>
              <p:nvPr/>
            </p:nvSpPr>
            <p:spPr>
              <a:xfrm>
                <a:off x="5799439" y="5667819"/>
                <a:ext cx="940627" cy="439031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6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3A7C341D-D42C-6D55-2631-3C0A8E30D6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9439" y="5667819"/>
                <a:ext cx="940627" cy="439031"/>
              </a:xfrm>
              <a:prstGeom prst="rect">
                <a:avLst/>
              </a:prstGeom>
              <a:blipFill>
                <a:blip r:embed="rId13"/>
                <a:stretch>
                  <a:fillRect t="-8571" b="-5714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F6F8A3BD-742D-E226-9065-4C14F8380762}"/>
                  </a:ext>
                </a:extLst>
              </p:cNvPr>
              <p:cNvSpPr txBox="1"/>
              <p:nvPr/>
            </p:nvSpPr>
            <p:spPr>
              <a:xfrm>
                <a:off x="6574990" y="4135800"/>
                <a:ext cx="1104483" cy="439159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3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12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F6F8A3BD-742D-E226-9065-4C14F8380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4990" y="4135800"/>
                <a:ext cx="1104483" cy="439159"/>
              </a:xfrm>
              <a:prstGeom prst="rect">
                <a:avLst/>
              </a:prstGeom>
              <a:blipFill>
                <a:blip r:embed="rId14"/>
                <a:stretch>
                  <a:fillRect t="-5714" b="-5714"/>
                </a:stretch>
              </a:blipFill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Rectangle 95">
            <a:extLst>
              <a:ext uri="{FF2B5EF4-FFF2-40B4-BE49-F238E27FC236}">
                <a16:creationId xmlns:a16="http://schemas.microsoft.com/office/drawing/2014/main" id="{02919284-B2BF-39DA-E073-875E81DA3401}"/>
              </a:ext>
            </a:extLst>
          </p:cNvPr>
          <p:cNvSpPr/>
          <p:nvPr/>
        </p:nvSpPr>
        <p:spPr>
          <a:xfrm>
            <a:off x="1061546" y="2308676"/>
            <a:ext cx="539495" cy="540000"/>
          </a:xfrm>
          <a:prstGeom prst="rect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3343653B-FC93-C26D-C7C9-FD945FA9B367}"/>
                  </a:ext>
                </a:extLst>
              </p:cNvPr>
              <p:cNvSpPr txBox="1"/>
              <p:nvPr/>
            </p:nvSpPr>
            <p:spPr>
              <a:xfrm>
                <a:off x="1055320" y="2852455"/>
                <a:ext cx="777371" cy="353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2</m:t>
                        </m:r>
                      </m:den>
                    </m:f>
                    <m:r>
                      <a:rPr kumimoji="0" lang="en-GB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3343653B-FC93-C26D-C7C9-FD945FA9B3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320" y="2852455"/>
                <a:ext cx="777371" cy="3531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C7E38D81-8CD2-4FDF-478F-0C90A6319471}"/>
                  </a:ext>
                </a:extLst>
              </p:cNvPr>
              <p:cNvSpPr txBox="1"/>
              <p:nvPr/>
            </p:nvSpPr>
            <p:spPr>
              <a:xfrm>
                <a:off x="1600346" y="2402121"/>
                <a:ext cx="777371" cy="353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2</m:t>
                        </m:r>
                      </m:den>
                    </m:f>
                    <m:r>
                      <a:rPr kumimoji="0" lang="en-GB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C7E38D81-8CD2-4FDF-478F-0C90A63194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346" y="2402121"/>
                <a:ext cx="777371" cy="3531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Right Triangle 98">
            <a:extLst>
              <a:ext uri="{FF2B5EF4-FFF2-40B4-BE49-F238E27FC236}">
                <a16:creationId xmlns:a16="http://schemas.microsoft.com/office/drawing/2014/main" id="{8F34DD9A-8646-C6C2-7CC1-29334EC6BF8B}"/>
              </a:ext>
            </a:extLst>
          </p:cNvPr>
          <p:cNvSpPr/>
          <p:nvPr/>
        </p:nvSpPr>
        <p:spPr>
          <a:xfrm>
            <a:off x="6222872" y="1892372"/>
            <a:ext cx="414120" cy="640080"/>
          </a:xfrm>
          <a:prstGeom prst="rtTriangl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CE7DB81E-0593-8ECD-70EF-EBB4E1668987}"/>
                  </a:ext>
                </a:extLst>
              </p:cNvPr>
              <p:cNvSpPr txBox="1"/>
              <p:nvPr/>
            </p:nvSpPr>
            <p:spPr>
              <a:xfrm>
                <a:off x="6195206" y="2531911"/>
                <a:ext cx="777371" cy="353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2</m:t>
                        </m:r>
                      </m:den>
                    </m:f>
                    <m:r>
                      <a:rPr kumimoji="0" lang="en-GB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CE7DB81E-0593-8ECD-70EF-EBB4E16689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5206" y="2531911"/>
                <a:ext cx="777371" cy="3531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91230D54-A48D-0C31-531A-526D51F00176}"/>
                  </a:ext>
                </a:extLst>
              </p:cNvPr>
              <p:cNvSpPr txBox="1"/>
              <p:nvPr/>
            </p:nvSpPr>
            <p:spPr>
              <a:xfrm>
                <a:off x="5802104" y="2051183"/>
                <a:ext cx="777371" cy="353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den>
                    </m:f>
                    <m:r>
                      <a:rPr kumimoji="0" lang="en-GB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91230D54-A48D-0C31-531A-526D51F001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2104" y="2051183"/>
                <a:ext cx="777371" cy="35349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4FED43BE-9DAC-CC03-9B62-A22934E01946}"/>
              </a:ext>
            </a:extLst>
          </p:cNvPr>
          <p:cNvSpPr/>
          <p:nvPr/>
        </p:nvSpPr>
        <p:spPr>
          <a:xfrm>
            <a:off x="6222872" y="2436198"/>
            <a:ext cx="98902" cy="989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0A1A8F07-70DB-4A23-1E1C-F83728018F4D}"/>
              </a:ext>
            </a:extLst>
          </p:cNvPr>
          <p:cNvSpPr/>
          <p:nvPr/>
        </p:nvSpPr>
        <p:spPr>
          <a:xfrm>
            <a:off x="1497132" y="2749775"/>
            <a:ext cx="98902" cy="989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BFA23DE9-48C4-01CE-5700-9A549E9CC573}"/>
              </a:ext>
            </a:extLst>
          </p:cNvPr>
          <p:cNvSpPr/>
          <p:nvPr/>
        </p:nvSpPr>
        <p:spPr>
          <a:xfrm>
            <a:off x="1497464" y="2311882"/>
            <a:ext cx="98902" cy="989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6CF5EA6-F009-4546-9FE2-5517763DAFB1}"/>
              </a:ext>
            </a:extLst>
          </p:cNvPr>
          <p:cNvSpPr/>
          <p:nvPr/>
        </p:nvSpPr>
        <p:spPr>
          <a:xfrm>
            <a:off x="1063717" y="2312221"/>
            <a:ext cx="98902" cy="989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2EE4C8B9-E5FC-1B71-59B4-06979F2F347C}"/>
              </a:ext>
            </a:extLst>
          </p:cNvPr>
          <p:cNvSpPr/>
          <p:nvPr/>
        </p:nvSpPr>
        <p:spPr>
          <a:xfrm>
            <a:off x="1061531" y="2751743"/>
            <a:ext cx="98902" cy="989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5077598E-4CA7-F253-EEF5-9D207D20261D}"/>
              </a:ext>
            </a:extLst>
          </p:cNvPr>
          <p:cNvSpPr/>
          <p:nvPr/>
        </p:nvSpPr>
        <p:spPr>
          <a:xfrm>
            <a:off x="9595493" y="2327325"/>
            <a:ext cx="539495" cy="363575"/>
          </a:xfrm>
          <a:prstGeom prst="rect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5DC40FE7-D812-E341-FB8C-5FD52D93B450}"/>
                  </a:ext>
                </a:extLst>
              </p:cNvPr>
              <p:cNvSpPr txBox="1"/>
              <p:nvPr/>
            </p:nvSpPr>
            <p:spPr>
              <a:xfrm>
                <a:off x="10110431" y="2327333"/>
                <a:ext cx="777371" cy="353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den>
                    </m:f>
                    <m:r>
                      <a:rPr kumimoji="0" lang="en-GB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5DC40FE7-D812-E341-FB8C-5FD52D93B4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0431" y="2327333"/>
                <a:ext cx="777371" cy="35349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926B81DF-F793-86CC-6D53-9DC03315CA53}"/>
                  </a:ext>
                </a:extLst>
              </p:cNvPr>
              <p:cNvSpPr txBox="1"/>
              <p:nvPr/>
            </p:nvSpPr>
            <p:spPr>
              <a:xfrm>
                <a:off x="9644221" y="1964733"/>
                <a:ext cx="846018" cy="370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5</m:t>
                        </m:r>
                      </m:num>
                      <m:den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6</m:t>
                        </m:r>
                      </m:den>
                    </m:f>
                    <m:r>
                      <a:rPr kumimoji="0" lang="en-GB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926B81DF-F793-86CC-6D53-9DC03315CA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4221" y="1964733"/>
                <a:ext cx="846018" cy="370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Rectangle 110">
            <a:extLst>
              <a:ext uri="{FF2B5EF4-FFF2-40B4-BE49-F238E27FC236}">
                <a16:creationId xmlns:a16="http://schemas.microsoft.com/office/drawing/2014/main" id="{FBCA216C-7AE6-9376-E6B3-D1EFFF57CE92}"/>
              </a:ext>
            </a:extLst>
          </p:cNvPr>
          <p:cNvSpPr/>
          <p:nvPr/>
        </p:nvSpPr>
        <p:spPr>
          <a:xfrm>
            <a:off x="9600421" y="2592301"/>
            <a:ext cx="98902" cy="989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5E54310F-DD3F-7DFF-5A90-772261556783}"/>
              </a:ext>
            </a:extLst>
          </p:cNvPr>
          <p:cNvSpPr/>
          <p:nvPr/>
        </p:nvSpPr>
        <p:spPr>
          <a:xfrm>
            <a:off x="9600421" y="2328980"/>
            <a:ext cx="98902" cy="989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153EB2B4-06BB-DA5E-DF10-42755A9A56F6}"/>
              </a:ext>
            </a:extLst>
          </p:cNvPr>
          <p:cNvSpPr/>
          <p:nvPr/>
        </p:nvSpPr>
        <p:spPr>
          <a:xfrm>
            <a:off x="10036912" y="2589340"/>
            <a:ext cx="98902" cy="989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C1ACB05-E2F4-9D98-C20E-59C602808442}"/>
              </a:ext>
            </a:extLst>
          </p:cNvPr>
          <p:cNvSpPr/>
          <p:nvPr/>
        </p:nvSpPr>
        <p:spPr>
          <a:xfrm>
            <a:off x="10036912" y="2326019"/>
            <a:ext cx="98902" cy="989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5" name="Isosceles Triangle 42">
            <a:extLst>
              <a:ext uri="{FF2B5EF4-FFF2-40B4-BE49-F238E27FC236}">
                <a16:creationId xmlns:a16="http://schemas.microsoft.com/office/drawing/2014/main" id="{BEE7D729-3946-210A-8E5A-4F6A7070E398}"/>
              </a:ext>
            </a:extLst>
          </p:cNvPr>
          <p:cNvSpPr/>
          <p:nvPr/>
        </p:nvSpPr>
        <p:spPr>
          <a:xfrm>
            <a:off x="1760348" y="4565666"/>
            <a:ext cx="1421366" cy="654466"/>
          </a:xfrm>
          <a:custGeom>
            <a:avLst/>
            <a:gdLst>
              <a:gd name="connsiteX0" fmla="*/ 0 w 1530941"/>
              <a:gd name="connsiteY0" fmla="*/ 659381 h 659381"/>
              <a:gd name="connsiteX1" fmla="*/ 765471 w 1530941"/>
              <a:gd name="connsiteY1" fmla="*/ 0 h 659381"/>
              <a:gd name="connsiteX2" fmla="*/ 1530941 w 1530941"/>
              <a:gd name="connsiteY2" fmla="*/ 659381 h 659381"/>
              <a:gd name="connsiteX3" fmla="*/ 0 w 1530941"/>
              <a:gd name="connsiteY3" fmla="*/ 659381 h 659381"/>
              <a:gd name="connsiteX0" fmla="*/ 0 w 1558373"/>
              <a:gd name="connsiteY0" fmla="*/ 19301 h 659381"/>
              <a:gd name="connsiteX1" fmla="*/ 792903 w 1558373"/>
              <a:gd name="connsiteY1" fmla="*/ 0 h 659381"/>
              <a:gd name="connsiteX2" fmla="*/ 1558373 w 1558373"/>
              <a:gd name="connsiteY2" fmla="*/ 659381 h 659381"/>
              <a:gd name="connsiteX3" fmla="*/ 0 w 1558373"/>
              <a:gd name="connsiteY3" fmla="*/ 19301 h 659381"/>
              <a:gd name="connsiteX0" fmla="*/ 0 w 1503509"/>
              <a:gd name="connsiteY0" fmla="*/ 27432 h 27432"/>
              <a:gd name="connsiteX1" fmla="*/ 792903 w 1503509"/>
              <a:gd name="connsiteY1" fmla="*/ 8131 h 27432"/>
              <a:gd name="connsiteX2" fmla="*/ 1503509 w 1503509"/>
              <a:gd name="connsiteY2" fmla="*/ 0 h 27432"/>
              <a:gd name="connsiteX3" fmla="*/ 0 w 1503509"/>
              <a:gd name="connsiteY3" fmla="*/ 27432 h 27432"/>
              <a:gd name="connsiteX0" fmla="*/ 0 w 1476077"/>
              <a:gd name="connsiteY0" fmla="*/ 18288 h 18288"/>
              <a:gd name="connsiteX1" fmla="*/ 765471 w 1476077"/>
              <a:gd name="connsiteY1" fmla="*/ 8131 h 18288"/>
              <a:gd name="connsiteX2" fmla="*/ 1476077 w 1476077"/>
              <a:gd name="connsiteY2" fmla="*/ 0 h 18288"/>
              <a:gd name="connsiteX3" fmla="*/ 0 w 1476077"/>
              <a:gd name="connsiteY3" fmla="*/ 18288 h 18288"/>
              <a:gd name="connsiteX0" fmla="*/ 0 w 1476077"/>
              <a:gd name="connsiteY0" fmla="*/ 18288 h 831091"/>
              <a:gd name="connsiteX1" fmla="*/ 372279 w 1476077"/>
              <a:gd name="connsiteY1" fmla="*/ 831091 h 831091"/>
              <a:gd name="connsiteX2" fmla="*/ 1476077 w 1476077"/>
              <a:gd name="connsiteY2" fmla="*/ 0 h 831091"/>
              <a:gd name="connsiteX3" fmla="*/ 0 w 1476077"/>
              <a:gd name="connsiteY3" fmla="*/ 18288 h 8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6077" h="831091">
                <a:moveTo>
                  <a:pt x="0" y="18288"/>
                </a:moveTo>
                <a:lnTo>
                  <a:pt x="372279" y="831091"/>
                </a:lnTo>
                <a:lnTo>
                  <a:pt x="1476077" y="0"/>
                </a:lnTo>
                <a:lnTo>
                  <a:pt x="0" y="18288"/>
                </a:lnTo>
                <a:close/>
              </a:path>
            </a:pathLst>
          </a:custGeom>
          <a:ln w="28575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5B6AC11E-7676-1518-1A65-594931EA9F51}"/>
              </a:ext>
            </a:extLst>
          </p:cNvPr>
          <p:cNvCxnSpPr/>
          <p:nvPr/>
        </p:nvCxnSpPr>
        <p:spPr>
          <a:xfrm rot="10800000">
            <a:off x="2264948" y="4569807"/>
            <a:ext cx="594543" cy="0"/>
          </a:xfrm>
          <a:prstGeom prst="straightConnector1">
            <a:avLst/>
          </a:prstGeom>
          <a:ln>
            <a:solidFill>
              <a:schemeClr val="bg1"/>
            </a:solidFill>
            <a:tailEnd type="triangle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CA661208-9BB9-4CBE-12BA-F83FA0104C6B}"/>
              </a:ext>
            </a:extLst>
          </p:cNvPr>
          <p:cNvCxnSpPr>
            <a:cxnSpLocks/>
            <a:endCxn id="115" idx="1"/>
          </p:cNvCxnSpPr>
          <p:nvPr/>
        </p:nvCxnSpPr>
        <p:spPr>
          <a:xfrm flipH="1">
            <a:off x="2118828" y="4581577"/>
            <a:ext cx="2714" cy="638555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0A7C0955-A68E-88BA-1BB0-07D4F2F38C74}"/>
              </a:ext>
            </a:extLst>
          </p:cNvPr>
          <p:cNvSpPr txBox="1"/>
          <p:nvPr/>
        </p:nvSpPr>
        <p:spPr>
          <a:xfrm>
            <a:off x="1890502" y="4681830"/>
            <a:ext cx="935677" cy="323165"/>
          </a:xfrm>
          <a:prstGeom prst="rect">
            <a:avLst/>
          </a:prstGeom>
          <a:noFill/>
          <a:effectLst/>
        </p:spPr>
        <p:txBody>
          <a:bodyPr wrap="none" lIns="0" tIns="0" r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92278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3 cm</a:t>
            </a:r>
          </a:p>
        </p:txBody>
      </p:sp>
      <p:sp>
        <p:nvSpPr>
          <p:cNvPr id="118" name="Right Triangle 117">
            <a:extLst>
              <a:ext uri="{FF2B5EF4-FFF2-40B4-BE49-F238E27FC236}">
                <a16:creationId xmlns:a16="http://schemas.microsoft.com/office/drawing/2014/main" id="{A7B34831-6A8D-6C96-23DD-CF4247A102F5}"/>
              </a:ext>
            </a:extLst>
          </p:cNvPr>
          <p:cNvSpPr/>
          <p:nvPr/>
        </p:nvSpPr>
        <p:spPr>
          <a:xfrm flipH="1">
            <a:off x="5285639" y="4650087"/>
            <a:ext cx="1306715" cy="619005"/>
          </a:xfrm>
          <a:prstGeom prst="rtTriangle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48E637A3-F227-5080-ED99-6007E5184C8E}"/>
                  </a:ext>
                </a:extLst>
              </p:cNvPr>
              <p:cNvSpPr txBox="1"/>
              <p:nvPr/>
            </p:nvSpPr>
            <p:spPr>
              <a:xfrm>
                <a:off x="6552398" y="4753151"/>
                <a:ext cx="777371" cy="353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2</m:t>
                    </m:r>
                    <m:f>
                      <m:fPr>
                        <m:ctrlP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den>
                    </m:f>
                    <m:r>
                      <a:rPr kumimoji="0" lang="en-GB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48E637A3-F227-5080-ED99-6007E5184C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2398" y="4753151"/>
                <a:ext cx="777371" cy="35349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9CF6C822-627B-4627-46FC-A5A35B65E58A}"/>
                  </a:ext>
                </a:extLst>
              </p:cNvPr>
              <p:cNvSpPr txBox="1"/>
              <p:nvPr/>
            </p:nvSpPr>
            <p:spPr>
              <a:xfrm>
                <a:off x="5716136" y="5242856"/>
                <a:ext cx="777371" cy="354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3</m:t>
                    </m:r>
                    <m:f>
                      <m:fPr>
                        <m:ctrlP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a:rPr kumimoji="0" lang="en-GB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5</m:t>
                        </m:r>
                      </m:den>
                    </m:f>
                    <m:r>
                      <a:rPr kumimoji="0" lang="en-GB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9CF6C822-627B-4627-46FC-A5A35B65E5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6136" y="5242856"/>
                <a:ext cx="777371" cy="35464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0" name="Parallelogram 1">
            <a:extLst>
              <a:ext uri="{FF2B5EF4-FFF2-40B4-BE49-F238E27FC236}">
                <a16:creationId xmlns:a16="http://schemas.microsoft.com/office/drawing/2014/main" id="{DFF96CDA-B660-8C39-9FA7-BDF7DFED9765}"/>
              </a:ext>
            </a:extLst>
          </p:cNvPr>
          <p:cNvSpPr/>
          <p:nvPr/>
        </p:nvSpPr>
        <p:spPr>
          <a:xfrm rot="3293159">
            <a:off x="9258133" y="4448640"/>
            <a:ext cx="1566477" cy="1578127"/>
          </a:xfrm>
          <a:custGeom>
            <a:avLst/>
            <a:gdLst>
              <a:gd name="connsiteX0" fmla="*/ 0 w 2759978"/>
              <a:gd name="connsiteY0" fmla="*/ 1484851 h 1484851"/>
              <a:gd name="connsiteX1" fmla="*/ 371213 w 2759978"/>
              <a:gd name="connsiteY1" fmla="*/ 0 h 1484851"/>
              <a:gd name="connsiteX2" fmla="*/ 2759978 w 2759978"/>
              <a:gd name="connsiteY2" fmla="*/ 0 h 1484851"/>
              <a:gd name="connsiteX3" fmla="*/ 2388765 w 2759978"/>
              <a:gd name="connsiteY3" fmla="*/ 1484851 h 1484851"/>
              <a:gd name="connsiteX4" fmla="*/ 0 w 2759978"/>
              <a:gd name="connsiteY4" fmla="*/ 1484851 h 1484851"/>
              <a:gd name="connsiteX0" fmla="*/ 526409 w 3286387"/>
              <a:gd name="connsiteY0" fmla="*/ 1484851 h 1484851"/>
              <a:gd name="connsiteX1" fmla="*/ 0 w 3286387"/>
              <a:gd name="connsiteY1" fmla="*/ 0 h 1484851"/>
              <a:gd name="connsiteX2" fmla="*/ 3286387 w 3286387"/>
              <a:gd name="connsiteY2" fmla="*/ 0 h 1484851"/>
              <a:gd name="connsiteX3" fmla="*/ 2915174 w 3286387"/>
              <a:gd name="connsiteY3" fmla="*/ 1484851 h 1484851"/>
              <a:gd name="connsiteX4" fmla="*/ 526409 w 3286387"/>
              <a:gd name="connsiteY4" fmla="*/ 1484851 h 1484851"/>
              <a:gd name="connsiteX0" fmla="*/ 526409 w 3286387"/>
              <a:gd name="connsiteY0" fmla="*/ 1484851 h 1491013"/>
              <a:gd name="connsiteX1" fmla="*/ 0 w 3286387"/>
              <a:gd name="connsiteY1" fmla="*/ 0 h 1491013"/>
              <a:gd name="connsiteX2" fmla="*/ 3286387 w 3286387"/>
              <a:gd name="connsiteY2" fmla="*/ 0 h 1491013"/>
              <a:gd name="connsiteX3" fmla="*/ 1290491 w 3286387"/>
              <a:gd name="connsiteY3" fmla="*/ 1491013 h 1491013"/>
              <a:gd name="connsiteX4" fmla="*/ 526409 w 3286387"/>
              <a:gd name="connsiteY4" fmla="*/ 1484851 h 1491013"/>
              <a:gd name="connsiteX0" fmla="*/ 526409 w 1290491"/>
              <a:gd name="connsiteY0" fmla="*/ 1499736 h 1505898"/>
              <a:gd name="connsiteX1" fmla="*/ 0 w 1290491"/>
              <a:gd name="connsiteY1" fmla="*/ 14885 h 1505898"/>
              <a:gd name="connsiteX2" fmla="*/ 815052 w 1290491"/>
              <a:gd name="connsiteY2" fmla="*/ 0 h 1505898"/>
              <a:gd name="connsiteX3" fmla="*/ 1290491 w 1290491"/>
              <a:gd name="connsiteY3" fmla="*/ 1505898 h 1505898"/>
              <a:gd name="connsiteX4" fmla="*/ 526409 w 1290491"/>
              <a:gd name="connsiteY4" fmla="*/ 1499736 h 1505898"/>
              <a:gd name="connsiteX0" fmla="*/ 237692 w 1001774"/>
              <a:gd name="connsiteY0" fmla="*/ 1499736 h 1505898"/>
              <a:gd name="connsiteX1" fmla="*/ 0 w 1001774"/>
              <a:gd name="connsiteY1" fmla="*/ 2433 h 1505898"/>
              <a:gd name="connsiteX2" fmla="*/ 526335 w 1001774"/>
              <a:gd name="connsiteY2" fmla="*/ 0 h 1505898"/>
              <a:gd name="connsiteX3" fmla="*/ 1001774 w 1001774"/>
              <a:gd name="connsiteY3" fmla="*/ 1505898 h 1505898"/>
              <a:gd name="connsiteX4" fmla="*/ 237692 w 1001774"/>
              <a:gd name="connsiteY4" fmla="*/ 1499736 h 1505898"/>
              <a:gd name="connsiteX0" fmla="*/ 237692 w 1001774"/>
              <a:gd name="connsiteY0" fmla="*/ 1497303 h 1503465"/>
              <a:gd name="connsiteX1" fmla="*/ 0 w 1001774"/>
              <a:gd name="connsiteY1" fmla="*/ 0 h 1503465"/>
              <a:gd name="connsiteX2" fmla="*/ 361621 w 1001774"/>
              <a:gd name="connsiteY2" fmla="*/ 6839 h 1503465"/>
              <a:gd name="connsiteX3" fmla="*/ 1001774 w 1001774"/>
              <a:gd name="connsiteY3" fmla="*/ 1503465 h 1503465"/>
              <a:gd name="connsiteX4" fmla="*/ 237692 w 1001774"/>
              <a:gd name="connsiteY4" fmla="*/ 1497303 h 1503465"/>
              <a:gd name="connsiteX0" fmla="*/ 14299 w 1001774"/>
              <a:gd name="connsiteY0" fmla="*/ 1501517 h 1503465"/>
              <a:gd name="connsiteX1" fmla="*/ 0 w 1001774"/>
              <a:gd name="connsiteY1" fmla="*/ 0 h 1503465"/>
              <a:gd name="connsiteX2" fmla="*/ 361621 w 1001774"/>
              <a:gd name="connsiteY2" fmla="*/ 6839 h 1503465"/>
              <a:gd name="connsiteX3" fmla="*/ 1001774 w 1001774"/>
              <a:gd name="connsiteY3" fmla="*/ 1503465 h 1503465"/>
              <a:gd name="connsiteX4" fmla="*/ 14299 w 1001774"/>
              <a:gd name="connsiteY4" fmla="*/ 1501517 h 1503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774" h="1503465">
                <a:moveTo>
                  <a:pt x="14299" y="1501517"/>
                </a:moveTo>
                <a:lnTo>
                  <a:pt x="0" y="0"/>
                </a:lnTo>
                <a:lnTo>
                  <a:pt x="361621" y="6839"/>
                </a:lnTo>
                <a:lnTo>
                  <a:pt x="1001774" y="1503465"/>
                </a:lnTo>
                <a:lnTo>
                  <a:pt x="14299" y="1501517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E59AF6A7-D1A9-0055-7F66-C4B5A99A4DCB}"/>
              </a:ext>
            </a:extLst>
          </p:cNvPr>
          <p:cNvCxnSpPr>
            <a:cxnSpLocks/>
          </p:cNvCxnSpPr>
          <p:nvPr/>
        </p:nvCxnSpPr>
        <p:spPr>
          <a:xfrm>
            <a:off x="10280737" y="4216194"/>
            <a:ext cx="153054" cy="227170"/>
          </a:xfrm>
          <a:prstGeom prst="straightConnector1">
            <a:avLst/>
          </a:prstGeom>
          <a:solidFill>
            <a:sysClr val="window" lastClr="FFFFFF">
              <a:lumMod val="85000"/>
            </a:sysClr>
          </a:solidFill>
          <a:ln w="6350" cap="flat" cmpd="sng" algn="ctr">
            <a:solidFill>
              <a:schemeClr val="bg2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DA60FAB0-210D-D1B0-5E8D-63FFB8817F08}"/>
              </a:ext>
            </a:extLst>
          </p:cNvPr>
          <p:cNvCxnSpPr>
            <a:cxnSpLocks/>
          </p:cNvCxnSpPr>
          <p:nvPr/>
        </p:nvCxnSpPr>
        <p:spPr>
          <a:xfrm>
            <a:off x="9312156" y="5573526"/>
            <a:ext cx="279911" cy="417499"/>
          </a:xfrm>
          <a:prstGeom prst="straightConnector1">
            <a:avLst/>
          </a:prstGeom>
          <a:solidFill>
            <a:sysClr val="window" lastClr="FFFFFF">
              <a:lumMod val="85000"/>
            </a:sysClr>
          </a:solidFill>
          <a:ln w="6350" cap="flat" cmpd="sng" algn="ctr">
            <a:solidFill>
              <a:schemeClr val="bg2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558CB5BD-B78B-A415-41F0-8FB8C103AAAD}"/>
              </a:ext>
            </a:extLst>
          </p:cNvPr>
          <p:cNvCxnSpPr>
            <a:cxnSpLocks/>
            <a:stCxn id="140" idx="2"/>
          </p:cNvCxnSpPr>
          <p:nvPr/>
        </p:nvCxnSpPr>
        <p:spPr>
          <a:xfrm flipH="1">
            <a:off x="9255318" y="4609821"/>
            <a:ext cx="1300379" cy="900213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miter lim="800000"/>
          </a:ln>
          <a:effectLst/>
        </p:spPr>
      </p:cxnSp>
      <p:sp>
        <p:nvSpPr>
          <p:cNvPr id="136" name="Rectangle 135">
            <a:extLst>
              <a:ext uri="{FF2B5EF4-FFF2-40B4-BE49-F238E27FC236}">
                <a16:creationId xmlns:a16="http://schemas.microsoft.com/office/drawing/2014/main" id="{B8331212-B035-E922-0536-F5448A322D74}"/>
              </a:ext>
            </a:extLst>
          </p:cNvPr>
          <p:cNvSpPr/>
          <p:nvPr/>
        </p:nvSpPr>
        <p:spPr>
          <a:xfrm rot="3392130">
            <a:off x="10418567" y="4543693"/>
            <a:ext cx="113385" cy="114054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CAA2A93A-2316-05C1-4EF9-0EA6E954253F}"/>
                  </a:ext>
                </a:extLst>
              </p:cNvPr>
              <p:cNvSpPr txBox="1"/>
              <p:nvPr/>
            </p:nvSpPr>
            <p:spPr>
              <a:xfrm>
                <a:off x="9181748" y="4212958"/>
                <a:ext cx="540725" cy="3491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4</m:t>
                    </m:r>
                    <m:f>
                      <m:fPr>
                        <m:ctrlP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5</m:t>
                        </m:r>
                      </m:den>
                    </m:f>
                    <m:r>
                      <a:rPr kumimoji="0" lang="en-GB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CAA2A93A-2316-05C1-4EF9-0EA6E9542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1748" y="4212958"/>
                <a:ext cx="540725" cy="349198"/>
              </a:xfrm>
              <a:prstGeom prst="rect">
                <a:avLst/>
              </a:prstGeom>
              <a:blipFill>
                <a:blip r:embed="rId23"/>
                <a:stretch>
                  <a:fillRect l="-11364" t="-6897" r="-20455" b="-17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2D6AAD9A-BCD3-8205-B289-413E064243B9}"/>
                  </a:ext>
                </a:extLst>
              </p:cNvPr>
              <p:cNvSpPr txBox="1"/>
              <p:nvPr/>
            </p:nvSpPr>
            <p:spPr>
              <a:xfrm>
                <a:off x="10481637" y="4060235"/>
                <a:ext cx="627288" cy="3476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2</m:t>
                    </m:r>
                    <m:f>
                      <m:fPr>
                        <m:ctrlP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12</m:t>
                        </m:r>
                      </m:den>
                    </m:f>
                    <m:r>
                      <a:rPr kumimoji="0" lang="en-GB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2D6AAD9A-BCD3-8205-B289-413E06424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1637" y="4060235"/>
                <a:ext cx="627288" cy="347659"/>
              </a:xfrm>
              <a:prstGeom prst="rect">
                <a:avLst/>
              </a:prstGeom>
              <a:blipFill>
                <a:blip r:embed="rId24"/>
                <a:stretch>
                  <a:fillRect l="-12000" t="-6897" r="-20000" b="-17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FBDB5846-2106-5EBF-6346-9C9F9CBAA899}"/>
                  </a:ext>
                </a:extLst>
              </p:cNvPr>
              <p:cNvSpPr txBox="1"/>
              <p:nvPr/>
            </p:nvSpPr>
            <p:spPr>
              <a:xfrm>
                <a:off x="8799690" y="5631074"/>
                <a:ext cx="540725" cy="3489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3</m:t>
                    </m:r>
                    <m:f>
                      <m:fPr>
                        <m:ctrlP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den>
                    </m:f>
                    <m:r>
                      <a:rPr kumimoji="0" lang="en-GB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FBDB5846-2106-5EBF-6346-9C9F9CBAA8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9690" y="5631074"/>
                <a:ext cx="540725" cy="348942"/>
              </a:xfrm>
              <a:prstGeom prst="rect">
                <a:avLst/>
              </a:prstGeom>
              <a:blipFill>
                <a:blip r:embed="rId25"/>
                <a:stretch>
                  <a:fillRect l="-13953" t="-7143" r="-20930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6" name="Freeform: Shape 87">
            <a:extLst>
              <a:ext uri="{FF2B5EF4-FFF2-40B4-BE49-F238E27FC236}">
                <a16:creationId xmlns:a16="http://schemas.microsoft.com/office/drawing/2014/main" id="{072D90A6-50A5-3C54-0E32-1BE61AC8DEEB}"/>
              </a:ext>
            </a:extLst>
          </p:cNvPr>
          <p:cNvSpPr/>
          <p:nvPr/>
        </p:nvSpPr>
        <p:spPr>
          <a:xfrm>
            <a:off x="8981595" y="4143132"/>
            <a:ext cx="1246663" cy="907539"/>
          </a:xfrm>
          <a:custGeom>
            <a:avLst/>
            <a:gdLst>
              <a:gd name="connsiteX0" fmla="*/ 0 w 1581150"/>
              <a:gd name="connsiteY0" fmla="*/ 1123950 h 1123950"/>
              <a:gd name="connsiteX1" fmla="*/ 1447800 w 1581150"/>
              <a:gd name="connsiteY1" fmla="*/ 933450 h 1123950"/>
              <a:gd name="connsiteX2" fmla="*/ 1581150 w 1581150"/>
              <a:gd name="connsiteY2" fmla="*/ 0 h 1123950"/>
              <a:gd name="connsiteX3" fmla="*/ 0 w 1581150"/>
              <a:gd name="connsiteY3" fmla="*/ 112395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150" h="1123950">
                <a:moveTo>
                  <a:pt x="0" y="1123950"/>
                </a:moveTo>
                <a:lnTo>
                  <a:pt x="1447800" y="933450"/>
                </a:lnTo>
                <a:lnTo>
                  <a:pt x="1581150" y="0"/>
                </a:lnTo>
                <a:lnTo>
                  <a:pt x="0" y="1123950"/>
                </a:lnTo>
                <a:close/>
              </a:path>
            </a:pathLst>
          </a:custGeom>
          <a:solidFill>
            <a:sysClr val="window" lastClr="FFFFFF"/>
          </a:solidFill>
          <a:ln w="19050" cap="flat" cmpd="sng" algn="ctr">
            <a:solidFill>
              <a:schemeClr val="bg1"/>
            </a:solidFill>
            <a:prstDash val="solid"/>
            <a:miter lim="800000"/>
          </a:ln>
          <a:effectLst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BA9BF87C-335B-CCCF-A720-3D727B60749E}"/>
              </a:ext>
            </a:extLst>
          </p:cNvPr>
          <p:cNvSpPr/>
          <p:nvPr/>
        </p:nvSpPr>
        <p:spPr>
          <a:xfrm rot="3270669">
            <a:off x="8982305" y="5024898"/>
            <a:ext cx="113549" cy="113549"/>
          </a:xfrm>
          <a:prstGeom prst="rect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Title 2">
            <a:extLst>
              <a:ext uri="{FF2B5EF4-FFF2-40B4-BE49-F238E27FC236}">
                <a16:creationId xmlns:a16="http://schemas.microsoft.com/office/drawing/2014/main" id="{1D1870C6-3B36-6240-C138-E00ECD2E80F4}"/>
              </a:ext>
            </a:extLst>
          </p:cNvPr>
          <p:cNvSpPr txBox="1">
            <a:spLocks/>
          </p:cNvSpPr>
          <p:nvPr/>
        </p:nvSpPr>
        <p:spPr>
          <a:xfrm>
            <a:off x="4855096" y="372862"/>
            <a:ext cx="7299960" cy="8239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Fractions and Decimals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6" name="Table 5">
                <a:extLst>
                  <a:ext uri="{FF2B5EF4-FFF2-40B4-BE49-F238E27FC236}">
                    <a16:creationId xmlns:a16="http://schemas.microsoft.com/office/drawing/2014/main" id="{B8142F09-ABA3-371F-9509-AFE7E919621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8000" y="1454481"/>
              <a:ext cx="11715504" cy="51900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905168">
                      <a:extLst>
                        <a:ext uri="{9D8B030D-6E8A-4147-A177-3AD203B41FA5}">
                          <a16:colId xmlns:a16="http://schemas.microsoft.com/office/drawing/2014/main" val="3976835520"/>
                        </a:ext>
                      </a:extLst>
                    </a:gridCol>
                    <a:gridCol w="3905168">
                      <a:extLst>
                        <a:ext uri="{9D8B030D-6E8A-4147-A177-3AD203B41FA5}">
                          <a16:colId xmlns:a16="http://schemas.microsoft.com/office/drawing/2014/main" val="1287560506"/>
                        </a:ext>
                      </a:extLst>
                    </a:gridCol>
                    <a:gridCol w="3905168">
                      <a:extLst>
                        <a:ext uri="{9D8B030D-6E8A-4147-A177-3AD203B41FA5}">
                          <a16:colId xmlns:a16="http://schemas.microsoft.com/office/drawing/2014/main" val="2904837434"/>
                        </a:ext>
                      </a:extLst>
                    </a:gridCol>
                  </a:tblGrid>
                  <a:tr h="2459052">
                    <a:tc>
                      <a:txBody>
                        <a:bodyPr/>
                        <a:lstStyle/>
                        <a:p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a)		</a:t>
                          </a:r>
                          <a:r>
                            <a:rPr lang="en-GB" sz="2000" b="0" baseline="0" dirty="0">
                              <a:solidFill>
                                <a:schemeClr val="bg2"/>
                              </a:solidFill>
                            </a:rPr>
                            <a:t>               </a:t>
                          </a:r>
                          <a14:m>
                            <m:oMath xmlns:m="http://schemas.openxmlformats.org/officeDocument/2006/math">
                              <m:borderBox>
                                <m:borderBoxPr>
                                  <m:ctrlPr>
                                    <a:rPr lang="en-GB" sz="2000" b="0" i="1" u="none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b="0" dirty="0" smtClean="0">
                                      <a:solidFill>
                                        <a:schemeClr val="bg2"/>
                                      </a:solidFill>
                                    </a:rPr>
                                    <m:t>			</m:t>
                                  </m:r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f>
                                    <m:fPr>
                                      <m:ctrlP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p>
                                    <m:sSupPr>
                                      <m:ctrlP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GB" sz="2000" b="0" i="0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cm</m:t>
                                      </m:r>
                                    </m:e>
                                    <m:sup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borderBox>
                            </m:oMath>
                          </a14:m>
                          <a:endParaRPr lang="en-GB" sz="2000" b="0" u="none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b)</a:t>
                          </a: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 		</a:t>
                          </a:r>
                          <a:r>
                            <a:rPr lang="en-GB" sz="2000" b="0" baseline="0" dirty="0">
                              <a:solidFill>
                                <a:schemeClr val="bg2"/>
                              </a:solidFill>
                            </a:rPr>
                            <a:t>               </a:t>
                          </a:r>
                          <a14:m>
                            <m:oMath xmlns:m="http://schemas.openxmlformats.org/officeDocument/2006/math">
                              <m:borderBox>
                                <m:borderBoxPr>
                                  <m:ctrlPr>
                                    <a:rPr lang="en-GB" sz="2000" b="0" i="1" u="none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b="0" dirty="0" smtClean="0">
                                      <a:solidFill>
                                        <a:srgbClr val="C00000"/>
                                      </a:solidFill>
                                    </a:rPr>
                                    <m:t>			</m:t>
                                  </m:r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f>
                                    <m:fPr>
                                      <m:ctrlP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p>
                                    <m:sSupPr>
                                      <m:ctrlP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GB" sz="2000" b="0" i="0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cm</m:t>
                                      </m:r>
                                    </m:e>
                                    <m:sup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borderBox>
                            </m:oMath>
                          </a14:m>
                          <a:endParaRPr lang="en-GB" sz="20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c) </a:t>
                          </a: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		</a:t>
                          </a:r>
                          <a:r>
                            <a:rPr lang="en-GB" sz="2000" b="0" baseline="0" dirty="0">
                              <a:solidFill>
                                <a:schemeClr val="bg2"/>
                              </a:solidFill>
                            </a:rPr>
                            <a:t>                  </a:t>
                          </a:r>
                          <a14:m>
                            <m:oMath xmlns:m="http://schemas.openxmlformats.org/officeDocument/2006/math">
                              <m:borderBox>
                                <m:borderBoxPr>
                                  <m:ctrlPr>
                                    <a:rPr lang="en-GB" sz="2000" b="0" i="1" u="none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b="0" dirty="0" smtClean="0">
                                      <a:solidFill>
                                        <a:srgbClr val="C00000"/>
                                      </a:solidFill>
                                    </a:rPr>
                                    <m:t>			</m:t>
                                  </m:r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f>
                                    <m:fPr>
                                      <m:ctrlP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</m:den>
                                  </m:f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p>
                                    <m:sSupPr>
                                      <m:ctrlP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GB" sz="2000" b="0" i="0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cm</m:t>
                                      </m:r>
                                    </m:e>
                                    <m:sup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borderBox>
                            </m:oMath>
                          </a14:m>
                          <a:endParaRPr lang="en-GB" sz="20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6152640"/>
                      </a:ext>
                    </a:extLst>
                  </a:tr>
                  <a:tr h="2515483">
                    <a:tc>
                      <a:txBody>
                        <a:bodyPr/>
                        <a:lstStyle/>
                        <a:p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d) </a:t>
                          </a:r>
                        </a:p>
                        <a:p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endParaRPr lang="en-GB" sz="2000" b="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 		</a:t>
                          </a:r>
                          <a:r>
                            <a:rPr lang="en-GB" sz="2000" b="0" baseline="0" dirty="0">
                              <a:solidFill>
                                <a:schemeClr val="bg2"/>
                              </a:solidFill>
                            </a:rPr>
                            <a:t>               </a:t>
                          </a:r>
                          <a14:m>
                            <m:oMath xmlns:m="http://schemas.openxmlformats.org/officeDocument/2006/math">
                              <m:borderBox>
                                <m:borderBoxPr>
                                  <m:ctrlPr>
                                    <a:rPr lang="en-GB" sz="2000" b="0" i="1" u="none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b="0" dirty="0" smtClean="0">
                                      <a:solidFill>
                                        <a:srgbClr val="C00000"/>
                                      </a:solidFill>
                                    </a:rPr>
                                    <m:t>			</m:t>
                                  </m:r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21.3</m:t>
                                  </m:r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p>
                                    <m:sSupPr>
                                      <m:ctrlP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GB" sz="2000" b="0" i="0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cm</m:t>
                                      </m:r>
                                    </m:e>
                                    <m:sup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borderBox>
                            </m:oMath>
                          </a14:m>
                          <a:endParaRPr lang="en-GB" sz="20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e) </a:t>
                          </a: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		</a:t>
                          </a:r>
                          <a:r>
                            <a:rPr lang="en-GB" sz="2000" b="0" baseline="0" dirty="0">
                              <a:solidFill>
                                <a:schemeClr val="bg2"/>
                              </a:solidFill>
                            </a:rPr>
                            <a:t>             </a:t>
                          </a:r>
                          <a14:m>
                            <m:oMath xmlns:m="http://schemas.openxmlformats.org/officeDocument/2006/math">
                              <m:borderBox>
                                <m:borderBoxPr>
                                  <m:ctrlPr>
                                    <a:rPr lang="en-GB" sz="2000" b="0" i="1" u="none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000" b="0" i="1" u="none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  <m:f>
                                    <m:fPr>
                                      <m:ctrlP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nor/>
                                        </m:rPr>
                                        <a:rPr lang="en-GB" sz="2000" b="0" dirty="0" smtClean="0">
                                          <a:solidFill>
                                            <a:srgbClr val="C00000"/>
                                          </a:solidFill>
                                        </a:rPr>
                                        <m:t>			</m:t>
                                      </m:r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7</m:t>
                                      </m:r>
                                    </m:num>
                                    <m:den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den>
                                  </m:f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p>
                                    <m:sSupPr>
                                      <m:ctrlP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GB" sz="2000" b="0" i="0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cm</m:t>
                                      </m:r>
                                    </m:e>
                                    <m:sup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borderBox>
                            </m:oMath>
                          </a14:m>
                          <a:endParaRPr lang="en-GB" sz="20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f)</a:t>
                          </a:r>
                        </a:p>
                        <a:p>
                          <a:endParaRPr lang="en-GB" sz="2000" b="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endParaRPr lang="en-GB" sz="2000" b="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endParaRPr lang="en-GB" sz="2000" b="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endParaRPr lang="en-GB" sz="2000" b="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</a:p>
                        <a:p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</a:rPr>
                            <a:t>		</a:t>
                          </a:r>
                          <a:r>
                            <a:rPr lang="en-GB" sz="2000" b="0" baseline="0" dirty="0">
                              <a:solidFill>
                                <a:schemeClr val="bg2"/>
                              </a:solidFill>
                            </a:rPr>
                            <a:t>                  </a:t>
                          </a:r>
                          <a14:m>
                            <m:oMath xmlns:m="http://schemas.openxmlformats.org/officeDocument/2006/math">
                              <m:borderBox>
                                <m:borderBoxPr>
                                  <m:ctrlPr>
                                    <a:rPr lang="en-GB" sz="2000" b="0" i="1" u="none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0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7 </m:t>
                                  </m:r>
                                  <m:sSup>
                                    <m:sSupPr>
                                      <m:ctrlP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GB" sz="2000" b="0" i="0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cm</m:t>
                                      </m:r>
                                    </m:e>
                                    <m:sup>
                                      <m:r>
                                        <a:rPr lang="en-GB" sz="20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borderBox>
                            </m:oMath>
                          </a14:m>
                          <a:endParaRPr lang="en-GB" sz="20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1034544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6" name="Table 5">
                <a:extLst>
                  <a:ext uri="{FF2B5EF4-FFF2-40B4-BE49-F238E27FC236}">
                    <a16:creationId xmlns:a16="http://schemas.microsoft.com/office/drawing/2014/main" id="{B8142F09-ABA3-371F-9509-AFE7E919621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8000" y="1454481"/>
              <a:ext cx="11715504" cy="51900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905168">
                      <a:extLst>
                        <a:ext uri="{9D8B030D-6E8A-4147-A177-3AD203B41FA5}">
                          <a16:colId xmlns:a16="http://schemas.microsoft.com/office/drawing/2014/main" val="3976835520"/>
                        </a:ext>
                      </a:extLst>
                    </a:gridCol>
                    <a:gridCol w="3905168">
                      <a:extLst>
                        <a:ext uri="{9D8B030D-6E8A-4147-A177-3AD203B41FA5}">
                          <a16:colId xmlns:a16="http://schemas.microsoft.com/office/drawing/2014/main" val="1287560506"/>
                        </a:ext>
                      </a:extLst>
                    </a:gridCol>
                    <a:gridCol w="3905168">
                      <a:extLst>
                        <a:ext uri="{9D8B030D-6E8A-4147-A177-3AD203B41FA5}">
                          <a16:colId xmlns:a16="http://schemas.microsoft.com/office/drawing/2014/main" val="2904837434"/>
                        </a:ext>
                      </a:extLst>
                    </a:gridCol>
                  </a:tblGrid>
                  <a:tr h="248786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6"/>
                          <a:stretch>
                            <a:fillRect l="-325" t="-1523" r="-200000" b="-108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6"/>
                          <a:stretch>
                            <a:fillRect l="-100651" t="-1523" r="-100651" b="-108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6"/>
                          <a:stretch>
                            <a:fillRect l="-200000" t="-1523" r="-325" b="-1081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6152640"/>
                      </a:ext>
                    </a:extLst>
                  </a:tr>
                  <a:tr h="27021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6"/>
                          <a:stretch>
                            <a:fillRect l="-325" t="-93897" r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6"/>
                          <a:stretch>
                            <a:fillRect l="-100651" t="-93897" r="-100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6"/>
                          <a:stretch>
                            <a:fillRect l="-200000" t="-93897" r="-3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1034544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36394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A88B8C4B-BB84-8EDA-97FA-7247FC7CBD7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3015" y="957637"/>
              <a:ext cx="11754060" cy="53827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59010">
                      <a:extLst>
                        <a:ext uri="{9D8B030D-6E8A-4147-A177-3AD203B41FA5}">
                          <a16:colId xmlns:a16="http://schemas.microsoft.com/office/drawing/2014/main" val="1215997870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514858263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256475407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4242854301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104153514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1515173376"/>
                        </a:ext>
                      </a:extLst>
                    </a:gridCol>
                  </a:tblGrid>
                  <a:tr h="2304000"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a)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b)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c)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69276458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1600" b="0" i="0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Area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=55 </m:t>
                                </m:r>
                                <m:sSup>
                                  <m:sSupPr>
                                    <m:ctrlP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GB" sz="1600" b="0" i="0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600" b="0" i="0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m</m:t>
                                    </m:r>
                                  </m:e>
                                  <m:sup>
                                    <m: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600" b="0" i="1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600" b="0" i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1600" b="0" i="0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Area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=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27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GB" sz="1600" b="0" i="0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cm</m:t>
                                    </m:r>
                                  </m:e>
                                  <m:sup>
                                    <m: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b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600" b="0" i="1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600" b="0" i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1600" b="0" i="0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Area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=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90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GB" sz="1600" b="0" i="0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cm</m:t>
                                    </m:r>
                                  </m:e>
                                  <m:sup>
                                    <m: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b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600" b="0" i="1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600" b="0" i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7304336"/>
                      </a:ext>
                    </a:extLst>
                  </a:tr>
                  <a:tr h="2304000"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d)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e)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f)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24165756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1600" b="0" i="0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Area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=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160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GB" sz="1600" b="0" i="0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cm</m:t>
                                    </m:r>
                                  </m:e>
                                  <m:sup>
                                    <m: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600" b="0" i="1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600" b="0" i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1600" b="0" i="0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Area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=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GB" sz="1600" b="0" i="0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cm</m:t>
                                    </m:r>
                                  </m:e>
                                  <m:sup>
                                    <m: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b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600" b="0" i="1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600" b="0" i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1600" b="0" i="0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Area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=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40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GB" sz="1600" b="0" i="0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cm</m:t>
                                    </m:r>
                                  </m:e>
                                  <m:sup>
                                    <m: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b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600" b="0" i="1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600" b="0" i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860052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A88B8C4B-BB84-8EDA-97FA-7247FC7CBD7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3015" y="957637"/>
              <a:ext cx="11754060" cy="53827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59010">
                      <a:extLst>
                        <a:ext uri="{9D8B030D-6E8A-4147-A177-3AD203B41FA5}">
                          <a16:colId xmlns:a16="http://schemas.microsoft.com/office/drawing/2014/main" val="1215997870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514858263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256475407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4242854301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104153514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1515173376"/>
                        </a:ext>
                      </a:extLst>
                    </a:gridCol>
                  </a:tblGrid>
                  <a:tr h="2304000"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a)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b)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c)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69276458"/>
                      </a:ext>
                    </a:extLst>
                  </a:tr>
                  <a:tr h="3873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593548" r="-501948" b="-696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9355" t="-593548" r="-398710" b="-696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649" t="-593548" r="-301299" b="-696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0649" t="-593548" r="-201299" b="-696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8065" t="-593548" r="-100000" b="-696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1299" t="-593548" r="-649" b="-6967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7304336"/>
                      </a:ext>
                    </a:extLst>
                  </a:tr>
                  <a:tr h="2304000"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d)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e)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f)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24165756"/>
                      </a:ext>
                    </a:extLst>
                  </a:tr>
                  <a:tr h="3873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1277419" r="-501948" b="-129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9355" t="-1277419" r="-398710" b="-129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649" t="-1277419" r="-301299" b="-129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0649" t="-1277419" r="-201299" b="-129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8065" t="-1277419" r="-100000" b="-129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1299" t="-1277419" r="-649" b="-129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860052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AB920CC2-6642-260D-4233-82ABF6E9E812}"/>
              </a:ext>
            </a:extLst>
          </p:cNvPr>
          <p:cNvSpPr txBox="1"/>
          <p:nvPr/>
        </p:nvSpPr>
        <p:spPr>
          <a:xfrm>
            <a:off x="183015" y="372862"/>
            <a:ext cx="5912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Solving Equations with…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0A0911C1-F597-1518-3F49-CBA5A6B26B72}"/>
              </a:ext>
            </a:extLst>
          </p:cNvPr>
          <p:cNvSpPr txBox="1">
            <a:spLocks/>
          </p:cNvSpPr>
          <p:nvPr/>
        </p:nvSpPr>
        <p:spPr>
          <a:xfrm>
            <a:off x="4788594" y="265492"/>
            <a:ext cx="7299960" cy="8239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Areas of Trapeziums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FF2D57-1830-81B3-81FC-E6070FEE80F7}"/>
              </a:ext>
            </a:extLst>
          </p:cNvPr>
          <p:cNvSpPr/>
          <p:nvPr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@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karenshancock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395439C-712A-FA81-3027-522A50FDBEF9}"/>
              </a:ext>
            </a:extLst>
          </p:cNvPr>
          <p:cNvSpPr txBox="1"/>
          <p:nvPr/>
        </p:nvSpPr>
        <p:spPr>
          <a:xfrm>
            <a:off x="5619420" y="5344888"/>
            <a:ext cx="814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5.5 cm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79CA61E5-7D8D-A90E-ACDA-78DE3537432B}"/>
              </a:ext>
            </a:extLst>
          </p:cNvPr>
          <p:cNvCxnSpPr/>
          <p:nvPr/>
        </p:nvCxnSpPr>
        <p:spPr>
          <a:xfrm>
            <a:off x="1520382" y="1552472"/>
            <a:ext cx="0" cy="1211774"/>
          </a:xfrm>
          <a:prstGeom prst="line">
            <a:avLst/>
          </a:prstGeom>
          <a:ln w="19050">
            <a:solidFill>
              <a:schemeClr val="accent1"/>
            </a:solidFill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6" name="Rectangle 105">
            <a:extLst>
              <a:ext uri="{FF2B5EF4-FFF2-40B4-BE49-F238E27FC236}">
                <a16:creationId xmlns:a16="http://schemas.microsoft.com/office/drawing/2014/main" id="{BEAF1088-AABF-539C-EFC1-4A8EBA9E10B4}"/>
              </a:ext>
            </a:extLst>
          </p:cNvPr>
          <p:cNvSpPr/>
          <p:nvPr/>
        </p:nvSpPr>
        <p:spPr>
          <a:xfrm>
            <a:off x="1520382" y="2579427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7" name="Trapezium 106">
            <a:extLst>
              <a:ext uri="{FF2B5EF4-FFF2-40B4-BE49-F238E27FC236}">
                <a16:creationId xmlns:a16="http://schemas.microsoft.com/office/drawing/2014/main" id="{E0331719-6BD0-2A8B-F12A-8752AFF667EA}"/>
              </a:ext>
            </a:extLst>
          </p:cNvPr>
          <p:cNvSpPr/>
          <p:nvPr/>
        </p:nvSpPr>
        <p:spPr>
          <a:xfrm>
            <a:off x="862176" y="1554011"/>
            <a:ext cx="2451451" cy="1210235"/>
          </a:xfrm>
          <a:prstGeom prst="trapezoid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C4CAA197-1446-D16B-6DD7-01B7C94557C0}"/>
              </a:ext>
            </a:extLst>
          </p:cNvPr>
          <p:cNvCxnSpPr>
            <a:cxnSpLocks/>
          </p:cNvCxnSpPr>
          <p:nvPr/>
        </p:nvCxnSpPr>
        <p:spPr>
          <a:xfrm>
            <a:off x="1488667" y="1545749"/>
            <a:ext cx="814794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1F6B37D3-8705-EE46-FF60-27D9E7EF298D}"/>
              </a:ext>
            </a:extLst>
          </p:cNvPr>
          <p:cNvCxnSpPr>
            <a:cxnSpLocks/>
          </p:cNvCxnSpPr>
          <p:nvPr/>
        </p:nvCxnSpPr>
        <p:spPr>
          <a:xfrm>
            <a:off x="1488667" y="2757523"/>
            <a:ext cx="814794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919EB23D-5EF0-FD92-2E0E-5DDC7513E896}"/>
              </a:ext>
            </a:extLst>
          </p:cNvPr>
          <p:cNvSpPr txBox="1"/>
          <p:nvPr/>
        </p:nvSpPr>
        <p:spPr>
          <a:xfrm>
            <a:off x="1850419" y="1133536"/>
            <a:ext cx="814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3 cm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23D0426-15F7-EF5E-F410-62816E5C7DF3}"/>
              </a:ext>
            </a:extLst>
          </p:cNvPr>
          <p:cNvSpPr txBox="1"/>
          <p:nvPr/>
        </p:nvSpPr>
        <p:spPr>
          <a:xfrm>
            <a:off x="1857737" y="2764246"/>
            <a:ext cx="814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7 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99A39213-4680-7034-5F1B-F9242E3781D1}"/>
                  </a:ext>
                </a:extLst>
              </p:cNvPr>
              <p:cNvSpPr txBox="1"/>
              <p:nvPr/>
            </p:nvSpPr>
            <p:spPr>
              <a:xfrm>
                <a:off x="1517000" y="1982548"/>
                <a:ext cx="8147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92278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𝑎</m:t>
                    </m:r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92278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278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99A39213-4680-7034-5F1B-F9242E3781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000" y="1982548"/>
                <a:ext cx="814795" cy="369332"/>
              </a:xfrm>
              <a:prstGeom prst="rect">
                <a:avLst/>
              </a:prstGeom>
              <a:blipFill>
                <a:blip r:embed="rId4"/>
                <a:stretch>
                  <a:fillRect t="-6667" b="-2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88DF21B8-201A-2811-DBA7-12726DF8CE59}"/>
              </a:ext>
            </a:extLst>
          </p:cNvPr>
          <p:cNvCxnSpPr/>
          <p:nvPr/>
        </p:nvCxnSpPr>
        <p:spPr>
          <a:xfrm>
            <a:off x="4876976" y="1509533"/>
            <a:ext cx="0" cy="1211774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4" name="Rectangle 113">
            <a:extLst>
              <a:ext uri="{FF2B5EF4-FFF2-40B4-BE49-F238E27FC236}">
                <a16:creationId xmlns:a16="http://schemas.microsoft.com/office/drawing/2014/main" id="{CD8AC194-E168-4C12-5192-14D110F6D389}"/>
              </a:ext>
            </a:extLst>
          </p:cNvPr>
          <p:cNvSpPr/>
          <p:nvPr/>
        </p:nvSpPr>
        <p:spPr>
          <a:xfrm>
            <a:off x="4876976" y="2536488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5" name="Trapezium 3">
            <a:extLst>
              <a:ext uri="{FF2B5EF4-FFF2-40B4-BE49-F238E27FC236}">
                <a16:creationId xmlns:a16="http://schemas.microsoft.com/office/drawing/2014/main" id="{B909D7E9-F3D4-5168-33CA-412032DFBDA6}"/>
              </a:ext>
            </a:extLst>
          </p:cNvPr>
          <p:cNvSpPr/>
          <p:nvPr/>
        </p:nvSpPr>
        <p:spPr>
          <a:xfrm>
            <a:off x="4870338" y="1506228"/>
            <a:ext cx="2451451" cy="1218624"/>
          </a:xfrm>
          <a:custGeom>
            <a:avLst/>
            <a:gdLst>
              <a:gd name="connsiteX0" fmla="*/ 0 w 2451451"/>
              <a:gd name="connsiteY0" fmla="*/ 1210235 h 1210235"/>
              <a:gd name="connsiteX1" fmla="*/ 428399 w 2451451"/>
              <a:gd name="connsiteY1" fmla="*/ 0 h 1210235"/>
              <a:gd name="connsiteX2" fmla="*/ 202305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0 w 2451451"/>
              <a:gd name="connsiteY0" fmla="*/ 1210235 h 1210235"/>
              <a:gd name="connsiteX1" fmla="*/ 34116 w 2451451"/>
              <a:gd name="connsiteY1" fmla="*/ 25167 h 1210235"/>
              <a:gd name="connsiteX2" fmla="*/ 202305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0 w 2451451"/>
              <a:gd name="connsiteY0" fmla="*/ 1210235 h 1210235"/>
              <a:gd name="connsiteX1" fmla="*/ 34116 w 2451451"/>
              <a:gd name="connsiteY1" fmla="*/ 0 h 1210235"/>
              <a:gd name="connsiteX2" fmla="*/ 202305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0 w 2451451"/>
              <a:gd name="connsiteY0" fmla="*/ 1218624 h 1218624"/>
              <a:gd name="connsiteX1" fmla="*/ 17338 w 2451451"/>
              <a:gd name="connsiteY1" fmla="*/ 0 h 1218624"/>
              <a:gd name="connsiteX2" fmla="*/ 2023052 w 2451451"/>
              <a:gd name="connsiteY2" fmla="*/ 8389 h 1218624"/>
              <a:gd name="connsiteX3" fmla="*/ 2451451 w 2451451"/>
              <a:gd name="connsiteY3" fmla="*/ 1218624 h 1218624"/>
              <a:gd name="connsiteX4" fmla="*/ 0 w 2451451"/>
              <a:gd name="connsiteY4" fmla="*/ 1218624 h 1218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1451" h="1218624">
                <a:moveTo>
                  <a:pt x="0" y="1218624"/>
                </a:moveTo>
                <a:lnTo>
                  <a:pt x="17338" y="0"/>
                </a:lnTo>
                <a:lnTo>
                  <a:pt x="2023052" y="8389"/>
                </a:lnTo>
                <a:lnTo>
                  <a:pt x="2451451" y="1218624"/>
                </a:lnTo>
                <a:lnTo>
                  <a:pt x="0" y="1218624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A3000478-A5FC-85B8-5183-B5207B1ACE99}"/>
              </a:ext>
            </a:extLst>
          </p:cNvPr>
          <p:cNvCxnSpPr>
            <a:cxnSpLocks/>
          </p:cNvCxnSpPr>
          <p:nvPr/>
        </p:nvCxnSpPr>
        <p:spPr>
          <a:xfrm>
            <a:off x="5496829" y="1506355"/>
            <a:ext cx="814794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E97A5909-57BA-62C5-9742-66BF43F043B9}"/>
              </a:ext>
            </a:extLst>
          </p:cNvPr>
          <p:cNvCxnSpPr>
            <a:cxnSpLocks/>
          </p:cNvCxnSpPr>
          <p:nvPr/>
        </p:nvCxnSpPr>
        <p:spPr>
          <a:xfrm>
            <a:off x="5496829" y="2718129"/>
            <a:ext cx="814794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449AC78B-72BB-D9F6-5BD1-10955CABD0B5}"/>
              </a:ext>
            </a:extLst>
          </p:cNvPr>
          <p:cNvSpPr txBox="1"/>
          <p:nvPr/>
        </p:nvSpPr>
        <p:spPr>
          <a:xfrm>
            <a:off x="5540993" y="1148571"/>
            <a:ext cx="814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6 cm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074B86A9-411F-E839-1CB2-7F132E3651B7}"/>
              </a:ext>
            </a:extLst>
          </p:cNvPr>
          <p:cNvSpPr txBox="1"/>
          <p:nvPr/>
        </p:nvSpPr>
        <p:spPr>
          <a:xfrm>
            <a:off x="5664858" y="2743768"/>
            <a:ext cx="814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12 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D156C042-D89F-0C7F-C9A2-BDE4AD7F13E5}"/>
                  </a:ext>
                </a:extLst>
              </p:cNvPr>
              <p:cNvSpPr txBox="1"/>
              <p:nvPr/>
            </p:nvSpPr>
            <p:spPr>
              <a:xfrm>
                <a:off x="4870210" y="1866230"/>
                <a:ext cx="8147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𝑏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D156C042-D89F-0C7F-C9A2-BDE4AD7F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0210" y="1866230"/>
                <a:ext cx="814795" cy="369332"/>
              </a:xfrm>
              <a:prstGeom prst="rect">
                <a:avLst/>
              </a:prstGeom>
              <a:blipFill>
                <a:blip r:embed="rId5"/>
                <a:stretch>
                  <a:fillRect t="-6452" b="-22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Rectangle 120">
            <a:extLst>
              <a:ext uri="{FF2B5EF4-FFF2-40B4-BE49-F238E27FC236}">
                <a16:creationId xmlns:a16="http://schemas.microsoft.com/office/drawing/2014/main" id="{C179FB3F-316A-7EBB-CC54-464AADB1FE20}"/>
              </a:ext>
            </a:extLst>
          </p:cNvPr>
          <p:cNvSpPr/>
          <p:nvPr/>
        </p:nvSpPr>
        <p:spPr>
          <a:xfrm rot="6640230">
            <a:off x="9538686" y="1699019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2" name="Trapezium 3">
            <a:extLst>
              <a:ext uri="{FF2B5EF4-FFF2-40B4-BE49-F238E27FC236}">
                <a16:creationId xmlns:a16="http://schemas.microsoft.com/office/drawing/2014/main" id="{80512928-FDFC-060D-BF18-3DA84FFC018E}"/>
              </a:ext>
            </a:extLst>
          </p:cNvPr>
          <p:cNvSpPr/>
          <p:nvPr/>
        </p:nvSpPr>
        <p:spPr>
          <a:xfrm rot="17529149">
            <a:off x="8955504" y="1546290"/>
            <a:ext cx="2148892" cy="1210235"/>
          </a:xfrm>
          <a:custGeom>
            <a:avLst/>
            <a:gdLst>
              <a:gd name="connsiteX0" fmla="*/ 0 w 2451451"/>
              <a:gd name="connsiteY0" fmla="*/ 1210235 h 1210235"/>
              <a:gd name="connsiteX1" fmla="*/ 302559 w 2451451"/>
              <a:gd name="connsiteY1" fmla="*/ 0 h 1210235"/>
              <a:gd name="connsiteX2" fmla="*/ 214889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576193 w 2148892"/>
              <a:gd name="connsiteY0" fmla="*/ 1232891 h 1232891"/>
              <a:gd name="connsiteX1" fmla="*/ 0 w 2148892"/>
              <a:gd name="connsiteY1" fmla="*/ 0 h 1232891"/>
              <a:gd name="connsiteX2" fmla="*/ 1846333 w 2148892"/>
              <a:gd name="connsiteY2" fmla="*/ 0 h 1232891"/>
              <a:gd name="connsiteX3" fmla="*/ 2148892 w 2148892"/>
              <a:gd name="connsiteY3" fmla="*/ 1210235 h 1232891"/>
              <a:gd name="connsiteX4" fmla="*/ 576193 w 2148892"/>
              <a:gd name="connsiteY4" fmla="*/ 1232891 h 1232891"/>
              <a:gd name="connsiteX0" fmla="*/ 566703 w 2148892"/>
              <a:gd name="connsiteY0" fmla="*/ 1209582 h 1210235"/>
              <a:gd name="connsiteX1" fmla="*/ 0 w 2148892"/>
              <a:gd name="connsiteY1" fmla="*/ 0 h 1210235"/>
              <a:gd name="connsiteX2" fmla="*/ 1846333 w 2148892"/>
              <a:gd name="connsiteY2" fmla="*/ 0 h 1210235"/>
              <a:gd name="connsiteX3" fmla="*/ 2148892 w 2148892"/>
              <a:gd name="connsiteY3" fmla="*/ 1210235 h 1210235"/>
              <a:gd name="connsiteX4" fmla="*/ 566703 w 2148892"/>
              <a:gd name="connsiteY4" fmla="*/ 1209582 h 12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48892" h="1210235">
                <a:moveTo>
                  <a:pt x="566703" y="1209582"/>
                </a:moveTo>
                <a:lnTo>
                  <a:pt x="0" y="0"/>
                </a:lnTo>
                <a:lnTo>
                  <a:pt x="1846333" y="0"/>
                </a:lnTo>
                <a:lnTo>
                  <a:pt x="2148892" y="1210235"/>
                </a:lnTo>
                <a:lnTo>
                  <a:pt x="566703" y="1209582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30579F37-E337-6EA9-1610-1B931E9113DF}"/>
              </a:ext>
            </a:extLst>
          </p:cNvPr>
          <p:cNvCxnSpPr>
            <a:cxnSpLocks/>
          </p:cNvCxnSpPr>
          <p:nvPr/>
        </p:nvCxnSpPr>
        <p:spPr>
          <a:xfrm flipV="1">
            <a:off x="9178849" y="2024172"/>
            <a:ext cx="240636" cy="591061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531A15BF-D93D-946F-5DF0-A4E3D300012F}"/>
              </a:ext>
            </a:extLst>
          </p:cNvPr>
          <p:cNvCxnSpPr>
            <a:cxnSpLocks/>
          </p:cNvCxnSpPr>
          <p:nvPr/>
        </p:nvCxnSpPr>
        <p:spPr>
          <a:xfrm rot="17529149">
            <a:off x="10243456" y="2235815"/>
            <a:ext cx="814794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A51563FA-A9D5-F758-4C25-E76AA4456363}"/>
              </a:ext>
            </a:extLst>
          </p:cNvPr>
          <p:cNvCxnSpPr/>
          <p:nvPr/>
        </p:nvCxnSpPr>
        <p:spPr>
          <a:xfrm rot="6640230">
            <a:off x="10138623" y="1279330"/>
            <a:ext cx="0" cy="1211774"/>
          </a:xfrm>
          <a:prstGeom prst="line">
            <a:avLst/>
          </a:prstGeom>
          <a:ln w="19050">
            <a:solidFill>
              <a:schemeClr val="accent1"/>
            </a:solidFill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CE5B21BE-D08B-7BD9-B8DA-088F40749D9C}"/>
              </a:ext>
            </a:extLst>
          </p:cNvPr>
          <p:cNvSpPr txBox="1"/>
          <p:nvPr/>
        </p:nvSpPr>
        <p:spPr>
          <a:xfrm>
            <a:off x="8686439" y="1745138"/>
            <a:ext cx="814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20 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E425A9AC-9C58-82F4-9337-B0D32E97EE67}"/>
                  </a:ext>
                </a:extLst>
              </p:cNvPr>
              <p:cNvSpPr txBox="1"/>
              <p:nvPr/>
            </p:nvSpPr>
            <p:spPr>
              <a:xfrm>
                <a:off x="10609354" y="2068670"/>
                <a:ext cx="8147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𝑐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E425A9AC-9C58-82F4-9337-B0D32E97EE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9354" y="2068670"/>
                <a:ext cx="814795" cy="369332"/>
              </a:xfrm>
              <a:prstGeom prst="rect">
                <a:avLst/>
              </a:prstGeom>
              <a:blipFill>
                <a:blip r:embed="rId6"/>
                <a:stretch>
                  <a:fillRect t="-666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8" name="TextBox 127">
            <a:extLst>
              <a:ext uri="{FF2B5EF4-FFF2-40B4-BE49-F238E27FC236}">
                <a16:creationId xmlns:a16="http://schemas.microsoft.com/office/drawing/2014/main" id="{E7F717F7-AB09-3372-884F-9D4F573D14C8}"/>
              </a:ext>
            </a:extLst>
          </p:cNvPr>
          <p:cNvSpPr txBox="1"/>
          <p:nvPr/>
        </p:nvSpPr>
        <p:spPr>
          <a:xfrm>
            <a:off x="9902188" y="1527676"/>
            <a:ext cx="814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92278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6 cm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FA0EAFD8-71C5-2AE2-C4D7-8EB6101B0B37}"/>
              </a:ext>
            </a:extLst>
          </p:cNvPr>
          <p:cNvSpPr txBox="1"/>
          <p:nvPr/>
        </p:nvSpPr>
        <p:spPr>
          <a:xfrm>
            <a:off x="820288" y="4790923"/>
            <a:ext cx="814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15 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9817A971-84D2-4E18-60C2-A1F224C4F2BA}"/>
                  </a:ext>
                </a:extLst>
              </p:cNvPr>
              <p:cNvSpPr txBox="1"/>
              <p:nvPr/>
            </p:nvSpPr>
            <p:spPr>
              <a:xfrm>
                <a:off x="2786661" y="4507091"/>
                <a:ext cx="8147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𝑑</m:t>
                    </m:r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9817A971-84D2-4E18-60C2-A1F224C4F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661" y="4507091"/>
                <a:ext cx="814795" cy="369332"/>
              </a:xfrm>
              <a:prstGeom prst="rect">
                <a:avLst/>
              </a:prstGeom>
              <a:blipFill>
                <a:blip r:embed="rId7"/>
                <a:stretch>
                  <a:fillRect t="-666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7C45175F-59EF-8304-D3EC-EF64FBE7DB8D}"/>
              </a:ext>
            </a:extLst>
          </p:cNvPr>
          <p:cNvCxnSpPr/>
          <p:nvPr/>
        </p:nvCxnSpPr>
        <p:spPr>
          <a:xfrm rot="16200000">
            <a:off x="2162101" y="4369699"/>
            <a:ext cx="0" cy="1211774"/>
          </a:xfrm>
          <a:prstGeom prst="line">
            <a:avLst/>
          </a:prstGeom>
          <a:ln w="19050">
            <a:solidFill>
              <a:schemeClr val="accent1"/>
            </a:solidFill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32" name="Rectangle 131">
            <a:extLst>
              <a:ext uri="{FF2B5EF4-FFF2-40B4-BE49-F238E27FC236}">
                <a16:creationId xmlns:a16="http://schemas.microsoft.com/office/drawing/2014/main" id="{8997EB9F-ED90-1D3F-C6D2-694BE5C9CAC1}"/>
              </a:ext>
            </a:extLst>
          </p:cNvPr>
          <p:cNvSpPr/>
          <p:nvPr/>
        </p:nvSpPr>
        <p:spPr>
          <a:xfrm rot="16200000">
            <a:off x="2590913" y="4803330"/>
            <a:ext cx="164511" cy="180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33" name="Trapezium 3">
            <a:extLst>
              <a:ext uri="{FF2B5EF4-FFF2-40B4-BE49-F238E27FC236}">
                <a16:creationId xmlns:a16="http://schemas.microsoft.com/office/drawing/2014/main" id="{D03025F5-657C-0177-6D6A-0F46DB1A49E0}"/>
              </a:ext>
            </a:extLst>
          </p:cNvPr>
          <p:cNvSpPr/>
          <p:nvPr/>
        </p:nvSpPr>
        <p:spPr>
          <a:xfrm rot="5400000">
            <a:off x="1208736" y="4181611"/>
            <a:ext cx="1904935" cy="1218624"/>
          </a:xfrm>
          <a:custGeom>
            <a:avLst/>
            <a:gdLst>
              <a:gd name="connsiteX0" fmla="*/ 0 w 2451451"/>
              <a:gd name="connsiteY0" fmla="*/ 1210235 h 1210235"/>
              <a:gd name="connsiteX1" fmla="*/ 302559 w 2451451"/>
              <a:gd name="connsiteY1" fmla="*/ 0 h 1210235"/>
              <a:gd name="connsiteX2" fmla="*/ 214889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695731 w 3147182"/>
              <a:gd name="connsiteY0" fmla="*/ 1218624 h 1218624"/>
              <a:gd name="connsiteX1" fmla="*/ 0 w 3147182"/>
              <a:gd name="connsiteY1" fmla="*/ 0 h 1218624"/>
              <a:gd name="connsiteX2" fmla="*/ 2844623 w 3147182"/>
              <a:gd name="connsiteY2" fmla="*/ 8389 h 1218624"/>
              <a:gd name="connsiteX3" fmla="*/ 3147182 w 3147182"/>
              <a:gd name="connsiteY3" fmla="*/ 1218624 h 1218624"/>
              <a:gd name="connsiteX4" fmla="*/ 695731 w 3147182"/>
              <a:gd name="connsiteY4" fmla="*/ 1218624 h 1218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7182" h="1218624">
                <a:moveTo>
                  <a:pt x="695731" y="1218624"/>
                </a:moveTo>
                <a:lnTo>
                  <a:pt x="0" y="0"/>
                </a:lnTo>
                <a:lnTo>
                  <a:pt x="2844623" y="8389"/>
                </a:lnTo>
                <a:lnTo>
                  <a:pt x="3147182" y="1218624"/>
                </a:lnTo>
                <a:lnTo>
                  <a:pt x="695731" y="1218624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ACE938F5-C550-64FC-982D-CFC20DDBD174}"/>
              </a:ext>
            </a:extLst>
          </p:cNvPr>
          <p:cNvCxnSpPr>
            <a:cxnSpLocks/>
          </p:cNvCxnSpPr>
          <p:nvPr/>
        </p:nvCxnSpPr>
        <p:spPr>
          <a:xfrm rot="5400000">
            <a:off x="2520436" y="4358302"/>
            <a:ext cx="493181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094409C5-BE0A-DFDF-1B72-53F72326145C}"/>
              </a:ext>
            </a:extLst>
          </p:cNvPr>
          <p:cNvCxnSpPr>
            <a:cxnSpLocks/>
          </p:cNvCxnSpPr>
          <p:nvPr/>
        </p:nvCxnSpPr>
        <p:spPr>
          <a:xfrm rot="5400000">
            <a:off x="1308661" y="4591056"/>
            <a:ext cx="493181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73D2DC90-D258-888E-1222-B9265CFB5F08}"/>
              </a:ext>
            </a:extLst>
          </p:cNvPr>
          <p:cNvSpPr txBox="1"/>
          <p:nvPr/>
        </p:nvSpPr>
        <p:spPr>
          <a:xfrm>
            <a:off x="1772021" y="4594417"/>
            <a:ext cx="814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92278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8 cm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A218CB95-FE9C-449A-3A48-1FFF0207933A}"/>
              </a:ext>
            </a:extLst>
          </p:cNvPr>
          <p:cNvCxnSpPr/>
          <p:nvPr/>
        </p:nvCxnSpPr>
        <p:spPr>
          <a:xfrm>
            <a:off x="5948391" y="4139836"/>
            <a:ext cx="0" cy="1211774"/>
          </a:xfrm>
          <a:prstGeom prst="line">
            <a:avLst/>
          </a:prstGeom>
          <a:ln w="19050">
            <a:solidFill>
              <a:schemeClr val="accent1"/>
            </a:solidFill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BDF11C3-E1E5-E41C-7DC5-EC5B389137D4}"/>
              </a:ext>
            </a:extLst>
          </p:cNvPr>
          <p:cNvSpPr/>
          <p:nvPr/>
        </p:nvSpPr>
        <p:spPr>
          <a:xfrm>
            <a:off x="5948391" y="5166791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39" name="Trapezium 3">
            <a:extLst>
              <a:ext uri="{FF2B5EF4-FFF2-40B4-BE49-F238E27FC236}">
                <a16:creationId xmlns:a16="http://schemas.microsoft.com/office/drawing/2014/main" id="{35920D53-41CF-00B1-70AE-008DBE53EF44}"/>
              </a:ext>
            </a:extLst>
          </p:cNvPr>
          <p:cNvSpPr/>
          <p:nvPr/>
        </p:nvSpPr>
        <p:spPr>
          <a:xfrm>
            <a:off x="4828096" y="4132987"/>
            <a:ext cx="2451451" cy="1218624"/>
          </a:xfrm>
          <a:custGeom>
            <a:avLst/>
            <a:gdLst>
              <a:gd name="connsiteX0" fmla="*/ 0 w 2451451"/>
              <a:gd name="connsiteY0" fmla="*/ 1210235 h 1210235"/>
              <a:gd name="connsiteX1" fmla="*/ 302559 w 2451451"/>
              <a:gd name="connsiteY1" fmla="*/ 0 h 1210235"/>
              <a:gd name="connsiteX2" fmla="*/ 214889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0 w 2451451"/>
              <a:gd name="connsiteY0" fmla="*/ 1218624 h 1218624"/>
              <a:gd name="connsiteX1" fmla="*/ 990456 w 2451451"/>
              <a:gd name="connsiteY1" fmla="*/ 0 h 1218624"/>
              <a:gd name="connsiteX2" fmla="*/ 2148892 w 2451451"/>
              <a:gd name="connsiteY2" fmla="*/ 8389 h 1218624"/>
              <a:gd name="connsiteX3" fmla="*/ 2451451 w 2451451"/>
              <a:gd name="connsiteY3" fmla="*/ 1218624 h 1218624"/>
              <a:gd name="connsiteX4" fmla="*/ 0 w 2451451"/>
              <a:gd name="connsiteY4" fmla="*/ 1218624 h 1218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1451" h="1218624">
                <a:moveTo>
                  <a:pt x="0" y="1218624"/>
                </a:moveTo>
                <a:lnTo>
                  <a:pt x="990456" y="0"/>
                </a:lnTo>
                <a:lnTo>
                  <a:pt x="2148892" y="8389"/>
                </a:lnTo>
                <a:lnTo>
                  <a:pt x="2451451" y="1218624"/>
                </a:lnTo>
                <a:lnTo>
                  <a:pt x="0" y="1218624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1655EF76-732E-43BA-11A6-A540B03F1AC9}"/>
              </a:ext>
            </a:extLst>
          </p:cNvPr>
          <p:cNvCxnSpPr>
            <a:cxnSpLocks/>
          </p:cNvCxnSpPr>
          <p:nvPr/>
        </p:nvCxnSpPr>
        <p:spPr>
          <a:xfrm>
            <a:off x="6038391" y="4132987"/>
            <a:ext cx="506296" cy="0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82B6B082-820D-1D1F-436A-F88BA459DF0E}"/>
              </a:ext>
            </a:extLst>
          </p:cNvPr>
          <p:cNvCxnSpPr>
            <a:cxnSpLocks/>
          </p:cNvCxnSpPr>
          <p:nvPr/>
        </p:nvCxnSpPr>
        <p:spPr>
          <a:xfrm>
            <a:off x="5454587" y="5344888"/>
            <a:ext cx="919566" cy="0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26C0E936-3BEE-5004-C983-7921C7A09D81}"/>
                  </a:ext>
                </a:extLst>
              </p:cNvPr>
              <p:cNvSpPr txBox="1"/>
              <p:nvPr/>
            </p:nvSpPr>
            <p:spPr>
              <a:xfrm>
                <a:off x="6072255" y="3748886"/>
                <a:ext cx="8147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𝑒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26C0E936-3BEE-5004-C983-7921C7A09D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2255" y="3748886"/>
                <a:ext cx="814795" cy="369332"/>
              </a:xfrm>
              <a:prstGeom prst="rect">
                <a:avLst/>
              </a:prstGeom>
              <a:blipFill>
                <a:blip r:embed="rId8"/>
                <a:stretch>
                  <a:fillRect t="-666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" name="TextBox 142">
            <a:extLst>
              <a:ext uri="{FF2B5EF4-FFF2-40B4-BE49-F238E27FC236}">
                <a16:creationId xmlns:a16="http://schemas.microsoft.com/office/drawing/2014/main" id="{47AF1C92-36A4-80B4-5DCB-7557A0484125}"/>
              </a:ext>
            </a:extLst>
          </p:cNvPr>
          <p:cNvSpPr txBox="1"/>
          <p:nvPr/>
        </p:nvSpPr>
        <p:spPr>
          <a:xfrm>
            <a:off x="5931454" y="4568989"/>
            <a:ext cx="955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92278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4.2 cm</a:t>
            </a:r>
          </a:p>
        </p:txBody>
      </p: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93529F53-9790-E55B-1FD7-D6B57883552F}"/>
              </a:ext>
            </a:extLst>
          </p:cNvPr>
          <p:cNvCxnSpPr/>
          <p:nvPr/>
        </p:nvCxnSpPr>
        <p:spPr>
          <a:xfrm>
            <a:off x="8795042" y="4219831"/>
            <a:ext cx="0" cy="1211774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D5F3678-9C69-AA02-33E9-0E086EB8DC62}"/>
              </a:ext>
            </a:extLst>
          </p:cNvPr>
          <p:cNvSpPr/>
          <p:nvPr/>
        </p:nvSpPr>
        <p:spPr>
          <a:xfrm>
            <a:off x="8795042" y="5246786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46" name="Trapezium 3">
            <a:extLst>
              <a:ext uri="{FF2B5EF4-FFF2-40B4-BE49-F238E27FC236}">
                <a16:creationId xmlns:a16="http://schemas.microsoft.com/office/drawing/2014/main" id="{8455438A-9A01-B278-BF83-0D1AB859E15A}"/>
              </a:ext>
            </a:extLst>
          </p:cNvPr>
          <p:cNvSpPr/>
          <p:nvPr/>
        </p:nvSpPr>
        <p:spPr>
          <a:xfrm rot="21586589">
            <a:off x="8788585" y="4208638"/>
            <a:ext cx="2451451" cy="1219768"/>
          </a:xfrm>
          <a:custGeom>
            <a:avLst/>
            <a:gdLst>
              <a:gd name="connsiteX0" fmla="*/ 0 w 2451451"/>
              <a:gd name="connsiteY0" fmla="*/ 1210235 h 1210235"/>
              <a:gd name="connsiteX1" fmla="*/ 302559 w 2451451"/>
              <a:gd name="connsiteY1" fmla="*/ 0 h 1210235"/>
              <a:gd name="connsiteX2" fmla="*/ 214889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0 w 2451451"/>
              <a:gd name="connsiteY0" fmla="*/ 1219768 h 1219768"/>
              <a:gd name="connsiteX1" fmla="*/ 13449 w 2451451"/>
              <a:gd name="connsiteY1" fmla="*/ 0 h 1219768"/>
              <a:gd name="connsiteX2" fmla="*/ 2148892 w 2451451"/>
              <a:gd name="connsiteY2" fmla="*/ 9533 h 1219768"/>
              <a:gd name="connsiteX3" fmla="*/ 2451451 w 2451451"/>
              <a:gd name="connsiteY3" fmla="*/ 1219768 h 1219768"/>
              <a:gd name="connsiteX4" fmla="*/ 0 w 2451451"/>
              <a:gd name="connsiteY4" fmla="*/ 1219768 h 1219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1451" h="1219768">
                <a:moveTo>
                  <a:pt x="0" y="1219768"/>
                </a:moveTo>
                <a:lnTo>
                  <a:pt x="13449" y="0"/>
                </a:lnTo>
                <a:lnTo>
                  <a:pt x="2148892" y="9533"/>
                </a:lnTo>
                <a:lnTo>
                  <a:pt x="2451451" y="1219768"/>
                </a:lnTo>
                <a:lnTo>
                  <a:pt x="0" y="1219768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638EFA97-C1C7-FE74-0FE7-5FF94825A3A7}"/>
              </a:ext>
            </a:extLst>
          </p:cNvPr>
          <p:cNvCxnSpPr>
            <a:cxnSpLocks/>
          </p:cNvCxnSpPr>
          <p:nvPr/>
        </p:nvCxnSpPr>
        <p:spPr>
          <a:xfrm flipV="1">
            <a:off x="9439185" y="4207530"/>
            <a:ext cx="574978" cy="4394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CB3D53E9-2D33-F4EA-A333-C7E366A4144F}"/>
              </a:ext>
            </a:extLst>
          </p:cNvPr>
          <p:cNvCxnSpPr>
            <a:cxnSpLocks/>
          </p:cNvCxnSpPr>
          <p:nvPr/>
        </p:nvCxnSpPr>
        <p:spPr>
          <a:xfrm flipV="1">
            <a:off x="9606898" y="5429208"/>
            <a:ext cx="531744" cy="406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F1ABA368-72FA-7AA0-482C-AE7ECFCD2946}"/>
                  </a:ext>
                </a:extLst>
              </p:cNvPr>
              <p:cNvSpPr txBox="1"/>
              <p:nvPr/>
            </p:nvSpPr>
            <p:spPr>
              <a:xfrm>
                <a:off x="9606926" y="3793571"/>
                <a:ext cx="8147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𝑓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F1ABA368-72FA-7AA0-482C-AE7ECFCD2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6926" y="3793571"/>
                <a:ext cx="814795" cy="369332"/>
              </a:xfrm>
              <a:prstGeom prst="rect">
                <a:avLst/>
              </a:prstGeom>
              <a:blipFill>
                <a:blip r:embed="rId9"/>
                <a:stretch>
                  <a:fillRect l="-1538" t="-666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BDC0ABFA-584D-5C36-867B-B041D76A5794}"/>
                  </a:ext>
                </a:extLst>
              </p:cNvPr>
              <p:cNvSpPr txBox="1"/>
              <p:nvPr/>
            </p:nvSpPr>
            <p:spPr>
              <a:xfrm>
                <a:off x="9598304" y="5448045"/>
                <a:ext cx="11186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𝑓</m:t>
                    </m:r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+4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BDC0ABFA-584D-5C36-867B-B041D76A57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8304" y="5448045"/>
                <a:ext cx="1118679" cy="369332"/>
              </a:xfrm>
              <a:prstGeom prst="rect">
                <a:avLst/>
              </a:prstGeom>
              <a:blipFill>
                <a:blip r:embed="rId10"/>
                <a:stretch>
                  <a:fillRect l="-2273" t="-10345" b="-275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1" name="TextBox 150">
            <a:extLst>
              <a:ext uri="{FF2B5EF4-FFF2-40B4-BE49-F238E27FC236}">
                <a16:creationId xmlns:a16="http://schemas.microsoft.com/office/drawing/2014/main" id="{7151711A-5E26-ADAA-E20B-B0CD9E05CE4E}"/>
              </a:ext>
            </a:extLst>
          </p:cNvPr>
          <p:cNvSpPr txBox="1"/>
          <p:nvPr/>
        </p:nvSpPr>
        <p:spPr>
          <a:xfrm>
            <a:off x="8793574" y="4656441"/>
            <a:ext cx="814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8 cm</a:t>
            </a:r>
          </a:p>
        </p:txBody>
      </p:sp>
    </p:spTree>
    <p:extLst>
      <p:ext uri="{BB962C8B-B14F-4D97-AF65-F5344CB8AC3E}">
        <p14:creationId xmlns:p14="http://schemas.microsoft.com/office/powerpoint/2010/main" val="52200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A88B8C4B-BB84-8EDA-97FA-7247FC7CBD7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3015" y="957637"/>
              <a:ext cx="11754060" cy="534879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59010">
                      <a:extLst>
                        <a:ext uri="{9D8B030D-6E8A-4147-A177-3AD203B41FA5}">
                          <a16:colId xmlns:a16="http://schemas.microsoft.com/office/drawing/2014/main" val="1215997870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514858263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256475407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4242854301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104153514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1515173376"/>
                        </a:ext>
                      </a:extLst>
                    </a:gridCol>
                  </a:tblGrid>
                  <a:tr h="2304000"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a)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b)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c)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69276458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1600" b="0" i="0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Area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=55 </m:t>
                                </m:r>
                                <m:sSup>
                                  <m:sSupPr>
                                    <m:ctrlP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GB" sz="1600" b="0" i="0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600" b="0" i="0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m</m:t>
                                    </m:r>
                                  </m:e>
                                  <m:sup>
                                    <m: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>
                                    <m:r>
                                      <a:rPr lang="en-GB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e>
                                </m:borderBox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6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1600" b="0" i="0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Area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=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27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GB" sz="1600" b="0" i="0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cm</m:t>
                                    </m:r>
                                  </m:e>
                                  <m:sup>
                                    <m: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b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>
                                    <m:r>
                                      <a:rPr lang="en-GB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borderBox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6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1600" b="0" i="0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Area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=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90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GB" sz="1600" b="0" i="0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cm</m:t>
                                    </m:r>
                                  </m:e>
                                  <m:sup>
                                    <m: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b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>
                                    <m:r>
                                      <a:rPr lang="en-GB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</m:borderBox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6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7304336"/>
                      </a:ext>
                    </a:extLst>
                  </a:tr>
                  <a:tr h="2304000"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d)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e)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f)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24165756"/>
                      </a:ext>
                    </a:extLst>
                  </a:tr>
                  <a:tr h="25420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1600" b="0" i="0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Area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=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160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GB" sz="1600" b="0" i="0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cm</m:t>
                                    </m:r>
                                  </m:e>
                                  <m:sup>
                                    <m: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>
                                    <m:r>
                                      <a:rPr lang="en-GB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e>
                                </m:borderBox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6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1600" b="0" i="0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Area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=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GB" sz="1600" b="0" i="0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cm</m:t>
                                    </m:r>
                                  </m:e>
                                  <m:sup>
                                    <m: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b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>
                                    <m:r>
                                      <a:rPr lang="en-GB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4.5</m:t>
                                    </m:r>
                                  </m:e>
                                </m:borderBox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6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1600" b="0" i="0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Area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=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40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GB" sz="1600" b="0" i="0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cm</m:t>
                                    </m:r>
                                  </m:e>
                                  <m:sup>
                                    <m: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b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>
                                    <m:r>
                                      <a:rPr lang="en-GB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borderBox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6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860052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A88B8C4B-BB84-8EDA-97FA-7247FC7CBD7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3015" y="957637"/>
              <a:ext cx="11754060" cy="534879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59010">
                      <a:extLst>
                        <a:ext uri="{9D8B030D-6E8A-4147-A177-3AD203B41FA5}">
                          <a16:colId xmlns:a16="http://schemas.microsoft.com/office/drawing/2014/main" val="1215997870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514858263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256475407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4242854301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104153514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1515173376"/>
                        </a:ext>
                      </a:extLst>
                    </a:gridCol>
                  </a:tblGrid>
                  <a:tr h="2304000"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a)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b)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c)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69276458"/>
                      </a:ext>
                    </a:extLst>
                  </a:tr>
                  <a:tr h="3679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634483" r="-501948" b="-74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9355" t="-634483" r="-398710" b="-74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649" t="-634483" r="-301299" b="-74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0649" t="-634483" r="-201299" b="-74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8065" t="-634483" r="-100000" b="-74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1299" t="-634483" r="-649" b="-7413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7304336"/>
                      </a:ext>
                    </a:extLst>
                  </a:tr>
                  <a:tr h="2304000"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d)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e)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f)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24165756"/>
                      </a:ext>
                    </a:extLst>
                  </a:tr>
                  <a:tr h="3728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1362069" r="-501948" b="-1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9355" t="-1362069" r="-398710" b="-1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649" t="-1362069" r="-301299" b="-1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0649" t="-1362069" r="-201299" b="-1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8065" t="-1362069" r="-100000" b="-1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1299" t="-1362069" r="-649" b="-137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860052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4" name="TextBox 63">
            <a:extLst>
              <a:ext uri="{FF2B5EF4-FFF2-40B4-BE49-F238E27FC236}">
                <a16:creationId xmlns:a16="http://schemas.microsoft.com/office/drawing/2014/main" id="{2C8EA595-CC5C-5577-3D21-F1A07B5FD304}"/>
              </a:ext>
            </a:extLst>
          </p:cNvPr>
          <p:cNvSpPr txBox="1"/>
          <p:nvPr/>
        </p:nvSpPr>
        <p:spPr>
          <a:xfrm>
            <a:off x="5619420" y="5344888"/>
            <a:ext cx="814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5.5 cm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920CC2-6642-260D-4233-82ABF6E9E812}"/>
              </a:ext>
            </a:extLst>
          </p:cNvPr>
          <p:cNvSpPr txBox="1"/>
          <p:nvPr/>
        </p:nvSpPr>
        <p:spPr>
          <a:xfrm>
            <a:off x="183015" y="372862"/>
            <a:ext cx="5912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Solving Equations with…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0A0911C1-F597-1518-3F49-CBA5A6B26B72}"/>
              </a:ext>
            </a:extLst>
          </p:cNvPr>
          <p:cNvSpPr txBox="1">
            <a:spLocks/>
          </p:cNvSpPr>
          <p:nvPr/>
        </p:nvSpPr>
        <p:spPr>
          <a:xfrm>
            <a:off x="4637115" y="306716"/>
            <a:ext cx="7299960" cy="8239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Areas of Trapeziums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FF2D57-1830-81B3-81FC-E6070FEE80F7}"/>
              </a:ext>
            </a:extLst>
          </p:cNvPr>
          <p:cNvSpPr/>
          <p:nvPr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@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karenshancock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9C86B0-BC02-397A-CBB6-628A370EDD96}"/>
              </a:ext>
            </a:extLst>
          </p:cNvPr>
          <p:cNvCxnSpPr/>
          <p:nvPr/>
        </p:nvCxnSpPr>
        <p:spPr>
          <a:xfrm>
            <a:off x="1520382" y="1552472"/>
            <a:ext cx="0" cy="1211774"/>
          </a:xfrm>
          <a:prstGeom prst="line">
            <a:avLst/>
          </a:prstGeom>
          <a:ln w="19050">
            <a:solidFill>
              <a:schemeClr val="accent1"/>
            </a:solidFill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9656E4E3-5577-BF79-2327-318DF790ED96}"/>
              </a:ext>
            </a:extLst>
          </p:cNvPr>
          <p:cNvSpPr/>
          <p:nvPr/>
        </p:nvSpPr>
        <p:spPr>
          <a:xfrm>
            <a:off x="1520382" y="2579427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8" name="Trapezium 17">
            <a:extLst>
              <a:ext uri="{FF2B5EF4-FFF2-40B4-BE49-F238E27FC236}">
                <a16:creationId xmlns:a16="http://schemas.microsoft.com/office/drawing/2014/main" id="{CA423A51-3873-9129-DE4C-CBA56EAAD350}"/>
              </a:ext>
            </a:extLst>
          </p:cNvPr>
          <p:cNvSpPr/>
          <p:nvPr/>
        </p:nvSpPr>
        <p:spPr>
          <a:xfrm>
            <a:off x="862176" y="1554011"/>
            <a:ext cx="2451451" cy="1210235"/>
          </a:xfrm>
          <a:prstGeom prst="trapezoid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E2D93C6-154D-CBC6-4B10-1E482C70D36B}"/>
              </a:ext>
            </a:extLst>
          </p:cNvPr>
          <p:cNvCxnSpPr>
            <a:cxnSpLocks/>
          </p:cNvCxnSpPr>
          <p:nvPr/>
        </p:nvCxnSpPr>
        <p:spPr>
          <a:xfrm>
            <a:off x="1488667" y="1545749"/>
            <a:ext cx="814794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87DE344-3E2E-F4C2-554C-79D4763C2D08}"/>
              </a:ext>
            </a:extLst>
          </p:cNvPr>
          <p:cNvCxnSpPr>
            <a:cxnSpLocks/>
          </p:cNvCxnSpPr>
          <p:nvPr/>
        </p:nvCxnSpPr>
        <p:spPr>
          <a:xfrm>
            <a:off x="1488667" y="2757523"/>
            <a:ext cx="814794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CCFA21C-97D1-0986-8DDF-B1C5D869616E}"/>
              </a:ext>
            </a:extLst>
          </p:cNvPr>
          <p:cNvSpPr txBox="1"/>
          <p:nvPr/>
        </p:nvSpPr>
        <p:spPr>
          <a:xfrm>
            <a:off x="1850419" y="1133536"/>
            <a:ext cx="814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3 cm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6DF819-5305-733D-8DB0-B784E6B7261E}"/>
              </a:ext>
            </a:extLst>
          </p:cNvPr>
          <p:cNvSpPr txBox="1"/>
          <p:nvPr/>
        </p:nvSpPr>
        <p:spPr>
          <a:xfrm>
            <a:off x="1857737" y="2764246"/>
            <a:ext cx="814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7 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32361CC-1FDE-2237-2407-C8B9CB172056}"/>
                  </a:ext>
                </a:extLst>
              </p:cNvPr>
              <p:cNvSpPr txBox="1"/>
              <p:nvPr/>
            </p:nvSpPr>
            <p:spPr>
              <a:xfrm>
                <a:off x="1517000" y="1982548"/>
                <a:ext cx="8147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92278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𝑎</m:t>
                    </m:r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92278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278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32361CC-1FDE-2237-2407-C8B9CB1720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000" y="1982548"/>
                <a:ext cx="814795" cy="369332"/>
              </a:xfrm>
              <a:prstGeom prst="rect">
                <a:avLst/>
              </a:prstGeom>
              <a:blipFill>
                <a:blip r:embed="rId4"/>
                <a:stretch>
                  <a:fillRect t="-6667" b="-2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D8C9D0B-9C06-C150-7D57-D439DEF6F8BE}"/>
              </a:ext>
            </a:extLst>
          </p:cNvPr>
          <p:cNvCxnSpPr/>
          <p:nvPr/>
        </p:nvCxnSpPr>
        <p:spPr>
          <a:xfrm>
            <a:off x="4876976" y="1509533"/>
            <a:ext cx="0" cy="1211774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5EFD328B-ADF0-8451-59FD-022F19518CD7}"/>
              </a:ext>
            </a:extLst>
          </p:cNvPr>
          <p:cNvSpPr/>
          <p:nvPr/>
        </p:nvSpPr>
        <p:spPr>
          <a:xfrm>
            <a:off x="4876976" y="2536488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31" name="Trapezium 3">
            <a:extLst>
              <a:ext uri="{FF2B5EF4-FFF2-40B4-BE49-F238E27FC236}">
                <a16:creationId xmlns:a16="http://schemas.microsoft.com/office/drawing/2014/main" id="{532D9EBF-6449-AE11-17E7-7BCF7091E56E}"/>
              </a:ext>
            </a:extLst>
          </p:cNvPr>
          <p:cNvSpPr/>
          <p:nvPr/>
        </p:nvSpPr>
        <p:spPr>
          <a:xfrm>
            <a:off x="4870338" y="1506228"/>
            <a:ext cx="2451451" cy="1218624"/>
          </a:xfrm>
          <a:custGeom>
            <a:avLst/>
            <a:gdLst>
              <a:gd name="connsiteX0" fmla="*/ 0 w 2451451"/>
              <a:gd name="connsiteY0" fmla="*/ 1210235 h 1210235"/>
              <a:gd name="connsiteX1" fmla="*/ 428399 w 2451451"/>
              <a:gd name="connsiteY1" fmla="*/ 0 h 1210235"/>
              <a:gd name="connsiteX2" fmla="*/ 202305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0 w 2451451"/>
              <a:gd name="connsiteY0" fmla="*/ 1210235 h 1210235"/>
              <a:gd name="connsiteX1" fmla="*/ 34116 w 2451451"/>
              <a:gd name="connsiteY1" fmla="*/ 25167 h 1210235"/>
              <a:gd name="connsiteX2" fmla="*/ 202305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0 w 2451451"/>
              <a:gd name="connsiteY0" fmla="*/ 1210235 h 1210235"/>
              <a:gd name="connsiteX1" fmla="*/ 34116 w 2451451"/>
              <a:gd name="connsiteY1" fmla="*/ 0 h 1210235"/>
              <a:gd name="connsiteX2" fmla="*/ 202305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0 w 2451451"/>
              <a:gd name="connsiteY0" fmla="*/ 1218624 h 1218624"/>
              <a:gd name="connsiteX1" fmla="*/ 17338 w 2451451"/>
              <a:gd name="connsiteY1" fmla="*/ 0 h 1218624"/>
              <a:gd name="connsiteX2" fmla="*/ 2023052 w 2451451"/>
              <a:gd name="connsiteY2" fmla="*/ 8389 h 1218624"/>
              <a:gd name="connsiteX3" fmla="*/ 2451451 w 2451451"/>
              <a:gd name="connsiteY3" fmla="*/ 1218624 h 1218624"/>
              <a:gd name="connsiteX4" fmla="*/ 0 w 2451451"/>
              <a:gd name="connsiteY4" fmla="*/ 1218624 h 1218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1451" h="1218624">
                <a:moveTo>
                  <a:pt x="0" y="1218624"/>
                </a:moveTo>
                <a:lnTo>
                  <a:pt x="17338" y="0"/>
                </a:lnTo>
                <a:lnTo>
                  <a:pt x="2023052" y="8389"/>
                </a:lnTo>
                <a:lnTo>
                  <a:pt x="2451451" y="1218624"/>
                </a:lnTo>
                <a:lnTo>
                  <a:pt x="0" y="1218624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9BE016A-7461-9968-FC88-C2E002A6FF6E}"/>
              </a:ext>
            </a:extLst>
          </p:cNvPr>
          <p:cNvCxnSpPr>
            <a:cxnSpLocks/>
          </p:cNvCxnSpPr>
          <p:nvPr/>
        </p:nvCxnSpPr>
        <p:spPr>
          <a:xfrm>
            <a:off x="5496829" y="1506355"/>
            <a:ext cx="814794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CD386E0-FBF0-D5BD-7D2D-782D38114FE5}"/>
              </a:ext>
            </a:extLst>
          </p:cNvPr>
          <p:cNvCxnSpPr>
            <a:cxnSpLocks/>
          </p:cNvCxnSpPr>
          <p:nvPr/>
        </p:nvCxnSpPr>
        <p:spPr>
          <a:xfrm>
            <a:off x="5496829" y="2718129"/>
            <a:ext cx="814794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3C55AF2-DB94-71E6-6814-051366E2CC7A}"/>
              </a:ext>
            </a:extLst>
          </p:cNvPr>
          <p:cNvSpPr txBox="1"/>
          <p:nvPr/>
        </p:nvSpPr>
        <p:spPr>
          <a:xfrm>
            <a:off x="5540993" y="1148571"/>
            <a:ext cx="814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6 cm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248F78F-606E-F494-19C8-AAD61ED8A20A}"/>
              </a:ext>
            </a:extLst>
          </p:cNvPr>
          <p:cNvSpPr txBox="1"/>
          <p:nvPr/>
        </p:nvSpPr>
        <p:spPr>
          <a:xfrm>
            <a:off x="5664858" y="2743768"/>
            <a:ext cx="814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12 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B737F8F-D6D6-B197-D115-532E8D43BBE6}"/>
                  </a:ext>
                </a:extLst>
              </p:cNvPr>
              <p:cNvSpPr txBox="1"/>
              <p:nvPr/>
            </p:nvSpPr>
            <p:spPr>
              <a:xfrm>
                <a:off x="4870210" y="1866230"/>
                <a:ext cx="8147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𝑏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B737F8F-D6D6-B197-D115-532E8D43BB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0210" y="1866230"/>
                <a:ext cx="814795" cy="369332"/>
              </a:xfrm>
              <a:prstGeom prst="rect">
                <a:avLst/>
              </a:prstGeom>
              <a:blipFill>
                <a:blip r:embed="rId5"/>
                <a:stretch>
                  <a:fillRect t="-6452" b="-22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>
            <a:extLst>
              <a:ext uri="{FF2B5EF4-FFF2-40B4-BE49-F238E27FC236}">
                <a16:creationId xmlns:a16="http://schemas.microsoft.com/office/drawing/2014/main" id="{BC1D4E74-016A-FFAC-E119-AC936604039D}"/>
              </a:ext>
            </a:extLst>
          </p:cNvPr>
          <p:cNvSpPr/>
          <p:nvPr/>
        </p:nvSpPr>
        <p:spPr>
          <a:xfrm rot="6640230">
            <a:off x="9538686" y="1699019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4" name="Trapezium 3">
            <a:extLst>
              <a:ext uri="{FF2B5EF4-FFF2-40B4-BE49-F238E27FC236}">
                <a16:creationId xmlns:a16="http://schemas.microsoft.com/office/drawing/2014/main" id="{4953B1C8-92F0-26E4-8596-87D9759BCB18}"/>
              </a:ext>
            </a:extLst>
          </p:cNvPr>
          <p:cNvSpPr/>
          <p:nvPr/>
        </p:nvSpPr>
        <p:spPr>
          <a:xfrm rot="17529149">
            <a:off x="8955504" y="1546290"/>
            <a:ext cx="2148892" cy="1210235"/>
          </a:xfrm>
          <a:custGeom>
            <a:avLst/>
            <a:gdLst>
              <a:gd name="connsiteX0" fmla="*/ 0 w 2451451"/>
              <a:gd name="connsiteY0" fmla="*/ 1210235 h 1210235"/>
              <a:gd name="connsiteX1" fmla="*/ 302559 w 2451451"/>
              <a:gd name="connsiteY1" fmla="*/ 0 h 1210235"/>
              <a:gd name="connsiteX2" fmla="*/ 214889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576193 w 2148892"/>
              <a:gd name="connsiteY0" fmla="*/ 1232891 h 1232891"/>
              <a:gd name="connsiteX1" fmla="*/ 0 w 2148892"/>
              <a:gd name="connsiteY1" fmla="*/ 0 h 1232891"/>
              <a:gd name="connsiteX2" fmla="*/ 1846333 w 2148892"/>
              <a:gd name="connsiteY2" fmla="*/ 0 h 1232891"/>
              <a:gd name="connsiteX3" fmla="*/ 2148892 w 2148892"/>
              <a:gd name="connsiteY3" fmla="*/ 1210235 h 1232891"/>
              <a:gd name="connsiteX4" fmla="*/ 576193 w 2148892"/>
              <a:gd name="connsiteY4" fmla="*/ 1232891 h 1232891"/>
              <a:gd name="connsiteX0" fmla="*/ 566703 w 2148892"/>
              <a:gd name="connsiteY0" fmla="*/ 1209582 h 1210235"/>
              <a:gd name="connsiteX1" fmla="*/ 0 w 2148892"/>
              <a:gd name="connsiteY1" fmla="*/ 0 h 1210235"/>
              <a:gd name="connsiteX2" fmla="*/ 1846333 w 2148892"/>
              <a:gd name="connsiteY2" fmla="*/ 0 h 1210235"/>
              <a:gd name="connsiteX3" fmla="*/ 2148892 w 2148892"/>
              <a:gd name="connsiteY3" fmla="*/ 1210235 h 1210235"/>
              <a:gd name="connsiteX4" fmla="*/ 566703 w 2148892"/>
              <a:gd name="connsiteY4" fmla="*/ 1209582 h 12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48892" h="1210235">
                <a:moveTo>
                  <a:pt x="566703" y="1209582"/>
                </a:moveTo>
                <a:lnTo>
                  <a:pt x="0" y="0"/>
                </a:lnTo>
                <a:lnTo>
                  <a:pt x="1846333" y="0"/>
                </a:lnTo>
                <a:lnTo>
                  <a:pt x="2148892" y="1210235"/>
                </a:lnTo>
                <a:lnTo>
                  <a:pt x="566703" y="1209582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E75DEC8-04DE-3E20-7432-16313368A37E}"/>
              </a:ext>
            </a:extLst>
          </p:cNvPr>
          <p:cNvCxnSpPr>
            <a:cxnSpLocks/>
          </p:cNvCxnSpPr>
          <p:nvPr/>
        </p:nvCxnSpPr>
        <p:spPr>
          <a:xfrm flipV="1">
            <a:off x="9178849" y="2024172"/>
            <a:ext cx="240636" cy="591061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58FA9AF-ADA3-0135-515D-BEED5680A019}"/>
              </a:ext>
            </a:extLst>
          </p:cNvPr>
          <p:cNvCxnSpPr>
            <a:cxnSpLocks/>
          </p:cNvCxnSpPr>
          <p:nvPr/>
        </p:nvCxnSpPr>
        <p:spPr>
          <a:xfrm rot="17529149">
            <a:off x="10243456" y="2235815"/>
            <a:ext cx="814794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3BEC566-5850-0873-E109-2FEA13C2689D}"/>
              </a:ext>
            </a:extLst>
          </p:cNvPr>
          <p:cNvCxnSpPr/>
          <p:nvPr/>
        </p:nvCxnSpPr>
        <p:spPr>
          <a:xfrm rot="6640230">
            <a:off x="10138623" y="1279330"/>
            <a:ext cx="0" cy="1211774"/>
          </a:xfrm>
          <a:prstGeom prst="line">
            <a:avLst/>
          </a:prstGeom>
          <a:ln w="19050">
            <a:solidFill>
              <a:schemeClr val="accent1"/>
            </a:solidFill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05052CF5-6A2A-F553-44CB-CDF6AAF21E71}"/>
              </a:ext>
            </a:extLst>
          </p:cNvPr>
          <p:cNvSpPr txBox="1"/>
          <p:nvPr/>
        </p:nvSpPr>
        <p:spPr>
          <a:xfrm>
            <a:off x="8686439" y="1745138"/>
            <a:ext cx="814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20 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4F51AD8-1D36-5CC5-30CC-8120A8445549}"/>
                  </a:ext>
                </a:extLst>
              </p:cNvPr>
              <p:cNvSpPr txBox="1"/>
              <p:nvPr/>
            </p:nvSpPr>
            <p:spPr>
              <a:xfrm>
                <a:off x="10609354" y="2068670"/>
                <a:ext cx="8147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𝑐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4F51AD8-1D36-5CC5-30CC-8120A8445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9354" y="2068670"/>
                <a:ext cx="814795" cy="369332"/>
              </a:xfrm>
              <a:prstGeom prst="rect">
                <a:avLst/>
              </a:prstGeom>
              <a:blipFill>
                <a:blip r:embed="rId6"/>
                <a:stretch>
                  <a:fillRect t="-666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F3D2B879-99BB-3821-D4A6-6E25B904DE2D}"/>
              </a:ext>
            </a:extLst>
          </p:cNvPr>
          <p:cNvSpPr txBox="1"/>
          <p:nvPr/>
        </p:nvSpPr>
        <p:spPr>
          <a:xfrm>
            <a:off x="9902188" y="1527676"/>
            <a:ext cx="814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92278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6 cm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189FA70-E5D4-76E5-B0C1-663DF437E518}"/>
              </a:ext>
            </a:extLst>
          </p:cNvPr>
          <p:cNvSpPr txBox="1"/>
          <p:nvPr/>
        </p:nvSpPr>
        <p:spPr>
          <a:xfrm>
            <a:off x="820288" y="4790923"/>
            <a:ext cx="814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15 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59CF647C-DAE0-4655-AA2B-6F3B161EFEAA}"/>
                  </a:ext>
                </a:extLst>
              </p:cNvPr>
              <p:cNvSpPr txBox="1"/>
              <p:nvPr/>
            </p:nvSpPr>
            <p:spPr>
              <a:xfrm>
                <a:off x="2786661" y="4507091"/>
                <a:ext cx="8147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𝑑</m:t>
                    </m:r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cm</a:t>
                </a:r>
              </a:p>
            </p:txBody>
          </p:sp>
        </mc:Choice>
        <mc:Fallback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59CF647C-DAE0-4655-AA2B-6F3B161EFE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661" y="4507091"/>
                <a:ext cx="814795" cy="369332"/>
              </a:xfrm>
              <a:prstGeom prst="rect">
                <a:avLst/>
              </a:prstGeom>
              <a:blipFill>
                <a:blip r:embed="rId7"/>
                <a:stretch>
                  <a:fillRect t="-666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3C2AA4F-B308-1277-3D18-AB074492A3E4}"/>
              </a:ext>
            </a:extLst>
          </p:cNvPr>
          <p:cNvCxnSpPr/>
          <p:nvPr/>
        </p:nvCxnSpPr>
        <p:spPr>
          <a:xfrm rot="16200000">
            <a:off x="2162101" y="4369699"/>
            <a:ext cx="0" cy="1211774"/>
          </a:xfrm>
          <a:prstGeom prst="line">
            <a:avLst/>
          </a:prstGeom>
          <a:ln w="19050">
            <a:solidFill>
              <a:schemeClr val="accent1"/>
            </a:solidFill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3A4513EE-17EB-5A8C-6A65-C391650F8CDC}"/>
              </a:ext>
            </a:extLst>
          </p:cNvPr>
          <p:cNvSpPr/>
          <p:nvPr/>
        </p:nvSpPr>
        <p:spPr>
          <a:xfrm rot="16200000">
            <a:off x="2590913" y="4803330"/>
            <a:ext cx="164511" cy="180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8" name="Trapezium 3">
            <a:extLst>
              <a:ext uri="{FF2B5EF4-FFF2-40B4-BE49-F238E27FC236}">
                <a16:creationId xmlns:a16="http://schemas.microsoft.com/office/drawing/2014/main" id="{790DCE80-0A18-39FC-3243-6696F26583E0}"/>
              </a:ext>
            </a:extLst>
          </p:cNvPr>
          <p:cNvSpPr/>
          <p:nvPr/>
        </p:nvSpPr>
        <p:spPr>
          <a:xfrm rot="5400000">
            <a:off x="1208736" y="4181611"/>
            <a:ext cx="1904935" cy="1218624"/>
          </a:xfrm>
          <a:custGeom>
            <a:avLst/>
            <a:gdLst>
              <a:gd name="connsiteX0" fmla="*/ 0 w 2451451"/>
              <a:gd name="connsiteY0" fmla="*/ 1210235 h 1210235"/>
              <a:gd name="connsiteX1" fmla="*/ 302559 w 2451451"/>
              <a:gd name="connsiteY1" fmla="*/ 0 h 1210235"/>
              <a:gd name="connsiteX2" fmla="*/ 214889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695731 w 3147182"/>
              <a:gd name="connsiteY0" fmla="*/ 1218624 h 1218624"/>
              <a:gd name="connsiteX1" fmla="*/ 0 w 3147182"/>
              <a:gd name="connsiteY1" fmla="*/ 0 h 1218624"/>
              <a:gd name="connsiteX2" fmla="*/ 2844623 w 3147182"/>
              <a:gd name="connsiteY2" fmla="*/ 8389 h 1218624"/>
              <a:gd name="connsiteX3" fmla="*/ 3147182 w 3147182"/>
              <a:gd name="connsiteY3" fmla="*/ 1218624 h 1218624"/>
              <a:gd name="connsiteX4" fmla="*/ 695731 w 3147182"/>
              <a:gd name="connsiteY4" fmla="*/ 1218624 h 1218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7182" h="1218624">
                <a:moveTo>
                  <a:pt x="695731" y="1218624"/>
                </a:moveTo>
                <a:lnTo>
                  <a:pt x="0" y="0"/>
                </a:lnTo>
                <a:lnTo>
                  <a:pt x="2844623" y="8389"/>
                </a:lnTo>
                <a:lnTo>
                  <a:pt x="3147182" y="1218624"/>
                </a:lnTo>
                <a:lnTo>
                  <a:pt x="695731" y="1218624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5C705A6-4885-1A90-4F80-5408A03F4E4A}"/>
              </a:ext>
            </a:extLst>
          </p:cNvPr>
          <p:cNvCxnSpPr>
            <a:cxnSpLocks/>
          </p:cNvCxnSpPr>
          <p:nvPr/>
        </p:nvCxnSpPr>
        <p:spPr>
          <a:xfrm rot="5400000">
            <a:off x="2520436" y="4358302"/>
            <a:ext cx="493181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EDCE8831-3D61-1F61-9C8E-4BEC4975C351}"/>
              </a:ext>
            </a:extLst>
          </p:cNvPr>
          <p:cNvCxnSpPr>
            <a:cxnSpLocks/>
          </p:cNvCxnSpPr>
          <p:nvPr/>
        </p:nvCxnSpPr>
        <p:spPr>
          <a:xfrm rot="5400000">
            <a:off x="1308661" y="4591056"/>
            <a:ext cx="493181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5DC1749B-983E-3466-E107-A4CD943D0246}"/>
              </a:ext>
            </a:extLst>
          </p:cNvPr>
          <p:cNvSpPr txBox="1"/>
          <p:nvPr/>
        </p:nvSpPr>
        <p:spPr>
          <a:xfrm>
            <a:off x="1772021" y="4594417"/>
            <a:ext cx="814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92278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8 cm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A3709B8B-2709-9F7A-4214-05553B70DD03}"/>
              </a:ext>
            </a:extLst>
          </p:cNvPr>
          <p:cNvCxnSpPr/>
          <p:nvPr/>
        </p:nvCxnSpPr>
        <p:spPr>
          <a:xfrm>
            <a:off x="5948391" y="4139836"/>
            <a:ext cx="0" cy="1211774"/>
          </a:xfrm>
          <a:prstGeom prst="line">
            <a:avLst/>
          </a:prstGeom>
          <a:ln w="19050">
            <a:solidFill>
              <a:schemeClr val="accent1"/>
            </a:solidFill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F7E7BF4A-1D1F-7792-473D-D4E37524D7E6}"/>
              </a:ext>
            </a:extLst>
          </p:cNvPr>
          <p:cNvSpPr/>
          <p:nvPr/>
        </p:nvSpPr>
        <p:spPr>
          <a:xfrm>
            <a:off x="5948391" y="5166791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1" name="Trapezium 3">
            <a:extLst>
              <a:ext uri="{FF2B5EF4-FFF2-40B4-BE49-F238E27FC236}">
                <a16:creationId xmlns:a16="http://schemas.microsoft.com/office/drawing/2014/main" id="{991D2F3A-8A85-342E-6805-5090CE1D9EF3}"/>
              </a:ext>
            </a:extLst>
          </p:cNvPr>
          <p:cNvSpPr/>
          <p:nvPr/>
        </p:nvSpPr>
        <p:spPr>
          <a:xfrm>
            <a:off x="4828096" y="4132987"/>
            <a:ext cx="2451451" cy="1218624"/>
          </a:xfrm>
          <a:custGeom>
            <a:avLst/>
            <a:gdLst>
              <a:gd name="connsiteX0" fmla="*/ 0 w 2451451"/>
              <a:gd name="connsiteY0" fmla="*/ 1210235 h 1210235"/>
              <a:gd name="connsiteX1" fmla="*/ 302559 w 2451451"/>
              <a:gd name="connsiteY1" fmla="*/ 0 h 1210235"/>
              <a:gd name="connsiteX2" fmla="*/ 214889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0 w 2451451"/>
              <a:gd name="connsiteY0" fmla="*/ 1218624 h 1218624"/>
              <a:gd name="connsiteX1" fmla="*/ 990456 w 2451451"/>
              <a:gd name="connsiteY1" fmla="*/ 0 h 1218624"/>
              <a:gd name="connsiteX2" fmla="*/ 2148892 w 2451451"/>
              <a:gd name="connsiteY2" fmla="*/ 8389 h 1218624"/>
              <a:gd name="connsiteX3" fmla="*/ 2451451 w 2451451"/>
              <a:gd name="connsiteY3" fmla="*/ 1218624 h 1218624"/>
              <a:gd name="connsiteX4" fmla="*/ 0 w 2451451"/>
              <a:gd name="connsiteY4" fmla="*/ 1218624 h 1218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1451" h="1218624">
                <a:moveTo>
                  <a:pt x="0" y="1218624"/>
                </a:moveTo>
                <a:lnTo>
                  <a:pt x="990456" y="0"/>
                </a:lnTo>
                <a:lnTo>
                  <a:pt x="2148892" y="8389"/>
                </a:lnTo>
                <a:lnTo>
                  <a:pt x="2451451" y="1218624"/>
                </a:lnTo>
                <a:lnTo>
                  <a:pt x="0" y="1218624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14F843AC-0A50-CD19-231A-042975E5DF80}"/>
              </a:ext>
            </a:extLst>
          </p:cNvPr>
          <p:cNvCxnSpPr>
            <a:cxnSpLocks/>
          </p:cNvCxnSpPr>
          <p:nvPr/>
        </p:nvCxnSpPr>
        <p:spPr>
          <a:xfrm>
            <a:off x="6038391" y="4132987"/>
            <a:ext cx="506296" cy="0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340E9AA0-BC9A-B6E2-712E-E66A916D6C3E}"/>
              </a:ext>
            </a:extLst>
          </p:cNvPr>
          <p:cNvCxnSpPr>
            <a:cxnSpLocks/>
          </p:cNvCxnSpPr>
          <p:nvPr/>
        </p:nvCxnSpPr>
        <p:spPr>
          <a:xfrm>
            <a:off x="5454587" y="5344888"/>
            <a:ext cx="919566" cy="0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41341599-BA20-CF23-796E-3901F0A27F50}"/>
                  </a:ext>
                </a:extLst>
              </p:cNvPr>
              <p:cNvSpPr txBox="1"/>
              <p:nvPr/>
            </p:nvSpPr>
            <p:spPr>
              <a:xfrm>
                <a:off x="6072255" y="3748886"/>
                <a:ext cx="8147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𝑒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41341599-BA20-CF23-796E-3901F0A27F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2255" y="3748886"/>
                <a:ext cx="814795" cy="369332"/>
              </a:xfrm>
              <a:prstGeom prst="rect">
                <a:avLst/>
              </a:prstGeom>
              <a:blipFill>
                <a:blip r:embed="rId8"/>
                <a:stretch>
                  <a:fillRect t="-666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>
            <a:extLst>
              <a:ext uri="{FF2B5EF4-FFF2-40B4-BE49-F238E27FC236}">
                <a16:creationId xmlns:a16="http://schemas.microsoft.com/office/drawing/2014/main" id="{879C0CCD-ACBD-01CA-3B71-3D5AFB271A5E}"/>
              </a:ext>
            </a:extLst>
          </p:cNvPr>
          <p:cNvSpPr txBox="1"/>
          <p:nvPr/>
        </p:nvSpPr>
        <p:spPr>
          <a:xfrm>
            <a:off x="5931454" y="4568989"/>
            <a:ext cx="955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92278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4.2 cm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E717C4C5-22E5-BBEA-597F-A305C7622774}"/>
              </a:ext>
            </a:extLst>
          </p:cNvPr>
          <p:cNvCxnSpPr/>
          <p:nvPr/>
        </p:nvCxnSpPr>
        <p:spPr>
          <a:xfrm>
            <a:off x="8795042" y="4219831"/>
            <a:ext cx="0" cy="1211774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3DCE3E36-87BE-E5EC-CAEC-5C3B879B0F6B}"/>
              </a:ext>
            </a:extLst>
          </p:cNvPr>
          <p:cNvSpPr/>
          <p:nvPr/>
        </p:nvSpPr>
        <p:spPr>
          <a:xfrm>
            <a:off x="8795042" y="5246786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7" name="Trapezium 3">
            <a:extLst>
              <a:ext uri="{FF2B5EF4-FFF2-40B4-BE49-F238E27FC236}">
                <a16:creationId xmlns:a16="http://schemas.microsoft.com/office/drawing/2014/main" id="{A6E2F300-B54C-A55F-9B04-B9F94C4ADB81}"/>
              </a:ext>
            </a:extLst>
          </p:cNvPr>
          <p:cNvSpPr/>
          <p:nvPr/>
        </p:nvSpPr>
        <p:spPr>
          <a:xfrm rot="21586589">
            <a:off x="8788585" y="4208638"/>
            <a:ext cx="2451451" cy="1219768"/>
          </a:xfrm>
          <a:custGeom>
            <a:avLst/>
            <a:gdLst>
              <a:gd name="connsiteX0" fmla="*/ 0 w 2451451"/>
              <a:gd name="connsiteY0" fmla="*/ 1210235 h 1210235"/>
              <a:gd name="connsiteX1" fmla="*/ 302559 w 2451451"/>
              <a:gd name="connsiteY1" fmla="*/ 0 h 1210235"/>
              <a:gd name="connsiteX2" fmla="*/ 214889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0 w 2451451"/>
              <a:gd name="connsiteY0" fmla="*/ 1219768 h 1219768"/>
              <a:gd name="connsiteX1" fmla="*/ 13449 w 2451451"/>
              <a:gd name="connsiteY1" fmla="*/ 0 h 1219768"/>
              <a:gd name="connsiteX2" fmla="*/ 2148892 w 2451451"/>
              <a:gd name="connsiteY2" fmla="*/ 9533 h 1219768"/>
              <a:gd name="connsiteX3" fmla="*/ 2451451 w 2451451"/>
              <a:gd name="connsiteY3" fmla="*/ 1219768 h 1219768"/>
              <a:gd name="connsiteX4" fmla="*/ 0 w 2451451"/>
              <a:gd name="connsiteY4" fmla="*/ 1219768 h 1219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1451" h="1219768">
                <a:moveTo>
                  <a:pt x="0" y="1219768"/>
                </a:moveTo>
                <a:lnTo>
                  <a:pt x="13449" y="0"/>
                </a:lnTo>
                <a:lnTo>
                  <a:pt x="2148892" y="9533"/>
                </a:lnTo>
                <a:lnTo>
                  <a:pt x="2451451" y="1219768"/>
                </a:lnTo>
                <a:lnTo>
                  <a:pt x="0" y="1219768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C3EF3A3D-AED5-2E31-24DC-5CC5B721A33A}"/>
              </a:ext>
            </a:extLst>
          </p:cNvPr>
          <p:cNvCxnSpPr>
            <a:cxnSpLocks/>
          </p:cNvCxnSpPr>
          <p:nvPr/>
        </p:nvCxnSpPr>
        <p:spPr>
          <a:xfrm flipV="1">
            <a:off x="9439185" y="4207530"/>
            <a:ext cx="574978" cy="4394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F6807C7-C37A-E890-A9D1-A61E0E5727CE}"/>
              </a:ext>
            </a:extLst>
          </p:cNvPr>
          <p:cNvCxnSpPr>
            <a:cxnSpLocks/>
          </p:cNvCxnSpPr>
          <p:nvPr/>
        </p:nvCxnSpPr>
        <p:spPr>
          <a:xfrm flipV="1">
            <a:off x="9606898" y="5429208"/>
            <a:ext cx="531744" cy="406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098A8C5-29DF-8808-D862-4151F47EDA8F}"/>
                  </a:ext>
                </a:extLst>
              </p:cNvPr>
              <p:cNvSpPr txBox="1"/>
              <p:nvPr/>
            </p:nvSpPr>
            <p:spPr>
              <a:xfrm>
                <a:off x="9606926" y="3793571"/>
                <a:ext cx="8147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𝑓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098A8C5-29DF-8808-D862-4151F47EDA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6926" y="3793571"/>
                <a:ext cx="814795" cy="369332"/>
              </a:xfrm>
              <a:prstGeom prst="rect">
                <a:avLst/>
              </a:prstGeom>
              <a:blipFill>
                <a:blip r:embed="rId9"/>
                <a:stretch>
                  <a:fillRect l="-1538" t="-666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A36D7792-14D3-B06D-B2EA-21645D616272}"/>
                  </a:ext>
                </a:extLst>
              </p:cNvPr>
              <p:cNvSpPr txBox="1"/>
              <p:nvPr/>
            </p:nvSpPr>
            <p:spPr>
              <a:xfrm>
                <a:off x="9598304" y="5448045"/>
                <a:ext cx="11186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𝑓</m:t>
                    </m:r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+4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A36D7792-14D3-B06D-B2EA-21645D6162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8304" y="5448045"/>
                <a:ext cx="1118679" cy="369332"/>
              </a:xfrm>
              <a:prstGeom prst="rect">
                <a:avLst/>
              </a:prstGeom>
              <a:blipFill>
                <a:blip r:embed="rId10"/>
                <a:stretch>
                  <a:fillRect l="-2273" t="-10345" b="-275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>
            <a:extLst>
              <a:ext uri="{FF2B5EF4-FFF2-40B4-BE49-F238E27FC236}">
                <a16:creationId xmlns:a16="http://schemas.microsoft.com/office/drawing/2014/main" id="{8C1D17A0-8FBF-F3BF-FC76-AFC276D2E488}"/>
              </a:ext>
            </a:extLst>
          </p:cNvPr>
          <p:cNvSpPr txBox="1"/>
          <p:nvPr/>
        </p:nvSpPr>
        <p:spPr>
          <a:xfrm>
            <a:off x="8793574" y="4656441"/>
            <a:ext cx="814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8 cm</a:t>
            </a:r>
          </a:p>
        </p:txBody>
      </p:sp>
    </p:spTree>
    <p:extLst>
      <p:ext uri="{BB962C8B-B14F-4D97-AF65-F5344CB8AC3E}">
        <p14:creationId xmlns:p14="http://schemas.microsoft.com/office/powerpoint/2010/main" val="882299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A88B8C4B-BB84-8EDA-97FA-7247FC7CBD7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3015" y="957637"/>
              <a:ext cx="11754060" cy="5328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59010">
                      <a:extLst>
                        <a:ext uri="{9D8B030D-6E8A-4147-A177-3AD203B41FA5}">
                          <a16:colId xmlns:a16="http://schemas.microsoft.com/office/drawing/2014/main" val="1215997870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514858263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256475407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4242854301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104153514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1515173376"/>
                        </a:ext>
                      </a:extLst>
                    </a:gridCol>
                  </a:tblGrid>
                  <a:tr h="2304000"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g)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h)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 err="1">
                              <a:solidFill>
                                <a:schemeClr val="bg2"/>
                              </a:solidFill>
                            </a:rPr>
                            <a:t>i</a:t>
                          </a: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69276458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1600" b="0" i="0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Area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=28.5 </m:t>
                                </m:r>
                                <m:sSup>
                                  <m:sSupPr>
                                    <m:ctrlP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GB" sz="1600" b="0" i="0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600" b="0" i="0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m</m:t>
                                    </m:r>
                                  </m:e>
                                  <m:sup>
                                    <m: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600" b="0" i="1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600" b="0" i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GB" sz="1600" b="0" i="0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Area</m:t>
                              </m:r>
                              <m:r>
                                <a:rPr lang="en-GB" sz="16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 =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2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6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600" b="0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6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2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600" b="0" i="1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600" b="0" i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GB" sz="1600" b="0" i="0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Area</m:t>
                              </m:r>
                              <m:r>
                                <a:rPr lang="en-GB" sz="16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 =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6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600" b="0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6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600" b="0" i="1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600" b="0" i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7304336"/>
                      </a:ext>
                    </a:extLst>
                  </a:tr>
                  <a:tr h="2304000"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j)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k)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l)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24165756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GB" sz="1600" b="0" i="0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Area</m:t>
                              </m:r>
                              <m:r>
                                <a:rPr lang="en-GB" sz="16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 =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6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600" b="0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6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600" b="0" i="1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600" b="0" i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GB" sz="1600" b="0" i="0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Area</m:t>
                              </m:r>
                              <m:r>
                                <a:rPr lang="en-GB" sz="16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 =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f>
                                <m:fPr>
                                  <m:ctrlP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6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600" b="0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6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600" b="0" i="1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600" b="0" i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GB" sz="1600" b="0" i="0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Area</m:t>
                              </m:r>
                              <m:r>
                                <a:rPr lang="en-GB" sz="16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 =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6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600" b="0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6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600" b="0" i="1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16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600" b="0" i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860052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A88B8C4B-BB84-8EDA-97FA-7247FC7CBD7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3015" y="957637"/>
              <a:ext cx="11754060" cy="5328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59010">
                      <a:extLst>
                        <a:ext uri="{9D8B030D-6E8A-4147-A177-3AD203B41FA5}">
                          <a16:colId xmlns:a16="http://schemas.microsoft.com/office/drawing/2014/main" val="1215997870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514858263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256475407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4242854301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104153514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1515173376"/>
                        </a:ext>
                      </a:extLst>
                    </a:gridCol>
                  </a:tblGrid>
                  <a:tr h="2304000"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g)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h)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 err="1">
                              <a:solidFill>
                                <a:schemeClr val="bg2"/>
                              </a:solidFill>
                            </a:rPr>
                            <a:t>i</a:t>
                          </a: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69276458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657143" r="-501948" b="-76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9355" t="-657143" r="-398710" b="-76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649" t="-657143" r="-301299" b="-76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0649" t="-657143" r="-201299" b="-76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8065" t="-657143" r="-100000" b="-76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1299" t="-657143" r="-649" b="-7678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7304336"/>
                      </a:ext>
                    </a:extLst>
                  </a:tr>
                  <a:tr h="2304000"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j)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k)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l)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24165756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1407143" r="-501948" b="-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9355" t="-1407143" r="-398710" b="-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649" t="-1407143" r="-301299" b="-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0649" t="-1407143" r="-201299" b="-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8065" t="-1407143" r="-100000" b="-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1299" t="-1407143" r="-649" b="-178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860052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AB920CC2-6642-260D-4233-82ABF6E9E812}"/>
              </a:ext>
            </a:extLst>
          </p:cNvPr>
          <p:cNvSpPr txBox="1"/>
          <p:nvPr/>
        </p:nvSpPr>
        <p:spPr>
          <a:xfrm>
            <a:off x="183015" y="372862"/>
            <a:ext cx="5912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Solving Equations with…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0A0911C1-F597-1518-3F49-CBA5A6B26B72}"/>
              </a:ext>
            </a:extLst>
          </p:cNvPr>
          <p:cNvSpPr txBox="1">
            <a:spLocks/>
          </p:cNvSpPr>
          <p:nvPr/>
        </p:nvSpPr>
        <p:spPr>
          <a:xfrm>
            <a:off x="4788594" y="265492"/>
            <a:ext cx="7299960" cy="8239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Areas of Trapeziums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FF2D57-1830-81B3-81FC-E6070FEE80F7}"/>
              </a:ext>
            </a:extLst>
          </p:cNvPr>
          <p:cNvSpPr/>
          <p:nvPr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@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karenshancock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0395439C-712A-FA81-3027-522A50FDBEF9}"/>
                  </a:ext>
                </a:extLst>
              </p:cNvPr>
              <p:cNvSpPr txBox="1"/>
              <p:nvPr/>
            </p:nvSpPr>
            <p:spPr>
              <a:xfrm>
                <a:off x="5619420" y="5399131"/>
                <a:ext cx="9555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𝑘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0395439C-712A-FA81-3027-522A50FDBE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420" y="5399131"/>
                <a:ext cx="955589" cy="369332"/>
              </a:xfrm>
              <a:prstGeom prst="rect">
                <a:avLst/>
              </a:prstGeom>
              <a:blipFill>
                <a:blip r:embed="rId4"/>
                <a:stretch>
                  <a:fillRect t="-10000" b="-2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79CA61E5-7D8D-A90E-ACDA-78DE3537432B}"/>
              </a:ext>
            </a:extLst>
          </p:cNvPr>
          <p:cNvCxnSpPr/>
          <p:nvPr/>
        </p:nvCxnSpPr>
        <p:spPr>
          <a:xfrm>
            <a:off x="1520382" y="1552472"/>
            <a:ext cx="0" cy="1211774"/>
          </a:xfrm>
          <a:prstGeom prst="line">
            <a:avLst/>
          </a:prstGeom>
          <a:ln w="19050">
            <a:solidFill>
              <a:schemeClr val="accent1"/>
            </a:solidFill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6" name="Rectangle 105">
            <a:extLst>
              <a:ext uri="{FF2B5EF4-FFF2-40B4-BE49-F238E27FC236}">
                <a16:creationId xmlns:a16="http://schemas.microsoft.com/office/drawing/2014/main" id="{BEAF1088-AABF-539C-EFC1-4A8EBA9E10B4}"/>
              </a:ext>
            </a:extLst>
          </p:cNvPr>
          <p:cNvSpPr/>
          <p:nvPr/>
        </p:nvSpPr>
        <p:spPr>
          <a:xfrm>
            <a:off x="1520382" y="2579427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7" name="Trapezium 106">
            <a:extLst>
              <a:ext uri="{FF2B5EF4-FFF2-40B4-BE49-F238E27FC236}">
                <a16:creationId xmlns:a16="http://schemas.microsoft.com/office/drawing/2014/main" id="{E0331719-6BD0-2A8B-F12A-8752AFF667EA}"/>
              </a:ext>
            </a:extLst>
          </p:cNvPr>
          <p:cNvSpPr/>
          <p:nvPr/>
        </p:nvSpPr>
        <p:spPr>
          <a:xfrm>
            <a:off x="862176" y="1554011"/>
            <a:ext cx="2451451" cy="1210235"/>
          </a:xfrm>
          <a:prstGeom prst="trapezoid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C4CAA197-1446-D16B-6DD7-01B7C94557C0}"/>
              </a:ext>
            </a:extLst>
          </p:cNvPr>
          <p:cNvCxnSpPr>
            <a:cxnSpLocks/>
          </p:cNvCxnSpPr>
          <p:nvPr/>
        </p:nvCxnSpPr>
        <p:spPr>
          <a:xfrm>
            <a:off x="1488667" y="1545749"/>
            <a:ext cx="814794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1F6B37D3-8705-EE46-FF60-27D9E7EF298D}"/>
              </a:ext>
            </a:extLst>
          </p:cNvPr>
          <p:cNvCxnSpPr>
            <a:cxnSpLocks/>
          </p:cNvCxnSpPr>
          <p:nvPr/>
        </p:nvCxnSpPr>
        <p:spPr>
          <a:xfrm>
            <a:off x="1488667" y="2757523"/>
            <a:ext cx="814794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919EB23D-5EF0-FD92-2E0E-5DDC7513E896}"/>
                  </a:ext>
                </a:extLst>
              </p:cNvPr>
              <p:cNvSpPr txBox="1"/>
              <p:nvPr/>
            </p:nvSpPr>
            <p:spPr>
              <a:xfrm>
                <a:off x="1475017" y="1133536"/>
                <a:ext cx="11901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𝑔</m:t>
                    </m:r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+2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919EB23D-5EF0-FD92-2E0E-5DDC7513E8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017" y="1133536"/>
                <a:ext cx="1190197" cy="369332"/>
              </a:xfrm>
              <a:prstGeom prst="rect">
                <a:avLst/>
              </a:prstGeom>
              <a:blipFill>
                <a:blip r:embed="rId5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B23D0426-15F7-EF5E-F410-62816E5C7DF3}"/>
                  </a:ext>
                </a:extLst>
              </p:cNvPr>
              <p:cNvSpPr txBox="1"/>
              <p:nvPr/>
            </p:nvSpPr>
            <p:spPr>
              <a:xfrm>
                <a:off x="1387403" y="2764246"/>
                <a:ext cx="12186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2</m:t>
                    </m:r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𝑔</m:t>
                    </m:r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+3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B23D0426-15F7-EF5E-F410-62816E5C7D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403" y="2764246"/>
                <a:ext cx="1218625" cy="369332"/>
              </a:xfrm>
              <a:prstGeom prst="rect">
                <a:avLst/>
              </a:prstGeom>
              <a:blipFill>
                <a:blip r:embed="rId6"/>
                <a:stretch>
                  <a:fillRect l="-1042" t="-6667" r="-3125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99A39213-4680-7034-5F1B-F9242E3781D1}"/>
                  </a:ext>
                </a:extLst>
              </p:cNvPr>
              <p:cNvSpPr txBox="1"/>
              <p:nvPr/>
            </p:nvSpPr>
            <p:spPr>
              <a:xfrm>
                <a:off x="1517000" y="1982548"/>
                <a:ext cx="8147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92278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6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278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99A39213-4680-7034-5F1B-F9242E3781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000" y="1982548"/>
                <a:ext cx="814795" cy="369332"/>
              </a:xfrm>
              <a:prstGeom prst="rect">
                <a:avLst/>
              </a:prstGeom>
              <a:blipFill>
                <a:blip r:embed="rId7"/>
                <a:stretch>
                  <a:fillRect t="-6667" b="-2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88DF21B8-201A-2811-DBA7-12726DF8CE59}"/>
              </a:ext>
            </a:extLst>
          </p:cNvPr>
          <p:cNvCxnSpPr/>
          <p:nvPr/>
        </p:nvCxnSpPr>
        <p:spPr>
          <a:xfrm>
            <a:off x="4876976" y="1509533"/>
            <a:ext cx="0" cy="1211774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4" name="Rectangle 113">
            <a:extLst>
              <a:ext uri="{FF2B5EF4-FFF2-40B4-BE49-F238E27FC236}">
                <a16:creationId xmlns:a16="http://schemas.microsoft.com/office/drawing/2014/main" id="{CD8AC194-E168-4C12-5192-14D110F6D389}"/>
              </a:ext>
            </a:extLst>
          </p:cNvPr>
          <p:cNvSpPr/>
          <p:nvPr/>
        </p:nvSpPr>
        <p:spPr>
          <a:xfrm>
            <a:off x="4876976" y="2536488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5" name="Trapezium 3">
            <a:extLst>
              <a:ext uri="{FF2B5EF4-FFF2-40B4-BE49-F238E27FC236}">
                <a16:creationId xmlns:a16="http://schemas.microsoft.com/office/drawing/2014/main" id="{B909D7E9-F3D4-5168-33CA-412032DFBDA6}"/>
              </a:ext>
            </a:extLst>
          </p:cNvPr>
          <p:cNvSpPr/>
          <p:nvPr/>
        </p:nvSpPr>
        <p:spPr>
          <a:xfrm>
            <a:off x="4870338" y="1506228"/>
            <a:ext cx="2451451" cy="1218624"/>
          </a:xfrm>
          <a:custGeom>
            <a:avLst/>
            <a:gdLst>
              <a:gd name="connsiteX0" fmla="*/ 0 w 2451451"/>
              <a:gd name="connsiteY0" fmla="*/ 1210235 h 1210235"/>
              <a:gd name="connsiteX1" fmla="*/ 428399 w 2451451"/>
              <a:gd name="connsiteY1" fmla="*/ 0 h 1210235"/>
              <a:gd name="connsiteX2" fmla="*/ 202305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0 w 2451451"/>
              <a:gd name="connsiteY0" fmla="*/ 1210235 h 1210235"/>
              <a:gd name="connsiteX1" fmla="*/ 34116 w 2451451"/>
              <a:gd name="connsiteY1" fmla="*/ 25167 h 1210235"/>
              <a:gd name="connsiteX2" fmla="*/ 202305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0 w 2451451"/>
              <a:gd name="connsiteY0" fmla="*/ 1210235 h 1210235"/>
              <a:gd name="connsiteX1" fmla="*/ 34116 w 2451451"/>
              <a:gd name="connsiteY1" fmla="*/ 0 h 1210235"/>
              <a:gd name="connsiteX2" fmla="*/ 202305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0 w 2451451"/>
              <a:gd name="connsiteY0" fmla="*/ 1218624 h 1218624"/>
              <a:gd name="connsiteX1" fmla="*/ 17338 w 2451451"/>
              <a:gd name="connsiteY1" fmla="*/ 0 h 1218624"/>
              <a:gd name="connsiteX2" fmla="*/ 2023052 w 2451451"/>
              <a:gd name="connsiteY2" fmla="*/ 8389 h 1218624"/>
              <a:gd name="connsiteX3" fmla="*/ 2451451 w 2451451"/>
              <a:gd name="connsiteY3" fmla="*/ 1218624 h 1218624"/>
              <a:gd name="connsiteX4" fmla="*/ 0 w 2451451"/>
              <a:gd name="connsiteY4" fmla="*/ 1218624 h 1218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1451" h="1218624">
                <a:moveTo>
                  <a:pt x="0" y="1218624"/>
                </a:moveTo>
                <a:lnTo>
                  <a:pt x="17338" y="0"/>
                </a:lnTo>
                <a:lnTo>
                  <a:pt x="2023052" y="8389"/>
                </a:lnTo>
                <a:lnTo>
                  <a:pt x="2451451" y="1218624"/>
                </a:lnTo>
                <a:lnTo>
                  <a:pt x="0" y="1218624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A3000478-A5FC-85B8-5183-B5207B1ACE99}"/>
              </a:ext>
            </a:extLst>
          </p:cNvPr>
          <p:cNvCxnSpPr>
            <a:cxnSpLocks/>
          </p:cNvCxnSpPr>
          <p:nvPr/>
        </p:nvCxnSpPr>
        <p:spPr>
          <a:xfrm>
            <a:off x="5496829" y="1506355"/>
            <a:ext cx="814794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E97A5909-57BA-62C5-9742-66BF43F043B9}"/>
              </a:ext>
            </a:extLst>
          </p:cNvPr>
          <p:cNvCxnSpPr>
            <a:cxnSpLocks/>
          </p:cNvCxnSpPr>
          <p:nvPr/>
        </p:nvCxnSpPr>
        <p:spPr>
          <a:xfrm>
            <a:off x="5496829" y="2718129"/>
            <a:ext cx="814794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449AC78B-72BB-D9F6-5BD1-10955CABD0B5}"/>
                  </a:ext>
                </a:extLst>
              </p:cNvPr>
              <p:cNvSpPr txBox="1"/>
              <p:nvPr/>
            </p:nvSpPr>
            <p:spPr>
              <a:xfrm>
                <a:off x="5540993" y="1015378"/>
                <a:ext cx="814795" cy="484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449AC78B-72BB-D9F6-5BD1-10955CABD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0993" y="1015378"/>
                <a:ext cx="814795" cy="484876"/>
              </a:xfrm>
              <a:prstGeom prst="rect">
                <a:avLst/>
              </a:prstGeom>
              <a:blipFill>
                <a:blip r:embed="rId8"/>
                <a:stretch>
                  <a:fillRect r="-3077"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074B86A9-411F-E839-1CB2-7F132E3651B7}"/>
                  </a:ext>
                </a:extLst>
              </p:cNvPr>
              <p:cNvSpPr txBox="1"/>
              <p:nvPr/>
            </p:nvSpPr>
            <p:spPr>
              <a:xfrm>
                <a:off x="5664858" y="2743768"/>
                <a:ext cx="814795" cy="484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2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074B86A9-411F-E839-1CB2-7F132E3651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4858" y="2743768"/>
                <a:ext cx="814795" cy="484876"/>
              </a:xfrm>
              <a:prstGeom prst="rect">
                <a:avLst/>
              </a:prstGeom>
              <a:blipFill>
                <a:blip r:embed="rId9"/>
                <a:stretch>
                  <a:fillRect r="-3030" b="-25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D156C042-D89F-0C7F-C9A2-BDE4AD7F13E5}"/>
                  </a:ext>
                </a:extLst>
              </p:cNvPr>
              <p:cNvSpPr txBox="1"/>
              <p:nvPr/>
            </p:nvSpPr>
            <p:spPr>
              <a:xfrm>
                <a:off x="4870210" y="1866230"/>
                <a:ext cx="8147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h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D156C042-D89F-0C7F-C9A2-BDE4AD7F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0210" y="1866230"/>
                <a:ext cx="814795" cy="369332"/>
              </a:xfrm>
              <a:prstGeom prst="rect">
                <a:avLst/>
              </a:prstGeom>
              <a:blipFill>
                <a:blip r:embed="rId10"/>
                <a:stretch>
                  <a:fillRect t="-6452" b="-22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Rectangle 120">
            <a:extLst>
              <a:ext uri="{FF2B5EF4-FFF2-40B4-BE49-F238E27FC236}">
                <a16:creationId xmlns:a16="http://schemas.microsoft.com/office/drawing/2014/main" id="{C179FB3F-316A-7EBB-CC54-464AADB1FE20}"/>
              </a:ext>
            </a:extLst>
          </p:cNvPr>
          <p:cNvSpPr/>
          <p:nvPr/>
        </p:nvSpPr>
        <p:spPr>
          <a:xfrm rot="6640230">
            <a:off x="9538686" y="1699019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2" name="Trapezium 3">
            <a:extLst>
              <a:ext uri="{FF2B5EF4-FFF2-40B4-BE49-F238E27FC236}">
                <a16:creationId xmlns:a16="http://schemas.microsoft.com/office/drawing/2014/main" id="{80512928-FDFC-060D-BF18-3DA84FFC018E}"/>
              </a:ext>
            </a:extLst>
          </p:cNvPr>
          <p:cNvSpPr/>
          <p:nvPr/>
        </p:nvSpPr>
        <p:spPr>
          <a:xfrm rot="17529149">
            <a:off x="8955504" y="1546290"/>
            <a:ext cx="2148892" cy="1210235"/>
          </a:xfrm>
          <a:custGeom>
            <a:avLst/>
            <a:gdLst>
              <a:gd name="connsiteX0" fmla="*/ 0 w 2451451"/>
              <a:gd name="connsiteY0" fmla="*/ 1210235 h 1210235"/>
              <a:gd name="connsiteX1" fmla="*/ 302559 w 2451451"/>
              <a:gd name="connsiteY1" fmla="*/ 0 h 1210235"/>
              <a:gd name="connsiteX2" fmla="*/ 214889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576193 w 2148892"/>
              <a:gd name="connsiteY0" fmla="*/ 1232891 h 1232891"/>
              <a:gd name="connsiteX1" fmla="*/ 0 w 2148892"/>
              <a:gd name="connsiteY1" fmla="*/ 0 h 1232891"/>
              <a:gd name="connsiteX2" fmla="*/ 1846333 w 2148892"/>
              <a:gd name="connsiteY2" fmla="*/ 0 h 1232891"/>
              <a:gd name="connsiteX3" fmla="*/ 2148892 w 2148892"/>
              <a:gd name="connsiteY3" fmla="*/ 1210235 h 1232891"/>
              <a:gd name="connsiteX4" fmla="*/ 576193 w 2148892"/>
              <a:gd name="connsiteY4" fmla="*/ 1232891 h 1232891"/>
              <a:gd name="connsiteX0" fmla="*/ 566703 w 2148892"/>
              <a:gd name="connsiteY0" fmla="*/ 1209582 h 1210235"/>
              <a:gd name="connsiteX1" fmla="*/ 0 w 2148892"/>
              <a:gd name="connsiteY1" fmla="*/ 0 h 1210235"/>
              <a:gd name="connsiteX2" fmla="*/ 1846333 w 2148892"/>
              <a:gd name="connsiteY2" fmla="*/ 0 h 1210235"/>
              <a:gd name="connsiteX3" fmla="*/ 2148892 w 2148892"/>
              <a:gd name="connsiteY3" fmla="*/ 1210235 h 1210235"/>
              <a:gd name="connsiteX4" fmla="*/ 566703 w 2148892"/>
              <a:gd name="connsiteY4" fmla="*/ 1209582 h 12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48892" h="1210235">
                <a:moveTo>
                  <a:pt x="566703" y="1209582"/>
                </a:moveTo>
                <a:lnTo>
                  <a:pt x="0" y="0"/>
                </a:lnTo>
                <a:lnTo>
                  <a:pt x="1846333" y="0"/>
                </a:lnTo>
                <a:lnTo>
                  <a:pt x="2148892" y="1210235"/>
                </a:lnTo>
                <a:lnTo>
                  <a:pt x="566703" y="1209582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30579F37-E337-6EA9-1610-1B931E9113DF}"/>
              </a:ext>
            </a:extLst>
          </p:cNvPr>
          <p:cNvCxnSpPr>
            <a:cxnSpLocks/>
          </p:cNvCxnSpPr>
          <p:nvPr/>
        </p:nvCxnSpPr>
        <p:spPr>
          <a:xfrm flipV="1">
            <a:off x="9178849" y="2024172"/>
            <a:ext cx="240636" cy="591061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531A15BF-D93D-946F-5DF0-A4E3D300012F}"/>
              </a:ext>
            </a:extLst>
          </p:cNvPr>
          <p:cNvCxnSpPr>
            <a:cxnSpLocks/>
          </p:cNvCxnSpPr>
          <p:nvPr/>
        </p:nvCxnSpPr>
        <p:spPr>
          <a:xfrm rot="17529149">
            <a:off x="10243456" y="2235815"/>
            <a:ext cx="814794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A51563FA-A9D5-F758-4C25-E76AA4456363}"/>
              </a:ext>
            </a:extLst>
          </p:cNvPr>
          <p:cNvCxnSpPr/>
          <p:nvPr/>
        </p:nvCxnSpPr>
        <p:spPr>
          <a:xfrm rot="6640230">
            <a:off x="10138623" y="1279330"/>
            <a:ext cx="0" cy="1211774"/>
          </a:xfrm>
          <a:prstGeom prst="line">
            <a:avLst/>
          </a:prstGeom>
          <a:ln w="19050">
            <a:solidFill>
              <a:schemeClr val="accent1"/>
            </a:solidFill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CE5B21BE-D08B-7BD9-B8DA-088F40749D9C}"/>
                  </a:ext>
                </a:extLst>
              </p:cNvPr>
              <p:cNvSpPr txBox="1"/>
              <p:nvPr/>
            </p:nvSpPr>
            <p:spPr>
              <a:xfrm>
                <a:off x="8571181" y="1745138"/>
                <a:ext cx="930054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CE5B21BE-D08B-7BD9-B8DA-088F40749D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1181" y="1745138"/>
                <a:ext cx="930054" cy="483466"/>
              </a:xfrm>
              <a:prstGeom prst="rect">
                <a:avLst/>
              </a:prstGeom>
              <a:blipFill>
                <a:blip r:embed="rId11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E425A9AC-9C58-82F4-9337-B0D32E97EE67}"/>
                  </a:ext>
                </a:extLst>
              </p:cNvPr>
              <p:cNvSpPr txBox="1"/>
              <p:nvPr/>
            </p:nvSpPr>
            <p:spPr>
              <a:xfrm>
                <a:off x="10658651" y="2093653"/>
                <a:ext cx="814795" cy="485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5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E425A9AC-9C58-82F4-9337-B0D32E97EE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8651" y="2093653"/>
                <a:ext cx="814795" cy="485774"/>
              </a:xfrm>
              <a:prstGeom prst="rect">
                <a:avLst/>
              </a:prstGeom>
              <a:blipFill>
                <a:blip r:embed="rId12"/>
                <a:stretch>
                  <a:fillRect r="-3077" b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E7F717F7-AB09-3372-884F-9D4F573D14C8}"/>
                  </a:ext>
                </a:extLst>
              </p:cNvPr>
              <p:cNvSpPr txBox="1"/>
              <p:nvPr/>
            </p:nvSpPr>
            <p:spPr>
              <a:xfrm>
                <a:off x="9745990" y="1860085"/>
                <a:ext cx="8147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92278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𝑖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278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E7F717F7-AB09-3372-884F-9D4F573D14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5990" y="1860085"/>
                <a:ext cx="814795" cy="369332"/>
              </a:xfrm>
              <a:prstGeom prst="rect">
                <a:avLst/>
              </a:prstGeom>
              <a:blipFill>
                <a:blip r:embed="rId13"/>
                <a:stretch>
                  <a:fillRect t="-666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TextBox 128">
            <a:extLst>
              <a:ext uri="{FF2B5EF4-FFF2-40B4-BE49-F238E27FC236}">
                <a16:creationId xmlns:a16="http://schemas.microsoft.com/office/drawing/2014/main" id="{FA0EAFD8-71C5-2AE2-C4D7-8EB6101B0B37}"/>
              </a:ext>
            </a:extLst>
          </p:cNvPr>
          <p:cNvSpPr txBox="1"/>
          <p:nvPr/>
        </p:nvSpPr>
        <p:spPr>
          <a:xfrm>
            <a:off x="957188" y="4763320"/>
            <a:ext cx="814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j 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9817A971-84D2-4E18-60C2-A1F224C4F2BA}"/>
                  </a:ext>
                </a:extLst>
              </p:cNvPr>
              <p:cNvSpPr txBox="1"/>
              <p:nvPr/>
            </p:nvSpPr>
            <p:spPr>
              <a:xfrm>
                <a:off x="2786661" y="4507091"/>
                <a:ext cx="814795" cy="484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3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9817A971-84D2-4E18-60C2-A1F224C4F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661" y="4507091"/>
                <a:ext cx="814795" cy="484043"/>
              </a:xfrm>
              <a:prstGeom prst="rect">
                <a:avLst/>
              </a:prstGeom>
              <a:blipFill>
                <a:blip r:embed="rId14"/>
                <a:stretch>
                  <a:fillRect r="-3077" b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7C45175F-59EF-8304-D3EC-EF64FBE7DB8D}"/>
              </a:ext>
            </a:extLst>
          </p:cNvPr>
          <p:cNvCxnSpPr/>
          <p:nvPr/>
        </p:nvCxnSpPr>
        <p:spPr>
          <a:xfrm rot="16200000">
            <a:off x="2162101" y="4369699"/>
            <a:ext cx="0" cy="1211774"/>
          </a:xfrm>
          <a:prstGeom prst="line">
            <a:avLst/>
          </a:prstGeom>
          <a:ln w="19050">
            <a:solidFill>
              <a:schemeClr val="accent1"/>
            </a:solidFill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32" name="Rectangle 131">
            <a:extLst>
              <a:ext uri="{FF2B5EF4-FFF2-40B4-BE49-F238E27FC236}">
                <a16:creationId xmlns:a16="http://schemas.microsoft.com/office/drawing/2014/main" id="{8997EB9F-ED90-1D3F-C6D2-694BE5C9CAC1}"/>
              </a:ext>
            </a:extLst>
          </p:cNvPr>
          <p:cNvSpPr/>
          <p:nvPr/>
        </p:nvSpPr>
        <p:spPr>
          <a:xfrm rot="16200000">
            <a:off x="2590913" y="4803330"/>
            <a:ext cx="164511" cy="180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33" name="Trapezium 3">
            <a:extLst>
              <a:ext uri="{FF2B5EF4-FFF2-40B4-BE49-F238E27FC236}">
                <a16:creationId xmlns:a16="http://schemas.microsoft.com/office/drawing/2014/main" id="{D03025F5-657C-0177-6D6A-0F46DB1A49E0}"/>
              </a:ext>
            </a:extLst>
          </p:cNvPr>
          <p:cNvSpPr/>
          <p:nvPr/>
        </p:nvSpPr>
        <p:spPr>
          <a:xfrm rot="5400000">
            <a:off x="1208736" y="4181611"/>
            <a:ext cx="1904935" cy="1218624"/>
          </a:xfrm>
          <a:custGeom>
            <a:avLst/>
            <a:gdLst>
              <a:gd name="connsiteX0" fmla="*/ 0 w 2451451"/>
              <a:gd name="connsiteY0" fmla="*/ 1210235 h 1210235"/>
              <a:gd name="connsiteX1" fmla="*/ 302559 w 2451451"/>
              <a:gd name="connsiteY1" fmla="*/ 0 h 1210235"/>
              <a:gd name="connsiteX2" fmla="*/ 214889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695731 w 3147182"/>
              <a:gd name="connsiteY0" fmla="*/ 1218624 h 1218624"/>
              <a:gd name="connsiteX1" fmla="*/ 0 w 3147182"/>
              <a:gd name="connsiteY1" fmla="*/ 0 h 1218624"/>
              <a:gd name="connsiteX2" fmla="*/ 2844623 w 3147182"/>
              <a:gd name="connsiteY2" fmla="*/ 8389 h 1218624"/>
              <a:gd name="connsiteX3" fmla="*/ 3147182 w 3147182"/>
              <a:gd name="connsiteY3" fmla="*/ 1218624 h 1218624"/>
              <a:gd name="connsiteX4" fmla="*/ 695731 w 3147182"/>
              <a:gd name="connsiteY4" fmla="*/ 1218624 h 1218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7182" h="1218624">
                <a:moveTo>
                  <a:pt x="695731" y="1218624"/>
                </a:moveTo>
                <a:lnTo>
                  <a:pt x="0" y="0"/>
                </a:lnTo>
                <a:lnTo>
                  <a:pt x="2844623" y="8389"/>
                </a:lnTo>
                <a:lnTo>
                  <a:pt x="3147182" y="1218624"/>
                </a:lnTo>
                <a:lnTo>
                  <a:pt x="695731" y="1218624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ACE938F5-C550-64FC-982D-CFC20DDBD174}"/>
              </a:ext>
            </a:extLst>
          </p:cNvPr>
          <p:cNvCxnSpPr>
            <a:cxnSpLocks/>
          </p:cNvCxnSpPr>
          <p:nvPr/>
        </p:nvCxnSpPr>
        <p:spPr>
          <a:xfrm rot="5400000">
            <a:off x="2520436" y="4358302"/>
            <a:ext cx="493181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094409C5-BE0A-DFDF-1B72-53F72326145C}"/>
              </a:ext>
            </a:extLst>
          </p:cNvPr>
          <p:cNvCxnSpPr>
            <a:cxnSpLocks/>
          </p:cNvCxnSpPr>
          <p:nvPr/>
        </p:nvCxnSpPr>
        <p:spPr>
          <a:xfrm rot="5400000">
            <a:off x="1308661" y="4591056"/>
            <a:ext cx="493181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73D2DC90-D258-888E-1222-B9265CFB5F08}"/>
                  </a:ext>
                </a:extLst>
              </p:cNvPr>
              <p:cNvSpPr txBox="1"/>
              <p:nvPr/>
            </p:nvSpPr>
            <p:spPr>
              <a:xfrm>
                <a:off x="1755777" y="4436343"/>
                <a:ext cx="814795" cy="484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12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13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278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73D2DC90-D258-888E-1222-B9265CFB5F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5777" y="4436343"/>
                <a:ext cx="814795" cy="484043"/>
              </a:xfrm>
              <a:prstGeom prst="rect">
                <a:avLst/>
              </a:prstGeom>
              <a:blipFill>
                <a:blip r:embed="rId15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A218CB95-FE9C-449A-3A48-1FFF0207933A}"/>
              </a:ext>
            </a:extLst>
          </p:cNvPr>
          <p:cNvCxnSpPr/>
          <p:nvPr/>
        </p:nvCxnSpPr>
        <p:spPr>
          <a:xfrm>
            <a:off x="5948391" y="4194079"/>
            <a:ext cx="0" cy="1211774"/>
          </a:xfrm>
          <a:prstGeom prst="line">
            <a:avLst/>
          </a:prstGeom>
          <a:ln w="19050">
            <a:solidFill>
              <a:schemeClr val="accent1"/>
            </a:solidFill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BDF11C3-E1E5-E41C-7DC5-EC5B389137D4}"/>
              </a:ext>
            </a:extLst>
          </p:cNvPr>
          <p:cNvSpPr/>
          <p:nvPr/>
        </p:nvSpPr>
        <p:spPr>
          <a:xfrm>
            <a:off x="5948391" y="5221034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39" name="Trapezium 3">
            <a:extLst>
              <a:ext uri="{FF2B5EF4-FFF2-40B4-BE49-F238E27FC236}">
                <a16:creationId xmlns:a16="http://schemas.microsoft.com/office/drawing/2014/main" id="{35920D53-41CF-00B1-70AE-008DBE53EF44}"/>
              </a:ext>
            </a:extLst>
          </p:cNvPr>
          <p:cNvSpPr/>
          <p:nvPr/>
        </p:nvSpPr>
        <p:spPr>
          <a:xfrm>
            <a:off x="4828096" y="4187230"/>
            <a:ext cx="2451451" cy="1218624"/>
          </a:xfrm>
          <a:custGeom>
            <a:avLst/>
            <a:gdLst>
              <a:gd name="connsiteX0" fmla="*/ 0 w 2451451"/>
              <a:gd name="connsiteY0" fmla="*/ 1210235 h 1210235"/>
              <a:gd name="connsiteX1" fmla="*/ 302559 w 2451451"/>
              <a:gd name="connsiteY1" fmla="*/ 0 h 1210235"/>
              <a:gd name="connsiteX2" fmla="*/ 214889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0 w 2451451"/>
              <a:gd name="connsiteY0" fmla="*/ 1218624 h 1218624"/>
              <a:gd name="connsiteX1" fmla="*/ 990456 w 2451451"/>
              <a:gd name="connsiteY1" fmla="*/ 0 h 1218624"/>
              <a:gd name="connsiteX2" fmla="*/ 2148892 w 2451451"/>
              <a:gd name="connsiteY2" fmla="*/ 8389 h 1218624"/>
              <a:gd name="connsiteX3" fmla="*/ 2451451 w 2451451"/>
              <a:gd name="connsiteY3" fmla="*/ 1218624 h 1218624"/>
              <a:gd name="connsiteX4" fmla="*/ 0 w 2451451"/>
              <a:gd name="connsiteY4" fmla="*/ 1218624 h 1218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1451" h="1218624">
                <a:moveTo>
                  <a:pt x="0" y="1218624"/>
                </a:moveTo>
                <a:lnTo>
                  <a:pt x="990456" y="0"/>
                </a:lnTo>
                <a:lnTo>
                  <a:pt x="2148892" y="8389"/>
                </a:lnTo>
                <a:lnTo>
                  <a:pt x="2451451" y="1218624"/>
                </a:lnTo>
                <a:lnTo>
                  <a:pt x="0" y="1218624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1655EF76-732E-43BA-11A6-A540B03F1AC9}"/>
              </a:ext>
            </a:extLst>
          </p:cNvPr>
          <p:cNvCxnSpPr>
            <a:cxnSpLocks/>
          </p:cNvCxnSpPr>
          <p:nvPr/>
        </p:nvCxnSpPr>
        <p:spPr>
          <a:xfrm>
            <a:off x="6038391" y="4187230"/>
            <a:ext cx="506296" cy="0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82B6B082-820D-1D1F-436A-F88BA459DF0E}"/>
              </a:ext>
            </a:extLst>
          </p:cNvPr>
          <p:cNvCxnSpPr>
            <a:cxnSpLocks/>
          </p:cNvCxnSpPr>
          <p:nvPr/>
        </p:nvCxnSpPr>
        <p:spPr>
          <a:xfrm>
            <a:off x="5454587" y="5399131"/>
            <a:ext cx="919566" cy="0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26C0E936-3BEE-5004-C983-7921C7A09D81}"/>
                  </a:ext>
                </a:extLst>
              </p:cNvPr>
              <p:cNvSpPr txBox="1"/>
              <p:nvPr/>
            </p:nvSpPr>
            <p:spPr>
              <a:xfrm>
                <a:off x="6001852" y="3701177"/>
                <a:ext cx="814795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26C0E936-3BEE-5004-C983-7921C7A09D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1852" y="3701177"/>
                <a:ext cx="814795" cy="483466"/>
              </a:xfrm>
              <a:prstGeom prst="rect">
                <a:avLst/>
              </a:prstGeom>
              <a:blipFill>
                <a:blip r:embed="rId16"/>
                <a:stretch>
                  <a:fillRect r="-3077"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47AF1C92-36A4-80B4-5DCB-7557A0484125}"/>
                  </a:ext>
                </a:extLst>
              </p:cNvPr>
              <p:cNvSpPr txBox="1"/>
              <p:nvPr/>
            </p:nvSpPr>
            <p:spPr>
              <a:xfrm>
                <a:off x="5948390" y="4553943"/>
                <a:ext cx="955592" cy="4851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92278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2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5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278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47AF1C92-36A4-80B4-5DCB-7557A04841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8390" y="4553943"/>
                <a:ext cx="955592" cy="485197"/>
              </a:xfrm>
              <a:prstGeom prst="rect">
                <a:avLst/>
              </a:prstGeom>
              <a:blipFill>
                <a:blip r:embed="rId17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93529F53-9790-E55B-1FD7-D6B57883552F}"/>
              </a:ext>
            </a:extLst>
          </p:cNvPr>
          <p:cNvCxnSpPr/>
          <p:nvPr/>
        </p:nvCxnSpPr>
        <p:spPr>
          <a:xfrm>
            <a:off x="8795042" y="4150090"/>
            <a:ext cx="0" cy="1211774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D5F3678-9C69-AA02-33E9-0E086EB8DC62}"/>
              </a:ext>
            </a:extLst>
          </p:cNvPr>
          <p:cNvSpPr/>
          <p:nvPr/>
        </p:nvSpPr>
        <p:spPr>
          <a:xfrm>
            <a:off x="8795042" y="5177045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46" name="Trapezium 3">
            <a:extLst>
              <a:ext uri="{FF2B5EF4-FFF2-40B4-BE49-F238E27FC236}">
                <a16:creationId xmlns:a16="http://schemas.microsoft.com/office/drawing/2014/main" id="{8455438A-9A01-B278-BF83-0D1AB859E15A}"/>
              </a:ext>
            </a:extLst>
          </p:cNvPr>
          <p:cNvSpPr/>
          <p:nvPr/>
        </p:nvSpPr>
        <p:spPr>
          <a:xfrm rot="21586589">
            <a:off x="8788585" y="4138897"/>
            <a:ext cx="2451451" cy="1219768"/>
          </a:xfrm>
          <a:custGeom>
            <a:avLst/>
            <a:gdLst>
              <a:gd name="connsiteX0" fmla="*/ 0 w 2451451"/>
              <a:gd name="connsiteY0" fmla="*/ 1210235 h 1210235"/>
              <a:gd name="connsiteX1" fmla="*/ 302559 w 2451451"/>
              <a:gd name="connsiteY1" fmla="*/ 0 h 1210235"/>
              <a:gd name="connsiteX2" fmla="*/ 214889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0 w 2451451"/>
              <a:gd name="connsiteY0" fmla="*/ 1219768 h 1219768"/>
              <a:gd name="connsiteX1" fmla="*/ 13449 w 2451451"/>
              <a:gd name="connsiteY1" fmla="*/ 0 h 1219768"/>
              <a:gd name="connsiteX2" fmla="*/ 2148892 w 2451451"/>
              <a:gd name="connsiteY2" fmla="*/ 9533 h 1219768"/>
              <a:gd name="connsiteX3" fmla="*/ 2451451 w 2451451"/>
              <a:gd name="connsiteY3" fmla="*/ 1219768 h 1219768"/>
              <a:gd name="connsiteX4" fmla="*/ 0 w 2451451"/>
              <a:gd name="connsiteY4" fmla="*/ 1219768 h 1219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1451" h="1219768">
                <a:moveTo>
                  <a:pt x="0" y="1219768"/>
                </a:moveTo>
                <a:lnTo>
                  <a:pt x="13449" y="0"/>
                </a:lnTo>
                <a:lnTo>
                  <a:pt x="2148892" y="9533"/>
                </a:lnTo>
                <a:lnTo>
                  <a:pt x="2451451" y="1219768"/>
                </a:lnTo>
                <a:lnTo>
                  <a:pt x="0" y="1219768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638EFA97-C1C7-FE74-0FE7-5FF94825A3A7}"/>
              </a:ext>
            </a:extLst>
          </p:cNvPr>
          <p:cNvCxnSpPr>
            <a:cxnSpLocks/>
          </p:cNvCxnSpPr>
          <p:nvPr/>
        </p:nvCxnSpPr>
        <p:spPr>
          <a:xfrm flipV="1">
            <a:off x="9439185" y="4137789"/>
            <a:ext cx="574978" cy="4394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CB3D53E9-2D33-F4EA-A333-C7E366A4144F}"/>
              </a:ext>
            </a:extLst>
          </p:cNvPr>
          <p:cNvCxnSpPr>
            <a:cxnSpLocks/>
          </p:cNvCxnSpPr>
          <p:nvPr/>
        </p:nvCxnSpPr>
        <p:spPr>
          <a:xfrm flipV="1">
            <a:off x="9606898" y="5359467"/>
            <a:ext cx="531744" cy="406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F1ABA368-72FA-7AA0-482C-AE7ECFCD2946}"/>
                  </a:ext>
                </a:extLst>
              </p:cNvPr>
              <p:cNvSpPr txBox="1"/>
              <p:nvPr/>
            </p:nvSpPr>
            <p:spPr>
              <a:xfrm>
                <a:off x="9606926" y="3723830"/>
                <a:ext cx="8147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𝑙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F1ABA368-72FA-7AA0-482C-AE7ECFCD2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6926" y="3723830"/>
                <a:ext cx="814795" cy="369332"/>
              </a:xfrm>
              <a:prstGeom prst="rect">
                <a:avLst/>
              </a:prstGeom>
              <a:blipFill>
                <a:blip r:embed="rId18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BDC0ABFA-584D-5C36-867B-B041D76A5794}"/>
                  </a:ext>
                </a:extLst>
              </p:cNvPr>
              <p:cNvSpPr txBox="1"/>
              <p:nvPr/>
            </p:nvSpPr>
            <p:spPr>
              <a:xfrm>
                <a:off x="9528445" y="5347156"/>
                <a:ext cx="1521730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(</m:t>
                    </m:r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𝑙</m:t>
                    </m:r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+1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2</m:t>
                        </m:r>
                      </m:den>
                    </m:f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)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BDC0ABFA-584D-5C36-867B-B041D76A57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8445" y="5347156"/>
                <a:ext cx="1521730" cy="483466"/>
              </a:xfrm>
              <a:prstGeom prst="rect">
                <a:avLst/>
              </a:prstGeom>
              <a:blipFill>
                <a:blip r:embed="rId19"/>
                <a:stretch>
                  <a:fillRect l="-1653"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7151711A-5E26-ADAA-E20B-B0CD9E05CE4E}"/>
                  </a:ext>
                </a:extLst>
              </p:cNvPr>
              <p:cNvSpPr txBox="1"/>
              <p:nvPr/>
            </p:nvSpPr>
            <p:spPr>
              <a:xfrm>
                <a:off x="8786087" y="4487572"/>
                <a:ext cx="814795" cy="4879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5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12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7151711A-5E26-ADAA-E20B-B0CD9E05CE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6087" y="4487572"/>
                <a:ext cx="814795" cy="487954"/>
              </a:xfrm>
              <a:prstGeom prst="rect">
                <a:avLst/>
              </a:prstGeom>
              <a:blipFill>
                <a:blip r:embed="rId20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4725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A88B8C4B-BB84-8EDA-97FA-7247FC7CBD7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3015" y="957637"/>
              <a:ext cx="11754060" cy="540607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59010">
                      <a:extLst>
                        <a:ext uri="{9D8B030D-6E8A-4147-A177-3AD203B41FA5}">
                          <a16:colId xmlns:a16="http://schemas.microsoft.com/office/drawing/2014/main" val="1215997870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514858263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256475407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4242854301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104153514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1515173376"/>
                        </a:ext>
                      </a:extLst>
                    </a:gridCol>
                  </a:tblGrid>
                  <a:tr h="2278476"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g)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h)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 err="1">
                              <a:solidFill>
                                <a:schemeClr val="bg2"/>
                              </a:solidFill>
                            </a:rPr>
                            <a:t>i</a:t>
                          </a: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69276458"/>
                      </a:ext>
                    </a:extLst>
                  </a:tr>
                  <a:tr h="419858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1600" b="0" i="0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Area</m:t>
                                </m:r>
                                <m:r>
                                  <a:rPr lang="en-GB" sz="1600" b="0" i="1" dirty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 =28.5 </m:t>
                                </m:r>
                                <m:sSup>
                                  <m:sSupPr>
                                    <m:ctrlP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GB" sz="1600" b="0" i="0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600" b="0" i="0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m</m:t>
                                    </m:r>
                                  </m:e>
                                  <m:sup>
                                    <m:r>
                                      <a:rPr lang="en-GB" sz="1600" b="0" i="1" dirty="0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>
                                    <m:r>
                                      <a:rPr lang="en-GB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1.5</m:t>
                                    </m:r>
                                  </m:e>
                                </m:borderBox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6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GB" sz="1600" b="0" i="0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Area</m:t>
                              </m:r>
                              <m:r>
                                <a:rPr lang="en-GB" sz="16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 =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2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6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600" b="0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6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2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f>
                                      <m:fPr>
                                        <m:ctrlPr>
                                          <a:rPr lang="en-GB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num>
                                      <m:den>
                                        <m:r>
                                          <a:rPr lang="en-GB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den>
                                    </m:f>
                                  </m:e>
                                </m:borderBox>
                                <m:r>
                                  <a:rPr lang="en-GB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GB" sz="1600" b="0" i="0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Area</m:t>
                              </m:r>
                              <m:r>
                                <a:rPr lang="en-GB" sz="16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 =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6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600" b="0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6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GB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f>
                                      <m:fPr>
                                        <m:ctrlPr>
                                          <a:rPr lang="en-GB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num>
                                      <m:den>
                                        <m:r>
                                          <a:rPr lang="en-GB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19</m:t>
                                        </m:r>
                                      </m:den>
                                    </m:f>
                                  </m:e>
                                </m:borderBox>
                                <m:r>
                                  <a:rPr lang="en-GB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7304336"/>
                      </a:ext>
                    </a:extLst>
                  </a:tr>
                  <a:tr h="2278476"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j)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k)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l)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24165756"/>
                      </a:ext>
                    </a:extLst>
                  </a:tr>
                  <a:tr h="41985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GB" sz="1600" b="0" i="0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Area</m:t>
                              </m:r>
                              <m:r>
                                <a:rPr lang="en-GB" sz="16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 =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6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600" b="0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6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GB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f>
                                      <m:fPr>
                                        <m:ctrlPr>
                                          <a:rPr lang="en-GB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num>
                                      <m:den>
                                        <m:r>
                                          <a:rPr lang="en-GB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den>
                                    </m:f>
                                  </m:e>
                                </m:borderBox>
                                <m:r>
                                  <a:rPr lang="en-GB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GB" sz="1600" b="0" i="0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Area</m:t>
                              </m:r>
                              <m:r>
                                <a:rPr lang="en-GB" sz="16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 =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f>
                                <m:fPr>
                                  <m:ctrlP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6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600" b="0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6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GB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f>
                                      <m:fPr>
                                        <m:ctrlPr>
                                          <a:rPr lang="en-GB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borderBox>
                                <m:r>
                                  <a:rPr lang="en-GB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GB" sz="1600" b="0" i="0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Area</m:t>
                              </m:r>
                              <m:r>
                                <a:rPr lang="en-GB" sz="16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 =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4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6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600" b="0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600" b="0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GB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borderBox>
                                  <m:borderBoxPr>
                                    <m:ctrlPr>
                                      <a:rPr lang="en-GB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f>
                                      <m:fPr>
                                        <m:ctrlPr>
                                          <a:rPr lang="en-GB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num>
                                      <m:den>
                                        <m:r>
                                          <a:rPr lang="en-GB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borderBox>
                                <m:r>
                                  <a:rPr lang="en-GB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1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860052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A88B8C4B-BB84-8EDA-97FA-7247FC7CBD7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3015" y="957637"/>
              <a:ext cx="11754060" cy="540607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59010">
                      <a:extLst>
                        <a:ext uri="{9D8B030D-6E8A-4147-A177-3AD203B41FA5}">
                          <a16:colId xmlns:a16="http://schemas.microsoft.com/office/drawing/2014/main" val="1215997870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514858263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256475407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4242854301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3104153514"/>
                        </a:ext>
                      </a:extLst>
                    </a:gridCol>
                    <a:gridCol w="1959010">
                      <a:extLst>
                        <a:ext uri="{9D8B030D-6E8A-4147-A177-3AD203B41FA5}">
                          <a16:colId xmlns:a16="http://schemas.microsoft.com/office/drawing/2014/main" val="1515173376"/>
                        </a:ext>
                      </a:extLst>
                    </a:gridCol>
                  </a:tblGrid>
                  <a:tr h="2278476"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g)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h)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 err="1">
                              <a:solidFill>
                                <a:schemeClr val="bg2"/>
                              </a:solidFill>
                            </a:rPr>
                            <a:t>i</a:t>
                          </a: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69276458"/>
                      </a:ext>
                    </a:extLst>
                  </a:tr>
                  <a:tr h="42456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535294" r="-501948" b="-6294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9355" t="-535294" r="-398710" b="-6294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649" t="-535294" r="-301299" b="-6294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0649" t="-535294" r="-201299" b="-6294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8065" t="-535294" r="-100000" b="-6294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1299" t="-535294" r="-649" b="-62941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7304336"/>
                      </a:ext>
                    </a:extLst>
                  </a:tr>
                  <a:tr h="2278476"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j)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k)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</a:rPr>
                            <a:t>l)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24165756"/>
                      </a:ext>
                    </a:extLst>
                  </a:tr>
                  <a:tr h="42456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1161765" r="-501948" b="-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9355" t="-1161765" r="-398710" b="-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649" t="-1161765" r="-301299" b="-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0649" t="-1161765" r="-201299" b="-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8065" t="-1161765" r="-100000" b="-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1299" t="-1161765" r="-649" b="-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860052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AB920CC2-6642-260D-4233-82ABF6E9E812}"/>
              </a:ext>
            </a:extLst>
          </p:cNvPr>
          <p:cNvSpPr txBox="1"/>
          <p:nvPr/>
        </p:nvSpPr>
        <p:spPr>
          <a:xfrm>
            <a:off x="183015" y="372862"/>
            <a:ext cx="5912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Solving Equations with…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0A0911C1-F597-1518-3F49-CBA5A6B26B72}"/>
              </a:ext>
            </a:extLst>
          </p:cNvPr>
          <p:cNvSpPr txBox="1">
            <a:spLocks/>
          </p:cNvSpPr>
          <p:nvPr/>
        </p:nvSpPr>
        <p:spPr>
          <a:xfrm>
            <a:off x="4634508" y="334249"/>
            <a:ext cx="7299960" cy="8239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Areas of Trapeziums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FF2D57-1830-81B3-81FC-E6070FEE80F7}"/>
              </a:ext>
            </a:extLst>
          </p:cNvPr>
          <p:cNvSpPr/>
          <p:nvPr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@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karenshancock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0395439C-712A-FA81-3027-522A50FDBEF9}"/>
                  </a:ext>
                </a:extLst>
              </p:cNvPr>
              <p:cNvSpPr txBox="1"/>
              <p:nvPr/>
            </p:nvSpPr>
            <p:spPr>
              <a:xfrm>
                <a:off x="5619420" y="5399131"/>
                <a:ext cx="9555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𝑘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0395439C-712A-FA81-3027-522A50FDBE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420" y="5399131"/>
                <a:ext cx="955589" cy="369332"/>
              </a:xfrm>
              <a:prstGeom prst="rect">
                <a:avLst/>
              </a:prstGeom>
              <a:blipFill>
                <a:blip r:embed="rId4"/>
                <a:stretch>
                  <a:fillRect t="-10000" b="-2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79CA61E5-7D8D-A90E-ACDA-78DE3537432B}"/>
              </a:ext>
            </a:extLst>
          </p:cNvPr>
          <p:cNvCxnSpPr/>
          <p:nvPr/>
        </p:nvCxnSpPr>
        <p:spPr>
          <a:xfrm>
            <a:off x="1520382" y="1552472"/>
            <a:ext cx="0" cy="1211774"/>
          </a:xfrm>
          <a:prstGeom prst="line">
            <a:avLst/>
          </a:prstGeom>
          <a:ln w="19050">
            <a:solidFill>
              <a:schemeClr val="accent1"/>
            </a:solidFill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6" name="Rectangle 105">
            <a:extLst>
              <a:ext uri="{FF2B5EF4-FFF2-40B4-BE49-F238E27FC236}">
                <a16:creationId xmlns:a16="http://schemas.microsoft.com/office/drawing/2014/main" id="{BEAF1088-AABF-539C-EFC1-4A8EBA9E10B4}"/>
              </a:ext>
            </a:extLst>
          </p:cNvPr>
          <p:cNvSpPr/>
          <p:nvPr/>
        </p:nvSpPr>
        <p:spPr>
          <a:xfrm>
            <a:off x="1520382" y="2579427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7" name="Trapezium 106">
            <a:extLst>
              <a:ext uri="{FF2B5EF4-FFF2-40B4-BE49-F238E27FC236}">
                <a16:creationId xmlns:a16="http://schemas.microsoft.com/office/drawing/2014/main" id="{E0331719-6BD0-2A8B-F12A-8752AFF667EA}"/>
              </a:ext>
            </a:extLst>
          </p:cNvPr>
          <p:cNvSpPr/>
          <p:nvPr/>
        </p:nvSpPr>
        <p:spPr>
          <a:xfrm>
            <a:off x="862176" y="1554011"/>
            <a:ext cx="2451451" cy="1210235"/>
          </a:xfrm>
          <a:prstGeom prst="trapezoid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C4CAA197-1446-D16B-6DD7-01B7C94557C0}"/>
              </a:ext>
            </a:extLst>
          </p:cNvPr>
          <p:cNvCxnSpPr>
            <a:cxnSpLocks/>
          </p:cNvCxnSpPr>
          <p:nvPr/>
        </p:nvCxnSpPr>
        <p:spPr>
          <a:xfrm>
            <a:off x="1488667" y="1545749"/>
            <a:ext cx="814794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1F6B37D3-8705-EE46-FF60-27D9E7EF298D}"/>
              </a:ext>
            </a:extLst>
          </p:cNvPr>
          <p:cNvCxnSpPr>
            <a:cxnSpLocks/>
          </p:cNvCxnSpPr>
          <p:nvPr/>
        </p:nvCxnSpPr>
        <p:spPr>
          <a:xfrm>
            <a:off x="1488667" y="2757523"/>
            <a:ext cx="814794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919EB23D-5EF0-FD92-2E0E-5DDC7513E896}"/>
                  </a:ext>
                </a:extLst>
              </p:cNvPr>
              <p:cNvSpPr txBox="1"/>
              <p:nvPr/>
            </p:nvSpPr>
            <p:spPr>
              <a:xfrm>
                <a:off x="1475017" y="1133536"/>
                <a:ext cx="11901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𝑔</m:t>
                    </m:r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+2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919EB23D-5EF0-FD92-2E0E-5DDC7513E8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017" y="1133536"/>
                <a:ext cx="1190197" cy="369332"/>
              </a:xfrm>
              <a:prstGeom prst="rect">
                <a:avLst/>
              </a:prstGeom>
              <a:blipFill>
                <a:blip r:embed="rId5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B23D0426-15F7-EF5E-F410-62816E5C7DF3}"/>
                  </a:ext>
                </a:extLst>
              </p:cNvPr>
              <p:cNvSpPr txBox="1"/>
              <p:nvPr/>
            </p:nvSpPr>
            <p:spPr>
              <a:xfrm>
                <a:off x="1387403" y="2764246"/>
                <a:ext cx="12186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2</m:t>
                    </m:r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𝑔</m:t>
                    </m:r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+3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B23D0426-15F7-EF5E-F410-62816E5C7D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403" y="2764246"/>
                <a:ext cx="1218625" cy="369332"/>
              </a:xfrm>
              <a:prstGeom prst="rect">
                <a:avLst/>
              </a:prstGeom>
              <a:blipFill>
                <a:blip r:embed="rId6"/>
                <a:stretch>
                  <a:fillRect l="-1042" t="-6667" r="-3125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99A39213-4680-7034-5F1B-F9242E3781D1}"/>
                  </a:ext>
                </a:extLst>
              </p:cNvPr>
              <p:cNvSpPr txBox="1"/>
              <p:nvPr/>
            </p:nvSpPr>
            <p:spPr>
              <a:xfrm>
                <a:off x="1517000" y="1982548"/>
                <a:ext cx="8147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92278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6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278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99A39213-4680-7034-5F1B-F9242E3781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000" y="1982548"/>
                <a:ext cx="814795" cy="369332"/>
              </a:xfrm>
              <a:prstGeom prst="rect">
                <a:avLst/>
              </a:prstGeom>
              <a:blipFill>
                <a:blip r:embed="rId7"/>
                <a:stretch>
                  <a:fillRect t="-6667" b="-2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88DF21B8-201A-2811-DBA7-12726DF8CE59}"/>
              </a:ext>
            </a:extLst>
          </p:cNvPr>
          <p:cNvCxnSpPr/>
          <p:nvPr/>
        </p:nvCxnSpPr>
        <p:spPr>
          <a:xfrm>
            <a:off x="4876976" y="1509533"/>
            <a:ext cx="0" cy="1211774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4" name="Rectangle 113">
            <a:extLst>
              <a:ext uri="{FF2B5EF4-FFF2-40B4-BE49-F238E27FC236}">
                <a16:creationId xmlns:a16="http://schemas.microsoft.com/office/drawing/2014/main" id="{CD8AC194-E168-4C12-5192-14D110F6D389}"/>
              </a:ext>
            </a:extLst>
          </p:cNvPr>
          <p:cNvSpPr/>
          <p:nvPr/>
        </p:nvSpPr>
        <p:spPr>
          <a:xfrm>
            <a:off x="4876976" y="2536488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5" name="Trapezium 3">
            <a:extLst>
              <a:ext uri="{FF2B5EF4-FFF2-40B4-BE49-F238E27FC236}">
                <a16:creationId xmlns:a16="http://schemas.microsoft.com/office/drawing/2014/main" id="{B909D7E9-F3D4-5168-33CA-412032DFBDA6}"/>
              </a:ext>
            </a:extLst>
          </p:cNvPr>
          <p:cNvSpPr/>
          <p:nvPr/>
        </p:nvSpPr>
        <p:spPr>
          <a:xfrm>
            <a:off x="4870338" y="1506228"/>
            <a:ext cx="2451451" cy="1218624"/>
          </a:xfrm>
          <a:custGeom>
            <a:avLst/>
            <a:gdLst>
              <a:gd name="connsiteX0" fmla="*/ 0 w 2451451"/>
              <a:gd name="connsiteY0" fmla="*/ 1210235 h 1210235"/>
              <a:gd name="connsiteX1" fmla="*/ 428399 w 2451451"/>
              <a:gd name="connsiteY1" fmla="*/ 0 h 1210235"/>
              <a:gd name="connsiteX2" fmla="*/ 202305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0 w 2451451"/>
              <a:gd name="connsiteY0" fmla="*/ 1210235 h 1210235"/>
              <a:gd name="connsiteX1" fmla="*/ 34116 w 2451451"/>
              <a:gd name="connsiteY1" fmla="*/ 25167 h 1210235"/>
              <a:gd name="connsiteX2" fmla="*/ 202305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0 w 2451451"/>
              <a:gd name="connsiteY0" fmla="*/ 1210235 h 1210235"/>
              <a:gd name="connsiteX1" fmla="*/ 34116 w 2451451"/>
              <a:gd name="connsiteY1" fmla="*/ 0 h 1210235"/>
              <a:gd name="connsiteX2" fmla="*/ 202305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0 w 2451451"/>
              <a:gd name="connsiteY0" fmla="*/ 1218624 h 1218624"/>
              <a:gd name="connsiteX1" fmla="*/ 17338 w 2451451"/>
              <a:gd name="connsiteY1" fmla="*/ 0 h 1218624"/>
              <a:gd name="connsiteX2" fmla="*/ 2023052 w 2451451"/>
              <a:gd name="connsiteY2" fmla="*/ 8389 h 1218624"/>
              <a:gd name="connsiteX3" fmla="*/ 2451451 w 2451451"/>
              <a:gd name="connsiteY3" fmla="*/ 1218624 h 1218624"/>
              <a:gd name="connsiteX4" fmla="*/ 0 w 2451451"/>
              <a:gd name="connsiteY4" fmla="*/ 1218624 h 1218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1451" h="1218624">
                <a:moveTo>
                  <a:pt x="0" y="1218624"/>
                </a:moveTo>
                <a:lnTo>
                  <a:pt x="17338" y="0"/>
                </a:lnTo>
                <a:lnTo>
                  <a:pt x="2023052" y="8389"/>
                </a:lnTo>
                <a:lnTo>
                  <a:pt x="2451451" y="1218624"/>
                </a:lnTo>
                <a:lnTo>
                  <a:pt x="0" y="1218624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A3000478-A5FC-85B8-5183-B5207B1ACE99}"/>
              </a:ext>
            </a:extLst>
          </p:cNvPr>
          <p:cNvCxnSpPr>
            <a:cxnSpLocks/>
          </p:cNvCxnSpPr>
          <p:nvPr/>
        </p:nvCxnSpPr>
        <p:spPr>
          <a:xfrm>
            <a:off x="5496829" y="1506355"/>
            <a:ext cx="814794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E97A5909-57BA-62C5-9742-66BF43F043B9}"/>
              </a:ext>
            </a:extLst>
          </p:cNvPr>
          <p:cNvCxnSpPr>
            <a:cxnSpLocks/>
          </p:cNvCxnSpPr>
          <p:nvPr/>
        </p:nvCxnSpPr>
        <p:spPr>
          <a:xfrm>
            <a:off x="5496829" y="2718129"/>
            <a:ext cx="814794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449AC78B-72BB-D9F6-5BD1-10955CABD0B5}"/>
                  </a:ext>
                </a:extLst>
              </p:cNvPr>
              <p:cNvSpPr txBox="1"/>
              <p:nvPr/>
            </p:nvSpPr>
            <p:spPr>
              <a:xfrm>
                <a:off x="5540993" y="1015378"/>
                <a:ext cx="814795" cy="484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449AC78B-72BB-D9F6-5BD1-10955CABD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0993" y="1015378"/>
                <a:ext cx="814795" cy="484876"/>
              </a:xfrm>
              <a:prstGeom prst="rect">
                <a:avLst/>
              </a:prstGeom>
              <a:blipFill>
                <a:blip r:embed="rId8"/>
                <a:stretch>
                  <a:fillRect r="-3077"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074B86A9-411F-E839-1CB2-7F132E3651B7}"/>
                  </a:ext>
                </a:extLst>
              </p:cNvPr>
              <p:cNvSpPr txBox="1"/>
              <p:nvPr/>
            </p:nvSpPr>
            <p:spPr>
              <a:xfrm>
                <a:off x="5664858" y="2743768"/>
                <a:ext cx="814795" cy="484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2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074B86A9-411F-E839-1CB2-7F132E3651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4858" y="2743768"/>
                <a:ext cx="814795" cy="484876"/>
              </a:xfrm>
              <a:prstGeom prst="rect">
                <a:avLst/>
              </a:prstGeom>
              <a:blipFill>
                <a:blip r:embed="rId9"/>
                <a:stretch>
                  <a:fillRect r="-3030" b="-25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D156C042-D89F-0C7F-C9A2-BDE4AD7F13E5}"/>
                  </a:ext>
                </a:extLst>
              </p:cNvPr>
              <p:cNvSpPr txBox="1"/>
              <p:nvPr/>
            </p:nvSpPr>
            <p:spPr>
              <a:xfrm>
                <a:off x="4870210" y="1866230"/>
                <a:ext cx="8147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h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D156C042-D89F-0C7F-C9A2-BDE4AD7F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0210" y="1866230"/>
                <a:ext cx="814795" cy="369332"/>
              </a:xfrm>
              <a:prstGeom prst="rect">
                <a:avLst/>
              </a:prstGeom>
              <a:blipFill>
                <a:blip r:embed="rId10"/>
                <a:stretch>
                  <a:fillRect t="-6452" b="-22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Rectangle 120">
            <a:extLst>
              <a:ext uri="{FF2B5EF4-FFF2-40B4-BE49-F238E27FC236}">
                <a16:creationId xmlns:a16="http://schemas.microsoft.com/office/drawing/2014/main" id="{C179FB3F-316A-7EBB-CC54-464AADB1FE20}"/>
              </a:ext>
            </a:extLst>
          </p:cNvPr>
          <p:cNvSpPr/>
          <p:nvPr/>
        </p:nvSpPr>
        <p:spPr>
          <a:xfrm rot="6640230">
            <a:off x="9538686" y="1699019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2" name="Trapezium 3">
            <a:extLst>
              <a:ext uri="{FF2B5EF4-FFF2-40B4-BE49-F238E27FC236}">
                <a16:creationId xmlns:a16="http://schemas.microsoft.com/office/drawing/2014/main" id="{80512928-FDFC-060D-BF18-3DA84FFC018E}"/>
              </a:ext>
            </a:extLst>
          </p:cNvPr>
          <p:cNvSpPr/>
          <p:nvPr/>
        </p:nvSpPr>
        <p:spPr>
          <a:xfrm rot="17529149">
            <a:off x="8955504" y="1546290"/>
            <a:ext cx="2148892" cy="1210235"/>
          </a:xfrm>
          <a:custGeom>
            <a:avLst/>
            <a:gdLst>
              <a:gd name="connsiteX0" fmla="*/ 0 w 2451451"/>
              <a:gd name="connsiteY0" fmla="*/ 1210235 h 1210235"/>
              <a:gd name="connsiteX1" fmla="*/ 302559 w 2451451"/>
              <a:gd name="connsiteY1" fmla="*/ 0 h 1210235"/>
              <a:gd name="connsiteX2" fmla="*/ 214889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576193 w 2148892"/>
              <a:gd name="connsiteY0" fmla="*/ 1232891 h 1232891"/>
              <a:gd name="connsiteX1" fmla="*/ 0 w 2148892"/>
              <a:gd name="connsiteY1" fmla="*/ 0 h 1232891"/>
              <a:gd name="connsiteX2" fmla="*/ 1846333 w 2148892"/>
              <a:gd name="connsiteY2" fmla="*/ 0 h 1232891"/>
              <a:gd name="connsiteX3" fmla="*/ 2148892 w 2148892"/>
              <a:gd name="connsiteY3" fmla="*/ 1210235 h 1232891"/>
              <a:gd name="connsiteX4" fmla="*/ 576193 w 2148892"/>
              <a:gd name="connsiteY4" fmla="*/ 1232891 h 1232891"/>
              <a:gd name="connsiteX0" fmla="*/ 566703 w 2148892"/>
              <a:gd name="connsiteY0" fmla="*/ 1209582 h 1210235"/>
              <a:gd name="connsiteX1" fmla="*/ 0 w 2148892"/>
              <a:gd name="connsiteY1" fmla="*/ 0 h 1210235"/>
              <a:gd name="connsiteX2" fmla="*/ 1846333 w 2148892"/>
              <a:gd name="connsiteY2" fmla="*/ 0 h 1210235"/>
              <a:gd name="connsiteX3" fmla="*/ 2148892 w 2148892"/>
              <a:gd name="connsiteY3" fmla="*/ 1210235 h 1210235"/>
              <a:gd name="connsiteX4" fmla="*/ 566703 w 2148892"/>
              <a:gd name="connsiteY4" fmla="*/ 1209582 h 12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48892" h="1210235">
                <a:moveTo>
                  <a:pt x="566703" y="1209582"/>
                </a:moveTo>
                <a:lnTo>
                  <a:pt x="0" y="0"/>
                </a:lnTo>
                <a:lnTo>
                  <a:pt x="1846333" y="0"/>
                </a:lnTo>
                <a:lnTo>
                  <a:pt x="2148892" y="1210235"/>
                </a:lnTo>
                <a:lnTo>
                  <a:pt x="566703" y="1209582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30579F37-E337-6EA9-1610-1B931E9113DF}"/>
              </a:ext>
            </a:extLst>
          </p:cNvPr>
          <p:cNvCxnSpPr>
            <a:cxnSpLocks/>
          </p:cNvCxnSpPr>
          <p:nvPr/>
        </p:nvCxnSpPr>
        <p:spPr>
          <a:xfrm flipV="1">
            <a:off x="9178849" y="2024172"/>
            <a:ext cx="240636" cy="591061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531A15BF-D93D-946F-5DF0-A4E3D300012F}"/>
              </a:ext>
            </a:extLst>
          </p:cNvPr>
          <p:cNvCxnSpPr>
            <a:cxnSpLocks/>
          </p:cNvCxnSpPr>
          <p:nvPr/>
        </p:nvCxnSpPr>
        <p:spPr>
          <a:xfrm rot="17529149">
            <a:off x="10243456" y="2235815"/>
            <a:ext cx="814794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A51563FA-A9D5-F758-4C25-E76AA4456363}"/>
              </a:ext>
            </a:extLst>
          </p:cNvPr>
          <p:cNvCxnSpPr/>
          <p:nvPr/>
        </p:nvCxnSpPr>
        <p:spPr>
          <a:xfrm rot="6640230">
            <a:off x="10138623" y="1279330"/>
            <a:ext cx="0" cy="1211774"/>
          </a:xfrm>
          <a:prstGeom prst="line">
            <a:avLst/>
          </a:prstGeom>
          <a:ln w="19050">
            <a:solidFill>
              <a:schemeClr val="accent1"/>
            </a:solidFill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CE5B21BE-D08B-7BD9-B8DA-088F40749D9C}"/>
                  </a:ext>
                </a:extLst>
              </p:cNvPr>
              <p:cNvSpPr txBox="1"/>
              <p:nvPr/>
            </p:nvSpPr>
            <p:spPr>
              <a:xfrm>
                <a:off x="8571181" y="1745138"/>
                <a:ext cx="930054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CE5B21BE-D08B-7BD9-B8DA-088F40749D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1181" y="1745138"/>
                <a:ext cx="930054" cy="483466"/>
              </a:xfrm>
              <a:prstGeom prst="rect">
                <a:avLst/>
              </a:prstGeom>
              <a:blipFill>
                <a:blip r:embed="rId11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E425A9AC-9C58-82F4-9337-B0D32E97EE67}"/>
                  </a:ext>
                </a:extLst>
              </p:cNvPr>
              <p:cNvSpPr txBox="1"/>
              <p:nvPr/>
            </p:nvSpPr>
            <p:spPr>
              <a:xfrm>
                <a:off x="10658651" y="2093653"/>
                <a:ext cx="814795" cy="485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5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E425A9AC-9C58-82F4-9337-B0D32E97EE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8651" y="2093653"/>
                <a:ext cx="814795" cy="485774"/>
              </a:xfrm>
              <a:prstGeom prst="rect">
                <a:avLst/>
              </a:prstGeom>
              <a:blipFill>
                <a:blip r:embed="rId12"/>
                <a:stretch>
                  <a:fillRect r="-3077" b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E7F717F7-AB09-3372-884F-9D4F573D14C8}"/>
                  </a:ext>
                </a:extLst>
              </p:cNvPr>
              <p:cNvSpPr txBox="1"/>
              <p:nvPr/>
            </p:nvSpPr>
            <p:spPr>
              <a:xfrm>
                <a:off x="9745990" y="1860085"/>
                <a:ext cx="8147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92278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𝑖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278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E7F717F7-AB09-3372-884F-9D4F573D14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5990" y="1860085"/>
                <a:ext cx="814795" cy="369332"/>
              </a:xfrm>
              <a:prstGeom prst="rect">
                <a:avLst/>
              </a:prstGeom>
              <a:blipFill>
                <a:blip r:embed="rId13"/>
                <a:stretch>
                  <a:fillRect t="-666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TextBox 128">
            <a:extLst>
              <a:ext uri="{FF2B5EF4-FFF2-40B4-BE49-F238E27FC236}">
                <a16:creationId xmlns:a16="http://schemas.microsoft.com/office/drawing/2014/main" id="{FA0EAFD8-71C5-2AE2-C4D7-8EB6101B0B37}"/>
              </a:ext>
            </a:extLst>
          </p:cNvPr>
          <p:cNvSpPr txBox="1"/>
          <p:nvPr/>
        </p:nvSpPr>
        <p:spPr>
          <a:xfrm>
            <a:off x="957188" y="4763320"/>
            <a:ext cx="814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j 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9817A971-84D2-4E18-60C2-A1F224C4F2BA}"/>
                  </a:ext>
                </a:extLst>
              </p:cNvPr>
              <p:cNvSpPr txBox="1"/>
              <p:nvPr/>
            </p:nvSpPr>
            <p:spPr>
              <a:xfrm>
                <a:off x="2786661" y="4507091"/>
                <a:ext cx="814795" cy="484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3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9817A971-84D2-4E18-60C2-A1F224C4F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661" y="4507091"/>
                <a:ext cx="814795" cy="484043"/>
              </a:xfrm>
              <a:prstGeom prst="rect">
                <a:avLst/>
              </a:prstGeom>
              <a:blipFill>
                <a:blip r:embed="rId14"/>
                <a:stretch>
                  <a:fillRect r="-3077" b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7C45175F-59EF-8304-D3EC-EF64FBE7DB8D}"/>
              </a:ext>
            </a:extLst>
          </p:cNvPr>
          <p:cNvCxnSpPr/>
          <p:nvPr/>
        </p:nvCxnSpPr>
        <p:spPr>
          <a:xfrm rot="16200000">
            <a:off x="2162101" y="4369699"/>
            <a:ext cx="0" cy="1211774"/>
          </a:xfrm>
          <a:prstGeom prst="line">
            <a:avLst/>
          </a:prstGeom>
          <a:ln w="19050">
            <a:solidFill>
              <a:schemeClr val="accent1"/>
            </a:solidFill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32" name="Rectangle 131">
            <a:extLst>
              <a:ext uri="{FF2B5EF4-FFF2-40B4-BE49-F238E27FC236}">
                <a16:creationId xmlns:a16="http://schemas.microsoft.com/office/drawing/2014/main" id="{8997EB9F-ED90-1D3F-C6D2-694BE5C9CAC1}"/>
              </a:ext>
            </a:extLst>
          </p:cNvPr>
          <p:cNvSpPr/>
          <p:nvPr/>
        </p:nvSpPr>
        <p:spPr>
          <a:xfrm rot="16200000">
            <a:off x="2590913" y="4803330"/>
            <a:ext cx="164511" cy="180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33" name="Trapezium 3">
            <a:extLst>
              <a:ext uri="{FF2B5EF4-FFF2-40B4-BE49-F238E27FC236}">
                <a16:creationId xmlns:a16="http://schemas.microsoft.com/office/drawing/2014/main" id="{D03025F5-657C-0177-6D6A-0F46DB1A49E0}"/>
              </a:ext>
            </a:extLst>
          </p:cNvPr>
          <p:cNvSpPr/>
          <p:nvPr/>
        </p:nvSpPr>
        <p:spPr>
          <a:xfrm rot="5400000">
            <a:off x="1208736" y="4181611"/>
            <a:ext cx="1904935" cy="1218624"/>
          </a:xfrm>
          <a:custGeom>
            <a:avLst/>
            <a:gdLst>
              <a:gd name="connsiteX0" fmla="*/ 0 w 2451451"/>
              <a:gd name="connsiteY0" fmla="*/ 1210235 h 1210235"/>
              <a:gd name="connsiteX1" fmla="*/ 302559 w 2451451"/>
              <a:gd name="connsiteY1" fmla="*/ 0 h 1210235"/>
              <a:gd name="connsiteX2" fmla="*/ 214889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695731 w 3147182"/>
              <a:gd name="connsiteY0" fmla="*/ 1218624 h 1218624"/>
              <a:gd name="connsiteX1" fmla="*/ 0 w 3147182"/>
              <a:gd name="connsiteY1" fmla="*/ 0 h 1218624"/>
              <a:gd name="connsiteX2" fmla="*/ 2844623 w 3147182"/>
              <a:gd name="connsiteY2" fmla="*/ 8389 h 1218624"/>
              <a:gd name="connsiteX3" fmla="*/ 3147182 w 3147182"/>
              <a:gd name="connsiteY3" fmla="*/ 1218624 h 1218624"/>
              <a:gd name="connsiteX4" fmla="*/ 695731 w 3147182"/>
              <a:gd name="connsiteY4" fmla="*/ 1218624 h 1218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7182" h="1218624">
                <a:moveTo>
                  <a:pt x="695731" y="1218624"/>
                </a:moveTo>
                <a:lnTo>
                  <a:pt x="0" y="0"/>
                </a:lnTo>
                <a:lnTo>
                  <a:pt x="2844623" y="8389"/>
                </a:lnTo>
                <a:lnTo>
                  <a:pt x="3147182" y="1218624"/>
                </a:lnTo>
                <a:lnTo>
                  <a:pt x="695731" y="1218624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ACE938F5-C550-64FC-982D-CFC20DDBD174}"/>
              </a:ext>
            </a:extLst>
          </p:cNvPr>
          <p:cNvCxnSpPr>
            <a:cxnSpLocks/>
          </p:cNvCxnSpPr>
          <p:nvPr/>
        </p:nvCxnSpPr>
        <p:spPr>
          <a:xfrm rot="5400000">
            <a:off x="2520436" y="4358302"/>
            <a:ext cx="493181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094409C5-BE0A-DFDF-1B72-53F72326145C}"/>
              </a:ext>
            </a:extLst>
          </p:cNvPr>
          <p:cNvCxnSpPr>
            <a:cxnSpLocks/>
          </p:cNvCxnSpPr>
          <p:nvPr/>
        </p:nvCxnSpPr>
        <p:spPr>
          <a:xfrm rot="5400000">
            <a:off x="1308661" y="4591056"/>
            <a:ext cx="493181" cy="672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73D2DC90-D258-888E-1222-B9265CFB5F08}"/>
                  </a:ext>
                </a:extLst>
              </p:cNvPr>
              <p:cNvSpPr txBox="1"/>
              <p:nvPr/>
            </p:nvSpPr>
            <p:spPr>
              <a:xfrm>
                <a:off x="1755777" y="4436343"/>
                <a:ext cx="814795" cy="484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12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13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278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73D2DC90-D258-888E-1222-B9265CFB5F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5777" y="4436343"/>
                <a:ext cx="814795" cy="484043"/>
              </a:xfrm>
              <a:prstGeom prst="rect">
                <a:avLst/>
              </a:prstGeom>
              <a:blipFill>
                <a:blip r:embed="rId15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A218CB95-FE9C-449A-3A48-1FFF0207933A}"/>
              </a:ext>
            </a:extLst>
          </p:cNvPr>
          <p:cNvCxnSpPr/>
          <p:nvPr/>
        </p:nvCxnSpPr>
        <p:spPr>
          <a:xfrm>
            <a:off x="5948391" y="4194079"/>
            <a:ext cx="0" cy="1211774"/>
          </a:xfrm>
          <a:prstGeom prst="line">
            <a:avLst/>
          </a:prstGeom>
          <a:ln w="19050">
            <a:solidFill>
              <a:schemeClr val="accent1"/>
            </a:solidFill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BDF11C3-E1E5-E41C-7DC5-EC5B389137D4}"/>
              </a:ext>
            </a:extLst>
          </p:cNvPr>
          <p:cNvSpPr/>
          <p:nvPr/>
        </p:nvSpPr>
        <p:spPr>
          <a:xfrm>
            <a:off x="5948391" y="5221034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39" name="Trapezium 3">
            <a:extLst>
              <a:ext uri="{FF2B5EF4-FFF2-40B4-BE49-F238E27FC236}">
                <a16:creationId xmlns:a16="http://schemas.microsoft.com/office/drawing/2014/main" id="{35920D53-41CF-00B1-70AE-008DBE53EF44}"/>
              </a:ext>
            </a:extLst>
          </p:cNvPr>
          <p:cNvSpPr/>
          <p:nvPr/>
        </p:nvSpPr>
        <p:spPr>
          <a:xfrm>
            <a:off x="4828096" y="4187230"/>
            <a:ext cx="2451451" cy="1218624"/>
          </a:xfrm>
          <a:custGeom>
            <a:avLst/>
            <a:gdLst>
              <a:gd name="connsiteX0" fmla="*/ 0 w 2451451"/>
              <a:gd name="connsiteY0" fmla="*/ 1210235 h 1210235"/>
              <a:gd name="connsiteX1" fmla="*/ 302559 w 2451451"/>
              <a:gd name="connsiteY1" fmla="*/ 0 h 1210235"/>
              <a:gd name="connsiteX2" fmla="*/ 214889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0 w 2451451"/>
              <a:gd name="connsiteY0" fmla="*/ 1218624 h 1218624"/>
              <a:gd name="connsiteX1" fmla="*/ 990456 w 2451451"/>
              <a:gd name="connsiteY1" fmla="*/ 0 h 1218624"/>
              <a:gd name="connsiteX2" fmla="*/ 2148892 w 2451451"/>
              <a:gd name="connsiteY2" fmla="*/ 8389 h 1218624"/>
              <a:gd name="connsiteX3" fmla="*/ 2451451 w 2451451"/>
              <a:gd name="connsiteY3" fmla="*/ 1218624 h 1218624"/>
              <a:gd name="connsiteX4" fmla="*/ 0 w 2451451"/>
              <a:gd name="connsiteY4" fmla="*/ 1218624 h 1218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1451" h="1218624">
                <a:moveTo>
                  <a:pt x="0" y="1218624"/>
                </a:moveTo>
                <a:lnTo>
                  <a:pt x="990456" y="0"/>
                </a:lnTo>
                <a:lnTo>
                  <a:pt x="2148892" y="8389"/>
                </a:lnTo>
                <a:lnTo>
                  <a:pt x="2451451" y="1218624"/>
                </a:lnTo>
                <a:lnTo>
                  <a:pt x="0" y="1218624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1655EF76-732E-43BA-11A6-A540B03F1AC9}"/>
              </a:ext>
            </a:extLst>
          </p:cNvPr>
          <p:cNvCxnSpPr>
            <a:cxnSpLocks/>
          </p:cNvCxnSpPr>
          <p:nvPr/>
        </p:nvCxnSpPr>
        <p:spPr>
          <a:xfrm>
            <a:off x="6038391" y="4187230"/>
            <a:ext cx="506296" cy="0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82B6B082-820D-1D1F-436A-F88BA459DF0E}"/>
              </a:ext>
            </a:extLst>
          </p:cNvPr>
          <p:cNvCxnSpPr>
            <a:cxnSpLocks/>
          </p:cNvCxnSpPr>
          <p:nvPr/>
        </p:nvCxnSpPr>
        <p:spPr>
          <a:xfrm>
            <a:off x="5454587" y="5399131"/>
            <a:ext cx="919566" cy="0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26C0E936-3BEE-5004-C983-7921C7A09D81}"/>
                  </a:ext>
                </a:extLst>
              </p:cNvPr>
              <p:cNvSpPr txBox="1"/>
              <p:nvPr/>
            </p:nvSpPr>
            <p:spPr>
              <a:xfrm>
                <a:off x="6001852" y="3701177"/>
                <a:ext cx="814795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26C0E936-3BEE-5004-C983-7921C7A09D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1852" y="3701177"/>
                <a:ext cx="814795" cy="483466"/>
              </a:xfrm>
              <a:prstGeom prst="rect">
                <a:avLst/>
              </a:prstGeom>
              <a:blipFill>
                <a:blip r:embed="rId16"/>
                <a:stretch>
                  <a:fillRect r="-3077"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47AF1C92-36A4-80B4-5DCB-7557A0484125}"/>
                  </a:ext>
                </a:extLst>
              </p:cNvPr>
              <p:cNvSpPr txBox="1"/>
              <p:nvPr/>
            </p:nvSpPr>
            <p:spPr>
              <a:xfrm>
                <a:off x="5948390" y="4553943"/>
                <a:ext cx="955592" cy="4851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92278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2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92278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5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278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47AF1C92-36A4-80B4-5DCB-7557A04841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8390" y="4553943"/>
                <a:ext cx="955592" cy="485197"/>
              </a:xfrm>
              <a:prstGeom prst="rect">
                <a:avLst/>
              </a:prstGeom>
              <a:blipFill>
                <a:blip r:embed="rId17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93529F53-9790-E55B-1FD7-D6B57883552F}"/>
              </a:ext>
            </a:extLst>
          </p:cNvPr>
          <p:cNvCxnSpPr/>
          <p:nvPr/>
        </p:nvCxnSpPr>
        <p:spPr>
          <a:xfrm>
            <a:off x="8795042" y="4150090"/>
            <a:ext cx="0" cy="1211774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D5F3678-9C69-AA02-33E9-0E086EB8DC62}"/>
              </a:ext>
            </a:extLst>
          </p:cNvPr>
          <p:cNvSpPr/>
          <p:nvPr/>
        </p:nvSpPr>
        <p:spPr>
          <a:xfrm>
            <a:off x="8795042" y="5177045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46" name="Trapezium 3">
            <a:extLst>
              <a:ext uri="{FF2B5EF4-FFF2-40B4-BE49-F238E27FC236}">
                <a16:creationId xmlns:a16="http://schemas.microsoft.com/office/drawing/2014/main" id="{8455438A-9A01-B278-BF83-0D1AB859E15A}"/>
              </a:ext>
            </a:extLst>
          </p:cNvPr>
          <p:cNvSpPr/>
          <p:nvPr/>
        </p:nvSpPr>
        <p:spPr>
          <a:xfrm rot="21586589">
            <a:off x="8788585" y="4138897"/>
            <a:ext cx="2451451" cy="1219768"/>
          </a:xfrm>
          <a:custGeom>
            <a:avLst/>
            <a:gdLst>
              <a:gd name="connsiteX0" fmla="*/ 0 w 2451451"/>
              <a:gd name="connsiteY0" fmla="*/ 1210235 h 1210235"/>
              <a:gd name="connsiteX1" fmla="*/ 302559 w 2451451"/>
              <a:gd name="connsiteY1" fmla="*/ 0 h 1210235"/>
              <a:gd name="connsiteX2" fmla="*/ 2148892 w 2451451"/>
              <a:gd name="connsiteY2" fmla="*/ 0 h 1210235"/>
              <a:gd name="connsiteX3" fmla="*/ 2451451 w 2451451"/>
              <a:gd name="connsiteY3" fmla="*/ 1210235 h 1210235"/>
              <a:gd name="connsiteX4" fmla="*/ 0 w 2451451"/>
              <a:gd name="connsiteY4" fmla="*/ 1210235 h 1210235"/>
              <a:gd name="connsiteX0" fmla="*/ 0 w 2451451"/>
              <a:gd name="connsiteY0" fmla="*/ 1219768 h 1219768"/>
              <a:gd name="connsiteX1" fmla="*/ 13449 w 2451451"/>
              <a:gd name="connsiteY1" fmla="*/ 0 h 1219768"/>
              <a:gd name="connsiteX2" fmla="*/ 2148892 w 2451451"/>
              <a:gd name="connsiteY2" fmla="*/ 9533 h 1219768"/>
              <a:gd name="connsiteX3" fmla="*/ 2451451 w 2451451"/>
              <a:gd name="connsiteY3" fmla="*/ 1219768 h 1219768"/>
              <a:gd name="connsiteX4" fmla="*/ 0 w 2451451"/>
              <a:gd name="connsiteY4" fmla="*/ 1219768 h 1219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1451" h="1219768">
                <a:moveTo>
                  <a:pt x="0" y="1219768"/>
                </a:moveTo>
                <a:lnTo>
                  <a:pt x="13449" y="0"/>
                </a:lnTo>
                <a:lnTo>
                  <a:pt x="2148892" y="9533"/>
                </a:lnTo>
                <a:lnTo>
                  <a:pt x="2451451" y="1219768"/>
                </a:lnTo>
                <a:lnTo>
                  <a:pt x="0" y="1219768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638EFA97-C1C7-FE74-0FE7-5FF94825A3A7}"/>
              </a:ext>
            </a:extLst>
          </p:cNvPr>
          <p:cNvCxnSpPr>
            <a:cxnSpLocks/>
          </p:cNvCxnSpPr>
          <p:nvPr/>
        </p:nvCxnSpPr>
        <p:spPr>
          <a:xfrm flipV="1">
            <a:off x="9439185" y="4137789"/>
            <a:ext cx="574978" cy="4394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CB3D53E9-2D33-F4EA-A333-C7E366A4144F}"/>
              </a:ext>
            </a:extLst>
          </p:cNvPr>
          <p:cNvCxnSpPr>
            <a:cxnSpLocks/>
          </p:cNvCxnSpPr>
          <p:nvPr/>
        </p:nvCxnSpPr>
        <p:spPr>
          <a:xfrm flipV="1">
            <a:off x="9606898" y="5359467"/>
            <a:ext cx="531744" cy="4063"/>
          </a:xfrm>
          <a:prstGeom prst="straightConnector1">
            <a:avLst/>
          </a:prstGeom>
          <a:noFill/>
          <a:ln w="6350">
            <a:solidFill>
              <a:schemeClr val="bg2"/>
            </a:solidFill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F1ABA368-72FA-7AA0-482C-AE7ECFCD2946}"/>
                  </a:ext>
                </a:extLst>
              </p:cNvPr>
              <p:cNvSpPr txBox="1"/>
              <p:nvPr/>
            </p:nvSpPr>
            <p:spPr>
              <a:xfrm>
                <a:off x="9606926" y="3723830"/>
                <a:ext cx="8147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𝑙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F1ABA368-72FA-7AA0-482C-AE7ECFCD2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6926" y="3723830"/>
                <a:ext cx="814795" cy="369332"/>
              </a:xfrm>
              <a:prstGeom prst="rect">
                <a:avLst/>
              </a:prstGeom>
              <a:blipFill>
                <a:blip r:embed="rId18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BDC0ABFA-584D-5C36-867B-B041D76A5794}"/>
                  </a:ext>
                </a:extLst>
              </p:cNvPr>
              <p:cNvSpPr txBox="1"/>
              <p:nvPr/>
            </p:nvSpPr>
            <p:spPr>
              <a:xfrm>
                <a:off x="9528445" y="5347156"/>
                <a:ext cx="1521730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(</m:t>
                    </m:r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𝑙</m:t>
                    </m:r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+1</m:t>
                    </m:r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2</m:t>
                        </m:r>
                      </m:den>
                    </m:f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32E6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+mn-cs"/>
                      </a:rPr>
                      <m:t>)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BDC0ABFA-584D-5C36-867B-B041D76A57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8445" y="5347156"/>
                <a:ext cx="1521730" cy="483466"/>
              </a:xfrm>
              <a:prstGeom prst="rect">
                <a:avLst/>
              </a:prstGeom>
              <a:blipFill>
                <a:blip r:embed="rId19"/>
                <a:stretch>
                  <a:fillRect l="-1653"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7151711A-5E26-ADAA-E20B-B0CD9E05CE4E}"/>
                  </a:ext>
                </a:extLst>
              </p:cNvPr>
              <p:cNvSpPr txBox="1"/>
              <p:nvPr/>
            </p:nvSpPr>
            <p:spPr>
              <a:xfrm>
                <a:off x="8786087" y="4487572"/>
                <a:ext cx="814795" cy="4879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5</m:t>
                        </m:r>
                      </m:num>
                      <m:den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632E6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+mn-cs"/>
                          </a:rPr>
                          <m:t>12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 cm</a:t>
                </a:r>
              </a:p>
            </p:txBody>
          </p:sp>
        </mc:Choice>
        <mc:Fallback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7151711A-5E26-ADAA-E20B-B0CD9E05CE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6087" y="4487572"/>
                <a:ext cx="814795" cy="487954"/>
              </a:xfrm>
              <a:prstGeom prst="rect">
                <a:avLst/>
              </a:prstGeom>
              <a:blipFill>
                <a:blip r:embed="rId20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320612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4C96FF"/>
      </a:hlink>
      <a:folHlink>
        <a:srgbClr val="0066FF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931</Words>
  <Application>Microsoft Macintosh PowerPoint</Application>
  <PresentationFormat>Widescreen</PresentationFormat>
  <Paragraphs>315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Bahnschrift</vt:lpstr>
      <vt:lpstr>Calibri</vt:lpstr>
      <vt:lpstr>Cambria</vt:lpstr>
      <vt:lpstr>Cambria Math</vt:lpstr>
      <vt:lpstr>Corbel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1</cp:revision>
  <dcterms:created xsi:type="dcterms:W3CDTF">2022-05-07T16:31:03Z</dcterms:created>
  <dcterms:modified xsi:type="dcterms:W3CDTF">2022-05-07T16:31:35Z</dcterms:modified>
</cp:coreProperties>
</file>