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2"/>
    <p:restoredTop sz="96327"/>
  </p:normalViewPr>
  <p:slideViewPr>
    <p:cSldViewPr snapToGrid="0">
      <p:cViewPr varScale="1">
        <p:scale>
          <a:sx n="213" d="100"/>
          <a:sy n="213" d="100"/>
        </p:scale>
        <p:origin x="20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644F4-FFB2-4ACA-F2A9-3D749D4D6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00815-F25E-4C52-793E-109E6BE52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9720C-6744-42F3-4256-EF399C550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9522D-D747-F400-4BB0-79C86EA5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33DD8-4716-05F1-75F4-2B52F0DB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EAF5-B7BE-61EF-3C5B-75BAD938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D3417-893D-0A78-52DD-1D72762F4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80D9-82A2-F2B4-01B2-296F1BD03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0D8F-1437-764C-E718-CDC4FBDD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BFB0-88EB-15CA-049F-D779252F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2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3FA0D-F7D8-7344-E6CF-E5D99F988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80534E-A02F-D405-51F5-4179D8381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8083F-4485-AFB9-8F4F-DFE2D080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3FC55-0DB2-3506-4422-D5DC0E35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4AF6B-AEE5-1CD4-1FCD-846B8921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ED1-DD38-D867-99CA-11AA7EA4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A382D-5BC0-86F7-99DD-D09AB386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0A102-DE73-9BEF-A03C-FDC23DBF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B968-6DE4-B5BA-26B3-BC62C1BD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F4E5B-F6C6-50A2-830E-AC2029FC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BFE6-4FBF-79D8-C1CD-6635E2B0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4A52A-7337-825B-0830-1279A873E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2050-DA0C-EE6C-FCEC-3FD06B7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E873E-5C89-97BF-CE52-431D27D2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71919-C4B0-10CF-F63A-C5E704D5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22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7800-811B-5B98-AAB8-ACA0412C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2E086-DFEC-4253-F391-D7CF8F073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C3D4D-AD34-CA72-A796-A06EC8AB6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AC840-C81C-B173-54C4-05F56A88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D125C-CFFB-BC26-86DC-29587932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B470E-C02A-09F8-B893-2D57347D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2C9-FCA3-0CD3-2BB1-CBA5CC56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CBC90-4FA0-11B8-70D7-D21996925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41817-861F-D8A8-417C-A876BDE88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17754-B05B-7401-22EE-9DC822A26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34A95-7ADC-8934-E8BA-F4B8567D3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3CBA6-712C-B296-7138-087B69EF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833CC-3149-5106-DD5A-769FD18C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C9A7D-35C7-3FAD-8637-603447B0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9C44-728D-9B07-9F3D-28C88980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161B-AB67-0E13-C256-C2051C3C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1C771-BBE4-CD47-8B9D-1510B796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4F7F3-AD25-407F-CE33-447CB32C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22783-013D-9708-CAD5-0B6CE762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D3389-30DA-056F-BFFB-82FD405F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39C94-91DC-F46E-0E09-428DE1ED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4BCF-C29C-4BD9-B881-D2FFE548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EF58-6CAB-52E0-27E5-3CFC7494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BCD92-B285-5E7A-9B66-ED6142C38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0C40-96C6-C679-4D83-9688F04E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63E24-13E3-F4B5-4E6F-BF9A32D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FBF86-021A-0E74-FCBC-470653E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7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CCA9-669B-E128-32E3-FCC78C93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B2174D-92C0-6375-13FD-D19C9E25D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8DC48-2764-57F8-4CE1-6F437477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D8D83-7E06-8D59-CD7A-852C7614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1924E-AB3C-D095-FC44-EB92C6F4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0866D-1B86-9E75-21BD-CDC8C042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4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C3B36-2266-68BF-DD32-7ED2D3CE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1D15-F537-AECE-EB5B-04CE6838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7A93D-3083-AB8C-91D5-1AF5EBEC6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A4925-5341-5944-799D-679EBE21F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61BC-A797-A483-7BB4-BD523366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6043955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mean equal to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mode</a:t>
                          </a:r>
                          <a:r>
                            <a:rPr lang="en-GB" sz="2400" b="0" baseline="0" dirty="0">
                              <a:solidFill>
                                <a:schemeClr val="tx1"/>
                              </a:solidFill>
                            </a:rPr>
                            <a:t> equal to half the range.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in two different ways to make the range equal to the median.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in the gap to make the range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times the size of the mean.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Averages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in two different ways to make the range equal to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endParaRPr lang="en-GB" sz="2400" b="0" baseline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values could fill the gap to make the range less than the median?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mean and median add up to as close to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as possible.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Fill the gap to make the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mean, median, mode and range four consecutive numbers.</a:t>
                          </a:r>
                        </a:p>
                      </a:txBody>
                      <a:tcPr marL="0" marR="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6043955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mode</a:t>
                          </a:r>
                          <a:r>
                            <a:rPr lang="en-GB" sz="2400" b="0" baseline="0" dirty="0">
                              <a:solidFill>
                                <a:schemeClr val="tx1"/>
                              </a:solidFill>
                            </a:rPr>
                            <a:t> equal to half the range.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in two different ways to make the range equal to the median.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01667" r="-20156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Averages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values could fill the gap to make the range less than the median?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Fill the gap to make the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mean, median, mode and range four consecutive numbers.</a:t>
                          </a:r>
                        </a:p>
                      </a:txBody>
                      <a:tcPr marL="0" marR="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6C394079-2579-0085-895C-1358608C2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561445"/>
              </p:ext>
            </p:extLst>
          </p:nvPr>
        </p:nvGraphicFramePr>
        <p:xfrm>
          <a:off x="4277492" y="3108068"/>
          <a:ext cx="3633326" cy="6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605">
                  <a:extLst>
                    <a:ext uri="{9D8B030D-6E8A-4147-A177-3AD203B41FA5}">
                      <a16:colId xmlns:a16="http://schemas.microsoft.com/office/drawing/2014/main" val="1979054083"/>
                    </a:ext>
                  </a:extLst>
                </a:gridCol>
                <a:gridCol w="330302">
                  <a:extLst>
                    <a:ext uri="{9D8B030D-6E8A-4147-A177-3AD203B41FA5}">
                      <a16:colId xmlns:a16="http://schemas.microsoft.com/office/drawing/2014/main" val="633713650"/>
                    </a:ext>
                  </a:extLst>
                </a:gridCol>
                <a:gridCol w="660605">
                  <a:extLst>
                    <a:ext uri="{9D8B030D-6E8A-4147-A177-3AD203B41FA5}">
                      <a16:colId xmlns:a16="http://schemas.microsoft.com/office/drawing/2014/main" val="1718439624"/>
                    </a:ext>
                  </a:extLst>
                </a:gridCol>
                <a:gridCol w="330302">
                  <a:extLst>
                    <a:ext uri="{9D8B030D-6E8A-4147-A177-3AD203B41FA5}">
                      <a16:colId xmlns:a16="http://schemas.microsoft.com/office/drawing/2014/main" val="3417195892"/>
                    </a:ext>
                  </a:extLst>
                </a:gridCol>
                <a:gridCol w="660605">
                  <a:extLst>
                    <a:ext uri="{9D8B030D-6E8A-4147-A177-3AD203B41FA5}">
                      <a16:colId xmlns:a16="http://schemas.microsoft.com/office/drawing/2014/main" val="3666793224"/>
                    </a:ext>
                  </a:extLst>
                </a:gridCol>
                <a:gridCol w="330302">
                  <a:extLst>
                    <a:ext uri="{9D8B030D-6E8A-4147-A177-3AD203B41FA5}">
                      <a16:colId xmlns:a16="http://schemas.microsoft.com/office/drawing/2014/main" val="1189067809"/>
                    </a:ext>
                  </a:extLst>
                </a:gridCol>
                <a:gridCol w="660605">
                  <a:extLst>
                    <a:ext uri="{9D8B030D-6E8A-4147-A177-3AD203B41FA5}">
                      <a16:colId xmlns:a16="http://schemas.microsoft.com/office/drawing/2014/main" val="3738680170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568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27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5070442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mean equal to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mode</a:t>
                          </a:r>
                          <a:r>
                            <a:rPr lang="en-GB" sz="2400" b="0" baseline="0" dirty="0">
                              <a:solidFill>
                                <a:schemeClr val="tx1"/>
                              </a:solidFill>
                            </a:rPr>
                            <a:t> equal to half the range.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in two different ways to make the range equal to the median.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in the gap to make the range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times the size of the mean.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Averages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in two different ways to make the range equal to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endParaRPr lang="en-GB" sz="2400" b="0" baseline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values could fill the gap to make the range less than the median?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mean and median add up to as close to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as possible.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Fill the gap to make the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mean, median, mode and range four consecutive numbers.</a:t>
                          </a:r>
                        </a:p>
                      </a:txBody>
                      <a:tcPr marL="0" marR="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5070442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to make the mode</a:t>
                          </a:r>
                          <a:r>
                            <a:rPr lang="en-GB" sz="2400" b="0" baseline="0" dirty="0">
                              <a:solidFill>
                                <a:schemeClr val="tx1"/>
                              </a:solidFill>
                            </a:rPr>
                            <a:t> equal to half the range.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Fill the gap in two different ways to make the range equal to the median.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01667" r="-20156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Averages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values could fill the gap to make the range less than the median?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Fill the gap to make the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mean, median, mode and range four consecutive numbers.</a:t>
                          </a:r>
                        </a:p>
                      </a:txBody>
                      <a:tcPr marL="0" marR="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Table 8">
            <a:extLst>
              <a:ext uri="{FF2B5EF4-FFF2-40B4-BE49-F238E27FC236}">
                <a16:creationId xmlns:a16="http://schemas.microsoft.com/office/drawing/2014/main" id="{0EBAC739-2311-CE47-1B10-760276A82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684931"/>
              </p:ext>
            </p:extLst>
          </p:nvPr>
        </p:nvGraphicFramePr>
        <p:xfrm>
          <a:off x="4277492" y="3108068"/>
          <a:ext cx="3633326" cy="6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605">
                  <a:extLst>
                    <a:ext uri="{9D8B030D-6E8A-4147-A177-3AD203B41FA5}">
                      <a16:colId xmlns:a16="http://schemas.microsoft.com/office/drawing/2014/main" val="1979054083"/>
                    </a:ext>
                  </a:extLst>
                </a:gridCol>
                <a:gridCol w="330302">
                  <a:extLst>
                    <a:ext uri="{9D8B030D-6E8A-4147-A177-3AD203B41FA5}">
                      <a16:colId xmlns:a16="http://schemas.microsoft.com/office/drawing/2014/main" val="633713650"/>
                    </a:ext>
                  </a:extLst>
                </a:gridCol>
                <a:gridCol w="660605">
                  <a:extLst>
                    <a:ext uri="{9D8B030D-6E8A-4147-A177-3AD203B41FA5}">
                      <a16:colId xmlns:a16="http://schemas.microsoft.com/office/drawing/2014/main" val="1718439624"/>
                    </a:ext>
                  </a:extLst>
                </a:gridCol>
                <a:gridCol w="330302">
                  <a:extLst>
                    <a:ext uri="{9D8B030D-6E8A-4147-A177-3AD203B41FA5}">
                      <a16:colId xmlns:a16="http://schemas.microsoft.com/office/drawing/2014/main" val="3417195892"/>
                    </a:ext>
                  </a:extLst>
                </a:gridCol>
                <a:gridCol w="660605">
                  <a:extLst>
                    <a:ext uri="{9D8B030D-6E8A-4147-A177-3AD203B41FA5}">
                      <a16:colId xmlns:a16="http://schemas.microsoft.com/office/drawing/2014/main" val="3666793224"/>
                    </a:ext>
                  </a:extLst>
                </a:gridCol>
                <a:gridCol w="330302">
                  <a:extLst>
                    <a:ext uri="{9D8B030D-6E8A-4147-A177-3AD203B41FA5}">
                      <a16:colId xmlns:a16="http://schemas.microsoft.com/office/drawing/2014/main" val="1189067809"/>
                    </a:ext>
                  </a:extLst>
                </a:gridCol>
                <a:gridCol w="660605">
                  <a:extLst>
                    <a:ext uri="{9D8B030D-6E8A-4147-A177-3AD203B41FA5}">
                      <a16:colId xmlns:a16="http://schemas.microsoft.com/office/drawing/2014/main" val="3738680170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56865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6">
                <a:extLst>
                  <a:ext uri="{FF2B5EF4-FFF2-40B4-BE49-F238E27FC236}">
                    <a16:creationId xmlns:a16="http://schemas.microsoft.com/office/drawing/2014/main" id="{C67CA346-3D9A-864A-097F-3FCB8933E0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8958929"/>
                  </p:ext>
                </p:extLst>
              </p:nvPr>
            </p:nvGraphicFramePr>
            <p:xfrm>
              <a:off x="3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641293842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borderBox>
                                  <m:borderBoxPr>
                                    <m:ctrlP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𝟏𝟕</m:t>
                                    </m:r>
                                  </m:e>
                                </m:borderBox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borderBox>
                                  <m:borderBoxPr>
                                    <m:ctrlP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borderBox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borderBox>
                                <m:borderBoxPr>
                                  <m:ctrlP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𝟏𝟏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 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borderBox>
                                  <m:borderBoxPr>
                                    <m:ctrlP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>
                                    <m: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𝟏𝟏</m:t>
                                    </m:r>
                                  </m:e>
                                </m:borderBox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4000" b="0" dirty="0">
                              <a:solidFill>
                                <a:srgbClr val="C00000"/>
                              </a:solidFill>
                            </a:rPr>
                            <a:t>Answers!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𝟑</m:t>
                              </m:r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𝟗</m:t>
                              </m:r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𝟕</m:t>
                              </m:r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borderBox>
                                <m:borderBoxPr>
                                  <m:ctrlPr>
                                    <a:rPr kumimoji="0" lang="en-GB" sz="2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borderBoxPr>
                                <m:e>
                                  <m:r>
                                    <a:rPr kumimoji="0" lang="en-GB" sz="2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𝟎</m:t>
                                  </m:r>
                                </m:e>
                              </m:borderBox>
                            </m:oMath>
                          </a14:m>
                          <a:r>
                            <a:rPr kumimoji="0" lang="en-GB" sz="2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kumimoji="0" lang="en-GB" sz="2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borderBoxPr>
                                <m:e>
                                  <m:r>
                                    <a:rPr kumimoji="0" lang="en-GB" sz="2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𝟏𝟐</m:t>
                                  </m:r>
                                </m:e>
                              </m:borderBox>
                            </m:oMath>
                          </a14:m>
                          <a:r>
                            <a:rPr kumimoji="0" lang="en-GB" sz="2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 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borderBox>
                                  <m:borderBoxPr>
                                    <m:ctrlPr>
                                      <a:rPr lang="en-GB" sz="20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sz="20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borderBox>
                                <m:borderBoxPr>
                                  <m:ctrlP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⅔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borderBox>
                                <m:borderBoxPr>
                                  <m:ctrlP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b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en-GB" sz="1050" b="0" i="0" dirty="0">
                              <a:solidFill>
                                <a:srgbClr val="C00000"/>
                              </a:solidFill>
                            </a:rPr>
                            <a:t>Range:</a:t>
                          </a:r>
                          <a:r>
                            <a:rPr lang="en-GB" sz="1050" b="0" i="0" baseline="0" dirty="0">
                              <a:solidFill>
                                <a:srgbClr val="C00000"/>
                              </a:solidFill>
                            </a:rPr>
                            <a:t> 6, Mean: 7, Median: 8, Mode: 9</a:t>
                          </a:r>
                          <a:endParaRPr lang="en-GB" sz="2000" b="0" i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29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6">
                <a:extLst>
                  <a:ext uri="{FF2B5EF4-FFF2-40B4-BE49-F238E27FC236}">
                    <a16:creationId xmlns:a16="http://schemas.microsoft.com/office/drawing/2014/main" id="{C67CA346-3D9A-864A-097F-3FCB8933E0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8958929"/>
                  </p:ext>
                </p:extLst>
              </p:nvPr>
            </p:nvGraphicFramePr>
            <p:xfrm>
              <a:off x="3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641293842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200312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r="-100312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r="-312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000" r="-200312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4000" b="0" dirty="0">
                              <a:solidFill>
                                <a:srgbClr val="C00000"/>
                              </a:solidFill>
                            </a:rPr>
                            <a:t>Answers!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100000" r="-312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000" r="-200312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200000" r="-100312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29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200000" r="-312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1928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11080</TotalTime>
  <Words>400</Words>
  <Application>Microsoft Macintosh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2023-05-21T10:25:57Z</dcterms:created>
  <dcterms:modified xsi:type="dcterms:W3CDTF">2023-06-01T23:13:31Z</dcterms:modified>
</cp:coreProperties>
</file>