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1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87AE3-E87E-4644-9DD5-4E3FE952245A}" v="340" dt="2023-02-19T15:01:04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/>
    <p:restoredTop sz="94687"/>
  </p:normalViewPr>
  <p:slideViewPr>
    <p:cSldViewPr snapToGrid="0">
      <p:cViewPr varScale="1">
        <p:scale>
          <a:sx n="111" d="100"/>
          <a:sy n="111" d="100"/>
        </p:scale>
        <p:origin x="40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7163-4F56-7F41-A7FF-45A844105DE5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4A51C-1040-A740-BF32-E988AF13D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0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4A51C-1040-A740-BF32-E988AF13D14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8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4A51C-1040-A740-BF32-E988AF13D14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01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7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7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0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0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8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1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1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7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21F6B2-4BBE-D4E6-049A-5B4C7CB9F89B}"/>
              </a:ext>
            </a:extLst>
          </p:cNvPr>
          <p:cNvSpPr txBox="1"/>
          <p:nvPr/>
        </p:nvSpPr>
        <p:spPr>
          <a:xfrm>
            <a:off x="1331149" y="619824"/>
            <a:ext cx="419570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Calculations</a:t>
            </a:r>
            <a:br>
              <a:rPr lang="en-US" sz="4400" b="1" dirty="0"/>
            </a:br>
            <a:r>
              <a:rPr lang="en-US" sz="3600" b="1" dirty="0"/>
              <a:t>with</a:t>
            </a:r>
            <a:br>
              <a:rPr lang="en-US" sz="4400" b="1" dirty="0"/>
            </a:br>
            <a:r>
              <a:rPr lang="en-US" sz="4400" b="1" dirty="0"/>
              <a:t>Standard 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3E807-C42D-D8CF-581E-ADB1B12E72DC}"/>
              </a:ext>
            </a:extLst>
          </p:cNvPr>
          <p:cNvSpPr txBox="1"/>
          <p:nvPr/>
        </p:nvSpPr>
        <p:spPr>
          <a:xfrm>
            <a:off x="0" y="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Name: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FF4B-FC9D-936B-9723-EB4EEDB84EED}"/>
              </a:ext>
            </a:extLst>
          </p:cNvPr>
          <p:cNvSpPr txBox="1"/>
          <p:nvPr/>
        </p:nvSpPr>
        <p:spPr>
          <a:xfrm>
            <a:off x="6298231" y="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9.7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900050-4456-51BB-EEDB-8A9EEA45F1EF}"/>
              </a:ext>
            </a:extLst>
          </p:cNvPr>
          <p:cNvCxnSpPr/>
          <p:nvPr/>
        </p:nvCxnSpPr>
        <p:spPr>
          <a:xfrm>
            <a:off x="-668438" y="461665"/>
            <a:ext cx="8194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738274-9A62-3526-E161-574BB6EBF9EA}"/>
              </a:ext>
            </a:extLst>
          </p:cNvPr>
          <p:cNvCxnSpPr/>
          <p:nvPr/>
        </p:nvCxnSpPr>
        <p:spPr>
          <a:xfrm>
            <a:off x="-668438" y="2778531"/>
            <a:ext cx="8194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580F18A-B248-B2E0-6380-96B5ED3E0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165532"/>
              </p:ext>
            </p:extLst>
          </p:nvPr>
        </p:nvGraphicFramePr>
        <p:xfrm>
          <a:off x="298047" y="3584082"/>
          <a:ext cx="6261906" cy="4165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8866">
                  <a:extLst>
                    <a:ext uri="{9D8B030D-6E8A-4147-A177-3AD203B41FA5}">
                      <a16:colId xmlns:a16="http://schemas.microsoft.com/office/drawing/2014/main" val="347689522"/>
                    </a:ext>
                  </a:extLst>
                </a:gridCol>
                <a:gridCol w="795760">
                  <a:extLst>
                    <a:ext uri="{9D8B030D-6E8A-4147-A177-3AD203B41FA5}">
                      <a16:colId xmlns:a16="http://schemas.microsoft.com/office/drawing/2014/main" val="2080877213"/>
                    </a:ext>
                  </a:extLst>
                </a:gridCol>
                <a:gridCol w="795760">
                  <a:extLst>
                    <a:ext uri="{9D8B030D-6E8A-4147-A177-3AD203B41FA5}">
                      <a16:colId xmlns:a16="http://schemas.microsoft.com/office/drawing/2014/main" val="2310046921"/>
                    </a:ext>
                  </a:extLst>
                </a:gridCol>
                <a:gridCol w="795760">
                  <a:extLst>
                    <a:ext uri="{9D8B030D-6E8A-4147-A177-3AD203B41FA5}">
                      <a16:colId xmlns:a16="http://schemas.microsoft.com/office/drawing/2014/main" val="4028293866"/>
                    </a:ext>
                  </a:extLst>
                </a:gridCol>
                <a:gridCol w="795760">
                  <a:extLst>
                    <a:ext uri="{9D8B030D-6E8A-4147-A177-3AD203B41FA5}">
                      <a16:colId xmlns:a16="http://schemas.microsoft.com/office/drawing/2014/main" val="2764820204"/>
                    </a:ext>
                  </a:extLst>
                </a:gridCol>
              </a:tblGrid>
              <a:tr h="7173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Solving Equations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157782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6579325"/>
                  </a:ext>
                </a:extLst>
              </a:tr>
              <a:tr h="7173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Laws of Indices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44792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2675470"/>
                  </a:ext>
                </a:extLst>
              </a:tr>
              <a:tr h="7173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Times Tables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189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8883563"/>
                  </a:ext>
                </a:extLst>
              </a:tr>
              <a:tr h="7173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Calculate Cleverly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987112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86E7063-8AE8-491B-E4E9-8F1004F363AB}"/>
              </a:ext>
            </a:extLst>
          </p:cNvPr>
          <p:cNvSpPr txBox="1"/>
          <p:nvPr/>
        </p:nvSpPr>
        <p:spPr>
          <a:xfrm>
            <a:off x="29742" y="2926722"/>
            <a:ext cx="250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‘Do Now’ Tracker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F399AD-9CD5-95DB-EDB1-5F692BDBF239}"/>
              </a:ext>
            </a:extLst>
          </p:cNvPr>
          <p:cNvCxnSpPr/>
          <p:nvPr/>
        </p:nvCxnSpPr>
        <p:spPr>
          <a:xfrm>
            <a:off x="-782256" y="8185837"/>
            <a:ext cx="8194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EEC5CE36-7F3C-076C-B09F-5F5FDE0E17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279986"/>
                  </p:ext>
                </p:extLst>
              </p:nvPr>
            </p:nvGraphicFramePr>
            <p:xfrm>
              <a:off x="0" y="8440014"/>
              <a:ext cx="6828256" cy="12592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6005">
                      <a:extLst>
                        <a:ext uri="{9D8B030D-6E8A-4147-A177-3AD203B41FA5}">
                          <a16:colId xmlns:a16="http://schemas.microsoft.com/office/drawing/2014/main" val="3138608642"/>
                        </a:ext>
                      </a:extLst>
                    </a:gridCol>
                    <a:gridCol w="1481412">
                      <a:extLst>
                        <a:ext uri="{9D8B030D-6E8A-4147-A177-3AD203B41FA5}">
                          <a16:colId xmlns:a16="http://schemas.microsoft.com/office/drawing/2014/main" val="1903686525"/>
                        </a:ext>
                      </a:extLst>
                    </a:gridCol>
                    <a:gridCol w="596005">
                      <a:extLst>
                        <a:ext uri="{9D8B030D-6E8A-4147-A177-3AD203B41FA5}">
                          <a16:colId xmlns:a16="http://schemas.microsoft.com/office/drawing/2014/main" val="2053618535"/>
                        </a:ext>
                      </a:extLst>
                    </a:gridCol>
                    <a:gridCol w="1481412">
                      <a:extLst>
                        <a:ext uri="{9D8B030D-6E8A-4147-A177-3AD203B41FA5}">
                          <a16:colId xmlns:a16="http://schemas.microsoft.com/office/drawing/2014/main" val="3805363173"/>
                        </a:ext>
                      </a:extLst>
                    </a:gridCol>
                    <a:gridCol w="596005">
                      <a:extLst>
                        <a:ext uri="{9D8B030D-6E8A-4147-A177-3AD203B41FA5}">
                          <a16:colId xmlns:a16="http://schemas.microsoft.com/office/drawing/2014/main" val="2464803014"/>
                        </a:ext>
                      </a:extLst>
                    </a:gridCol>
                    <a:gridCol w="1481412">
                      <a:extLst>
                        <a:ext uri="{9D8B030D-6E8A-4147-A177-3AD203B41FA5}">
                          <a16:colId xmlns:a16="http://schemas.microsoft.com/office/drawing/2014/main" val="822656766"/>
                        </a:ext>
                      </a:extLst>
                    </a:gridCol>
                    <a:gridCol w="596005">
                      <a:extLst>
                        <a:ext uri="{9D8B030D-6E8A-4147-A177-3AD203B41FA5}">
                          <a16:colId xmlns:a16="http://schemas.microsoft.com/office/drawing/2014/main" val="2861374614"/>
                        </a:ext>
                      </a:extLst>
                    </a:gridCol>
                  </a:tblGrid>
                  <a:tr h="629628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2800" b="1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9.6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2800" b="1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9.7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2800" b="1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9.8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2800" b="1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87343953"/>
                      </a:ext>
                    </a:extLst>
                  </a:tr>
                  <a:tr h="62962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Straight Line Graphs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Calculations with Standard Form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Volume and Surface Area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9910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EEC5CE36-7F3C-076C-B09F-5F5FDE0E17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279986"/>
                  </p:ext>
                </p:extLst>
              </p:nvPr>
            </p:nvGraphicFramePr>
            <p:xfrm>
              <a:off x="0" y="8440014"/>
              <a:ext cx="6828256" cy="12592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6005">
                      <a:extLst>
                        <a:ext uri="{9D8B030D-6E8A-4147-A177-3AD203B41FA5}">
                          <a16:colId xmlns:a16="http://schemas.microsoft.com/office/drawing/2014/main" val="3138608642"/>
                        </a:ext>
                      </a:extLst>
                    </a:gridCol>
                    <a:gridCol w="1481412">
                      <a:extLst>
                        <a:ext uri="{9D8B030D-6E8A-4147-A177-3AD203B41FA5}">
                          <a16:colId xmlns:a16="http://schemas.microsoft.com/office/drawing/2014/main" val="1903686525"/>
                        </a:ext>
                      </a:extLst>
                    </a:gridCol>
                    <a:gridCol w="596005">
                      <a:extLst>
                        <a:ext uri="{9D8B030D-6E8A-4147-A177-3AD203B41FA5}">
                          <a16:colId xmlns:a16="http://schemas.microsoft.com/office/drawing/2014/main" val="2053618535"/>
                        </a:ext>
                      </a:extLst>
                    </a:gridCol>
                    <a:gridCol w="1481412">
                      <a:extLst>
                        <a:ext uri="{9D8B030D-6E8A-4147-A177-3AD203B41FA5}">
                          <a16:colId xmlns:a16="http://schemas.microsoft.com/office/drawing/2014/main" val="3805363173"/>
                        </a:ext>
                      </a:extLst>
                    </a:gridCol>
                    <a:gridCol w="596005">
                      <a:extLst>
                        <a:ext uri="{9D8B030D-6E8A-4147-A177-3AD203B41FA5}">
                          <a16:colId xmlns:a16="http://schemas.microsoft.com/office/drawing/2014/main" val="2464803014"/>
                        </a:ext>
                      </a:extLst>
                    </a:gridCol>
                    <a:gridCol w="1481412">
                      <a:extLst>
                        <a:ext uri="{9D8B030D-6E8A-4147-A177-3AD203B41FA5}">
                          <a16:colId xmlns:a16="http://schemas.microsoft.com/office/drawing/2014/main" val="822656766"/>
                        </a:ext>
                      </a:extLst>
                    </a:gridCol>
                    <a:gridCol w="596005">
                      <a:extLst>
                        <a:ext uri="{9D8B030D-6E8A-4147-A177-3AD203B41FA5}">
                          <a16:colId xmlns:a16="http://schemas.microsoft.com/office/drawing/2014/main" val="2861374614"/>
                        </a:ext>
                      </a:extLst>
                    </a:gridCol>
                  </a:tblGrid>
                  <a:tr h="629628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" r="-1046809" b="-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9.6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48936" t="-1000" r="-697872" b="-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9.7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5745" t="-1000" r="-351064" b="-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9.8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4681" t="-1000" r="-2128" b="-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7343953"/>
                      </a:ext>
                    </a:extLst>
                  </a:tr>
                  <a:tr h="62962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Straight Line Graphs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Calculations with Standard Form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Volume and Surface Area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99109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160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9495E86-E0A3-1AD3-3FCF-7549AA83CD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7167202"/>
                  </p:ext>
                </p:extLst>
              </p:nvPr>
            </p:nvGraphicFramePr>
            <p:xfrm>
              <a:off x="0" y="-1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1400" dirty="0"/>
                            <a:t>1. Solve:</a:t>
                          </a:r>
                          <a:br>
                            <a:rPr lang="en-US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+2=2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+14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 Simplify: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     4. Calculate cleverly:</a:t>
                          </a:r>
                        </a:p>
                        <a:p>
                          <a:endParaRPr lang="en-US" sz="1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2.8×13+7.2×13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9495E86-E0A3-1AD3-3FCF-7549AA83CD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7167202"/>
                  </p:ext>
                </p:extLst>
              </p:nvPr>
            </p:nvGraphicFramePr>
            <p:xfrm>
              <a:off x="0" y="-1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r="-100741" b="-100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70" r="-741" b="-100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70" t="-100000" r="-741" b="-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0089D7B-F618-213A-1ECA-5F2A8DA2A805}"/>
              </a:ext>
            </a:extLst>
          </p:cNvPr>
          <p:cNvSpPr/>
          <p:nvPr/>
        </p:nvSpPr>
        <p:spPr>
          <a:xfrm>
            <a:off x="3213000" y="2176041"/>
            <a:ext cx="432000" cy="43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7C5205D6-1385-3DBB-C7D2-509F339CD6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8396908"/>
                  </p:ext>
                </p:extLst>
              </p:nvPr>
            </p:nvGraphicFramePr>
            <p:xfrm>
              <a:off x="0" y="5079356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1. Solve:</a:t>
                          </a:r>
                          <a:br>
                            <a:rPr lang="en-US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+2=22+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 Simplify: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1000×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     4. Calculate cleverly:</a:t>
                          </a:r>
                        </a:p>
                        <a:p>
                          <a:endParaRPr lang="en-US" sz="1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3.6×57+5.7×64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7C5205D6-1385-3DBB-C7D2-509F339CD6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8396908"/>
                  </p:ext>
                </p:extLst>
              </p:nvPr>
            </p:nvGraphicFramePr>
            <p:xfrm>
              <a:off x="0" y="5079356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0" t="-524" r="-100741" b="-100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0" t="-524" r="-741" b="-100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0" t="-101053" r="-741" b="-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24D75C3E-CB25-AA7D-A548-0AE4E4ADAE83}"/>
              </a:ext>
            </a:extLst>
          </p:cNvPr>
          <p:cNvSpPr/>
          <p:nvPr/>
        </p:nvSpPr>
        <p:spPr>
          <a:xfrm>
            <a:off x="3213000" y="7255398"/>
            <a:ext cx="432000" cy="43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246B835A-5923-B3BE-8BF9-76B4339CB2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585946"/>
                  </p:ext>
                </p:extLst>
              </p:nvPr>
            </p:nvGraphicFramePr>
            <p:xfrm>
              <a:off x="468626" y="2526175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42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246B835A-5923-B3BE-8BF9-76B4339CB2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585946"/>
                  </p:ext>
                </p:extLst>
              </p:nvPr>
            </p:nvGraphicFramePr>
            <p:xfrm>
              <a:off x="468626" y="2526175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00" t="-2941" r="-410000" b="-4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42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01E4253-FAD5-1D20-C4A6-076D19942C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3350869"/>
                  </p:ext>
                </p:extLst>
              </p:nvPr>
            </p:nvGraphicFramePr>
            <p:xfrm>
              <a:off x="468626" y="7621687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49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01E4253-FAD5-1D20-C4A6-076D19942C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3350869"/>
                  </p:ext>
                </p:extLst>
              </p:nvPr>
            </p:nvGraphicFramePr>
            <p:xfrm>
              <a:off x="468626" y="7621687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00" t="-5882" r="-410000" b="-4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49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353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9495E86-E0A3-1AD3-3FCF-7549AA83CD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8351141"/>
                  </p:ext>
                </p:extLst>
              </p:nvPr>
            </p:nvGraphicFramePr>
            <p:xfrm>
              <a:off x="0" y="-1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1. Solve:</a:t>
                          </a:r>
                          <a:br>
                            <a:rPr lang="en-US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2−3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−18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 Simplify: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0.01×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     4. Cleverly, find the mean</a:t>
                          </a:r>
                        </a:p>
                        <a:p>
                          <a:endParaRPr lang="en-US" sz="1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4300, 4300, 4298, 4306 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9495E86-E0A3-1AD3-3FCF-7549AA83CD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8351141"/>
                  </p:ext>
                </p:extLst>
              </p:nvPr>
            </p:nvGraphicFramePr>
            <p:xfrm>
              <a:off x="0" y="-1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0" r="-100741" b="-100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0" r="-741" b="-100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0" t="-100000" r="-741" b="-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0089D7B-F618-213A-1ECA-5F2A8DA2A805}"/>
              </a:ext>
            </a:extLst>
          </p:cNvPr>
          <p:cNvSpPr/>
          <p:nvPr/>
        </p:nvSpPr>
        <p:spPr>
          <a:xfrm>
            <a:off x="3213000" y="2176041"/>
            <a:ext cx="432000" cy="43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7C5205D6-1385-3DBB-C7D2-509F339CD6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067436"/>
                  </p:ext>
                </p:extLst>
              </p:nvPr>
            </p:nvGraphicFramePr>
            <p:xfrm>
              <a:off x="0" y="5079356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1. Solve:</a:t>
                          </a:r>
                          <a:br>
                            <a:rPr lang="en-US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2−3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=20−9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 Simplify: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×0.001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     4. Cleverly, find the mean</a:t>
                          </a:r>
                        </a:p>
                        <a:p>
                          <a:endParaRPr lang="en-US" sz="1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2.5, 2.6, 2.8, 4.1 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7C5205D6-1385-3DBB-C7D2-509F339CD6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067436"/>
                  </p:ext>
                </p:extLst>
              </p:nvPr>
            </p:nvGraphicFramePr>
            <p:xfrm>
              <a:off x="0" y="5079356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0" t="-524" r="-100741" b="-100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70" t="-524" r="-741" b="-100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70" t="-101053" r="-741" b="-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24D75C3E-CB25-AA7D-A548-0AE4E4ADAE83}"/>
              </a:ext>
            </a:extLst>
          </p:cNvPr>
          <p:cNvSpPr/>
          <p:nvPr/>
        </p:nvSpPr>
        <p:spPr>
          <a:xfrm>
            <a:off x="3213000" y="7255398"/>
            <a:ext cx="432000" cy="43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9">
                <a:extLst>
                  <a:ext uri="{FF2B5EF4-FFF2-40B4-BE49-F238E27FC236}">
                    <a16:creationId xmlns:a16="http://schemas.microsoft.com/office/drawing/2014/main" id="{F9F4F529-1AFE-DA74-93F4-9EBDA91F72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2290852"/>
                  </p:ext>
                </p:extLst>
              </p:nvPr>
            </p:nvGraphicFramePr>
            <p:xfrm>
              <a:off x="468626" y="2526175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9">
                <a:extLst>
                  <a:ext uri="{FF2B5EF4-FFF2-40B4-BE49-F238E27FC236}">
                    <a16:creationId xmlns:a16="http://schemas.microsoft.com/office/drawing/2014/main" id="{F9F4F529-1AFE-DA74-93F4-9EBDA91F72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2290852"/>
                  </p:ext>
                </p:extLst>
              </p:nvPr>
            </p:nvGraphicFramePr>
            <p:xfrm>
              <a:off x="468626" y="2526175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00" t="-2941" r="-410000" b="-4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4BBF1DE-BF9C-FBB3-833E-E6B4F26FF6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0307460"/>
                  </p:ext>
                </p:extLst>
              </p:nvPr>
            </p:nvGraphicFramePr>
            <p:xfrm>
              <a:off x="468626" y="7621687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4BBF1DE-BF9C-FBB3-833E-E6B4F26FF6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0307460"/>
                  </p:ext>
                </p:extLst>
              </p:nvPr>
            </p:nvGraphicFramePr>
            <p:xfrm>
              <a:off x="468626" y="7621687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500" t="-5882" r="-410000" b="-4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583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036FE0-32F0-FB1D-0390-4656B397D280}"/>
              </a:ext>
            </a:extLst>
          </p:cNvPr>
          <p:cNvSpPr txBox="1"/>
          <p:nvPr/>
        </p:nvSpPr>
        <p:spPr>
          <a:xfrm>
            <a:off x="0" y="0"/>
            <a:ext cx="480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1:</a:t>
            </a:r>
            <a:r>
              <a:rPr lang="en-US" dirty="0"/>
              <a:t> Converting To and From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4658FB67-79F8-CF81-50D0-8206A7F476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2869798"/>
                  </p:ext>
                </p:extLst>
              </p:nvPr>
            </p:nvGraphicFramePr>
            <p:xfrm>
              <a:off x="112852" y="369331"/>
              <a:ext cx="6588890" cy="4110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4445">
                      <a:extLst>
                        <a:ext uri="{9D8B030D-6E8A-4147-A177-3AD203B41FA5}">
                          <a16:colId xmlns:a16="http://schemas.microsoft.com/office/drawing/2014/main" val="2679186558"/>
                        </a:ext>
                      </a:extLst>
                    </a:gridCol>
                    <a:gridCol w="3294445">
                      <a:extLst>
                        <a:ext uri="{9D8B030D-6E8A-4147-A177-3AD203B41FA5}">
                          <a16:colId xmlns:a16="http://schemas.microsoft.com/office/drawing/2014/main" val="289617515"/>
                        </a:ext>
                      </a:extLst>
                    </a:gridCol>
                  </a:tblGrid>
                  <a:tr h="4110072"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Jo has answered these questions </a:t>
                          </a:r>
                          <a:r>
                            <a:rPr lang="en-US" b="1" i="1" dirty="0"/>
                            <a:t>correctly</a:t>
                          </a:r>
                          <a:r>
                            <a:rPr lang="en-US" i="1" dirty="0"/>
                            <a:t>.</a:t>
                          </a:r>
                        </a:p>
                        <a:p>
                          <a:endParaRPr lang="en-US" dirty="0"/>
                        </a:p>
                        <a:p>
                          <a:pPr marL="342900" indent="-342900">
                            <a:buAutoNum type="alphaLcPeriod"/>
                          </a:pPr>
                          <a:r>
                            <a:rPr lang="en-US" dirty="0"/>
                            <a:t>Convert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31 000 000</m:t>
                              </m:r>
                            </m:oMath>
                          </a14:m>
                          <a:r>
                            <a:rPr lang="en-US" dirty="0"/>
                            <a:t> to standard form.</a:t>
                          </a:r>
                        </a:p>
                        <a:p>
                          <a:pPr marL="342900" indent="-342900">
                            <a:buAutoNum type="alphaLcPeriod"/>
                          </a:pPr>
                          <a:endParaRPr lang="en-US" dirty="0"/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1800" b="0" i="0" dirty="0">
                              <a:latin typeface="Bradley Hand" pitchFamily="2" charset="77"/>
                            </a:rPr>
                            <a:t>31 000 000 = 3.1×10 000 000</a:t>
                          </a:r>
                          <a:r>
                            <a:rPr lang="en-GB" sz="1800" b="0" dirty="0">
                              <a:latin typeface="Bradley Hand" pitchFamily="2" charset="77"/>
                            </a:rPr>
                            <a:t> </a:t>
                          </a:r>
                          <a:br>
                            <a:rPr lang="en-GB" sz="1800" b="0" dirty="0">
                              <a:latin typeface="Bradley Hand" pitchFamily="2" charset="77"/>
                            </a:rPr>
                          </a:br>
                          <a:r>
                            <a:rPr lang="en-GB" sz="900" b="0" dirty="0">
                              <a:latin typeface="Bradley Hand" pitchFamily="2" charset="77"/>
                            </a:rPr>
                            <a:t> </a:t>
                          </a:r>
                          <a:endParaRPr lang="en-GB" sz="1800" b="0" dirty="0">
                            <a:latin typeface="Bradley Hand" pitchFamily="2" charset="77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1800" b="0" i="0" dirty="0">
                              <a:latin typeface="Bradley Hand" pitchFamily="2" charset="77"/>
                            </a:rPr>
                            <a:t>      = 3.1×10</a:t>
                          </a:r>
                          <a:r>
                            <a:rPr lang="en-GB" sz="1800" b="0" i="0" baseline="30000" dirty="0">
                              <a:latin typeface="Bradley Hand" pitchFamily="2" charset="77"/>
                            </a:rPr>
                            <a:t>7</a:t>
                          </a:r>
                          <a:r>
                            <a:rPr lang="en-US" sz="1800" b="0" dirty="0">
                              <a:latin typeface="Bradley Hand" pitchFamily="2" charset="77"/>
                            </a:rPr>
                            <a:t> 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US" b="0" dirty="0"/>
                        </a:p>
                        <a:p>
                          <a:pPr marL="0" indent="0" algn="l">
                            <a:buNone/>
                          </a:pPr>
                          <a:endParaRPr lang="en-US" b="0" dirty="0"/>
                        </a:p>
                        <a:p>
                          <a:pPr marL="0" indent="0" algn="l">
                            <a:buNone/>
                          </a:pPr>
                          <a:endParaRPr lang="en-US" b="0" dirty="0"/>
                        </a:p>
                        <a:p>
                          <a:pPr marL="0" indent="0" algn="l">
                            <a:buNone/>
                          </a:pPr>
                          <a:endParaRPr lang="en-US" b="0" dirty="0"/>
                        </a:p>
                        <a:p>
                          <a:pPr marL="0" indent="0" algn="l">
                            <a:buNone/>
                          </a:pPr>
                          <a:r>
                            <a:rPr lang="en-US" b="0" dirty="0"/>
                            <a:t>b.    Write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2.6×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dirty="0"/>
                            <a:t> as an ordinary</a:t>
                          </a:r>
                          <a:r>
                            <a:rPr lang="en-US" b="0" baseline="0" dirty="0"/>
                            <a:t> number.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US" b="0" baseline="0" dirty="0"/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dirty="0">
                              <a:latin typeface="Bradley Hand" pitchFamily="2" charset="77"/>
                            </a:rPr>
                            <a:t>2.6×10</a:t>
                          </a:r>
                          <a:r>
                            <a:rPr lang="en-GB" sz="1800" b="0" i="0" baseline="30000" dirty="0">
                              <a:latin typeface="Bradley Hand" pitchFamily="2" charset="77"/>
                            </a:rPr>
                            <a:t>-5</a:t>
                          </a:r>
                          <a:r>
                            <a:rPr lang="en-GB" sz="1800" b="0" i="0" baseline="0" dirty="0">
                              <a:latin typeface="Bradley Hand" pitchFamily="2" charset="77"/>
                            </a:rPr>
                            <a:t> </a:t>
                          </a:r>
                          <a:r>
                            <a:rPr lang="en-GB" sz="1800" b="0" i="0" dirty="0">
                              <a:latin typeface="Bradley Hand" pitchFamily="2" charset="77"/>
                            </a:rPr>
                            <a:t>= 2.6×0.00001</a:t>
                          </a:r>
                          <a:br>
                            <a:rPr lang="en-GB" sz="1800" b="0" dirty="0">
                              <a:latin typeface="Bradley Hand" pitchFamily="2" charset="77"/>
                            </a:rPr>
                          </a:br>
                          <a:r>
                            <a:rPr lang="en-GB" sz="1000" b="0" dirty="0">
                              <a:latin typeface="Bradley Hand" pitchFamily="2" charset="77"/>
                            </a:rPr>
                            <a:t> </a:t>
                          </a:r>
                          <a:endParaRPr lang="en-GB" sz="1800" b="0" dirty="0">
                            <a:latin typeface="Bradley Hand" pitchFamily="2" charset="77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1800" b="0" i="0" dirty="0">
                              <a:latin typeface="Bradley Hand" pitchFamily="2" charset="77"/>
                            </a:rPr>
                            <a:t>          = 0.000026</a:t>
                          </a:r>
                          <a:endParaRPr lang="en-US" sz="1600" b="0" baseline="0" dirty="0"/>
                        </a:p>
                        <a:p>
                          <a:pPr marL="0" indent="0" algn="l">
                            <a:buNone/>
                          </a:pPr>
                          <a:endParaRPr lang="en-US" b="0" baseline="0" dirty="0"/>
                        </a:p>
                        <a:p>
                          <a:pPr marL="0" indent="0" algn="l">
                            <a:buNone/>
                          </a:pPr>
                          <a:endParaRPr lang="en-US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Read the examples then answer the following.</a:t>
                          </a:r>
                        </a:p>
                        <a:p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r>
                            <a:rPr lang="en-US" dirty="0"/>
                            <a:t>Jo’s friend says the answer is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31×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.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Explain why Jo’s friend is incorrect.</a:t>
                          </a:r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r>
                            <a:rPr lang="en-US" dirty="0"/>
                            <a:t>What if Jo were asked to convert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310 000 000</m:t>
                              </m:r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r>
                            <a:rPr lang="en-US" dirty="0"/>
                            <a:t>What number would be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3.1×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when</a:t>
                          </a:r>
                          <a:r>
                            <a:rPr lang="en-US" baseline="0" dirty="0"/>
                            <a:t> written in standard form?</a:t>
                          </a: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7443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4658FB67-79F8-CF81-50D0-8206A7F476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2869798"/>
                  </p:ext>
                </p:extLst>
              </p:nvPr>
            </p:nvGraphicFramePr>
            <p:xfrm>
              <a:off x="112852" y="369331"/>
              <a:ext cx="6588890" cy="4110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4445">
                      <a:extLst>
                        <a:ext uri="{9D8B030D-6E8A-4147-A177-3AD203B41FA5}">
                          <a16:colId xmlns:a16="http://schemas.microsoft.com/office/drawing/2014/main" val="2679186558"/>
                        </a:ext>
                      </a:extLst>
                    </a:gridCol>
                    <a:gridCol w="3294445">
                      <a:extLst>
                        <a:ext uri="{9D8B030D-6E8A-4147-A177-3AD203B41FA5}">
                          <a16:colId xmlns:a16="http://schemas.microsoft.com/office/drawing/2014/main" val="289617515"/>
                        </a:ext>
                      </a:extLst>
                    </a:gridCol>
                  </a:tblGrid>
                  <a:tr h="41100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" t="-617" r="-101154" b="-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385" t="-617" r="-1154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7443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41D4388-4EB4-112F-921B-2B4C65C70A20}"/>
              </a:ext>
            </a:extLst>
          </p:cNvPr>
          <p:cNvSpPr txBox="1"/>
          <p:nvPr/>
        </p:nvSpPr>
        <p:spPr>
          <a:xfrm>
            <a:off x="0" y="4608746"/>
            <a:ext cx="230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2:</a:t>
            </a:r>
            <a:r>
              <a:rPr lang="en-US" dirty="0"/>
              <a:t> Fill in the gaps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4E6D91F-B59F-91BA-B345-0E3E92B9B8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0619209"/>
                  </p:ext>
                </p:extLst>
              </p:nvPr>
            </p:nvGraphicFramePr>
            <p:xfrm>
              <a:off x="125953" y="5092106"/>
              <a:ext cx="6575791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73029">
                      <a:extLst>
                        <a:ext uri="{9D8B030D-6E8A-4147-A177-3AD203B41FA5}">
                          <a16:colId xmlns:a16="http://schemas.microsoft.com/office/drawing/2014/main" val="3158971468"/>
                        </a:ext>
                      </a:extLst>
                    </a:gridCol>
                    <a:gridCol w="1573029">
                      <a:extLst>
                        <a:ext uri="{9D8B030D-6E8A-4147-A177-3AD203B41FA5}">
                          <a16:colId xmlns:a16="http://schemas.microsoft.com/office/drawing/2014/main" val="2742269707"/>
                        </a:ext>
                      </a:extLst>
                    </a:gridCol>
                    <a:gridCol w="283675">
                      <a:extLst>
                        <a:ext uri="{9D8B030D-6E8A-4147-A177-3AD203B41FA5}">
                          <a16:colId xmlns:a16="http://schemas.microsoft.com/office/drawing/2014/main" val="2338111591"/>
                        </a:ext>
                      </a:extLst>
                    </a:gridCol>
                    <a:gridCol w="1573029">
                      <a:extLst>
                        <a:ext uri="{9D8B030D-6E8A-4147-A177-3AD203B41FA5}">
                          <a16:colId xmlns:a16="http://schemas.microsoft.com/office/drawing/2014/main" val="2532263705"/>
                        </a:ext>
                      </a:extLst>
                    </a:gridCol>
                    <a:gridCol w="1573029">
                      <a:extLst>
                        <a:ext uri="{9D8B030D-6E8A-4147-A177-3AD203B41FA5}">
                          <a16:colId xmlns:a16="http://schemas.microsoft.com/office/drawing/2014/main" val="1143236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Ordinary Number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Standard Form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Ordinary Number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Standard Form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2879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64000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0.0000461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0195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4610000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8727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7.52×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043460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0.000064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7.52×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32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0.000046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7.502×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85718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4E6D91F-B59F-91BA-B345-0E3E92B9B8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0619209"/>
                  </p:ext>
                </p:extLst>
              </p:nvPr>
            </p:nvGraphicFramePr>
            <p:xfrm>
              <a:off x="125953" y="5092106"/>
              <a:ext cx="6575791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73029">
                      <a:extLst>
                        <a:ext uri="{9D8B030D-6E8A-4147-A177-3AD203B41FA5}">
                          <a16:colId xmlns:a16="http://schemas.microsoft.com/office/drawing/2014/main" val="3158971468"/>
                        </a:ext>
                      </a:extLst>
                    </a:gridCol>
                    <a:gridCol w="1573029">
                      <a:extLst>
                        <a:ext uri="{9D8B030D-6E8A-4147-A177-3AD203B41FA5}">
                          <a16:colId xmlns:a16="http://schemas.microsoft.com/office/drawing/2014/main" val="2742269707"/>
                        </a:ext>
                      </a:extLst>
                    </a:gridCol>
                    <a:gridCol w="283675">
                      <a:extLst>
                        <a:ext uri="{9D8B030D-6E8A-4147-A177-3AD203B41FA5}">
                          <a16:colId xmlns:a16="http://schemas.microsoft.com/office/drawing/2014/main" val="2338111591"/>
                        </a:ext>
                      </a:extLst>
                    </a:gridCol>
                    <a:gridCol w="1573029">
                      <a:extLst>
                        <a:ext uri="{9D8B030D-6E8A-4147-A177-3AD203B41FA5}">
                          <a16:colId xmlns:a16="http://schemas.microsoft.com/office/drawing/2014/main" val="2532263705"/>
                        </a:ext>
                      </a:extLst>
                    </a:gridCol>
                    <a:gridCol w="1573029">
                      <a:extLst>
                        <a:ext uri="{9D8B030D-6E8A-4147-A177-3AD203B41FA5}">
                          <a16:colId xmlns:a16="http://schemas.microsoft.com/office/drawing/2014/main" val="1143236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Ordinary Number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Standard Form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Ordinary Number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Standard Form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2879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64000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0.0000461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0195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4610000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8727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19355" t="-310345" r="-2419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43460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0.000064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19355" t="-396667" r="-2419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32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0.000046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9355" t="-513793" r="-2419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85718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A83881D-59CE-C305-82D4-0EC4401BEBC1}"/>
              </a:ext>
            </a:extLst>
          </p:cNvPr>
          <p:cNvSpPr txBox="1"/>
          <p:nvPr/>
        </p:nvSpPr>
        <p:spPr>
          <a:xfrm>
            <a:off x="0" y="7425061"/>
            <a:ext cx="555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3:</a:t>
            </a:r>
            <a:r>
              <a:rPr lang="en-US" dirty="0"/>
              <a:t> Explain why each number is not 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E52F95AD-057C-5E41-513C-4FF8628D6D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0733513"/>
                  </p:ext>
                </p:extLst>
              </p:nvPr>
            </p:nvGraphicFramePr>
            <p:xfrm>
              <a:off x="112852" y="7842201"/>
              <a:ext cx="6575792" cy="19615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65477">
                      <a:extLst>
                        <a:ext uri="{9D8B030D-6E8A-4147-A177-3AD203B41FA5}">
                          <a16:colId xmlns:a16="http://schemas.microsoft.com/office/drawing/2014/main" val="1829456047"/>
                        </a:ext>
                      </a:extLst>
                    </a:gridCol>
                    <a:gridCol w="5010315">
                      <a:extLst>
                        <a:ext uri="{9D8B030D-6E8A-4147-A177-3AD203B41FA5}">
                          <a16:colId xmlns:a16="http://schemas.microsoft.com/office/drawing/2014/main" val="984532735"/>
                        </a:ext>
                      </a:extLst>
                    </a:gridCol>
                  </a:tblGrid>
                  <a:tr h="392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65×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736987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6.5×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31886295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6.5×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3.8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076913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0.65×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05967441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6.5+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13220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E52F95AD-057C-5E41-513C-4FF8628D6D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0733513"/>
                  </p:ext>
                </p:extLst>
              </p:nvPr>
            </p:nvGraphicFramePr>
            <p:xfrm>
              <a:off x="112852" y="7842201"/>
              <a:ext cx="6575792" cy="19615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65477">
                      <a:extLst>
                        <a:ext uri="{9D8B030D-6E8A-4147-A177-3AD203B41FA5}">
                          <a16:colId xmlns:a16="http://schemas.microsoft.com/office/drawing/2014/main" val="1829456047"/>
                        </a:ext>
                      </a:extLst>
                    </a:gridCol>
                    <a:gridCol w="5010315">
                      <a:extLst>
                        <a:ext uri="{9D8B030D-6E8A-4147-A177-3AD203B41FA5}">
                          <a16:colId xmlns:a16="http://schemas.microsoft.com/office/drawing/2014/main" val="984532735"/>
                        </a:ext>
                      </a:extLst>
                    </a:gridCol>
                  </a:tblGrid>
                  <a:tr h="392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806" t="-3226" r="-320161" b="-4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736987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806" t="-103226" r="-320161" b="-3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31886295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806" t="-203226" r="-320161" b="-2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076913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806" t="-303226" r="-320161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05967441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6" t="-403226" r="-320161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13220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906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6382754-C92D-9249-71FA-FF067221F5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5232998"/>
                  </p:ext>
                </p:extLst>
              </p:nvPr>
            </p:nvGraphicFramePr>
            <p:xfrm>
              <a:off x="151918" y="418082"/>
              <a:ext cx="6554165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28077">
                      <a:extLst>
                        <a:ext uri="{9D8B030D-6E8A-4147-A177-3AD203B41FA5}">
                          <a16:colId xmlns:a16="http://schemas.microsoft.com/office/drawing/2014/main" val="1775526282"/>
                        </a:ext>
                      </a:extLst>
                    </a:gridCol>
                    <a:gridCol w="1828077">
                      <a:extLst>
                        <a:ext uri="{9D8B030D-6E8A-4147-A177-3AD203B41FA5}">
                          <a16:colId xmlns:a16="http://schemas.microsoft.com/office/drawing/2014/main" val="2379105325"/>
                        </a:ext>
                      </a:extLst>
                    </a:gridCol>
                    <a:gridCol w="1516283">
                      <a:extLst>
                        <a:ext uri="{9D8B030D-6E8A-4147-A177-3AD203B41FA5}">
                          <a16:colId xmlns:a16="http://schemas.microsoft.com/office/drawing/2014/main" val="553969797"/>
                        </a:ext>
                      </a:extLst>
                    </a:gridCol>
                    <a:gridCol w="1381728">
                      <a:extLst>
                        <a:ext uri="{9D8B030D-6E8A-4147-A177-3AD203B41FA5}">
                          <a16:colId xmlns:a16="http://schemas.microsoft.com/office/drawing/2014/main" val="26432108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Question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Calculation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Answer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…in S. Form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116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3×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+2×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30000+2000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32000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3.2×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10488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5.4×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−6×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8955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500+6000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19711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81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0.03−0.024</m:t>
                              </m:r>
                            </m:oMath>
                          </a14:m>
                          <a:r>
                            <a:rPr lang="en-US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15422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0.00087</m:t>
                              </m:r>
                            </m:oMath>
                          </a14:m>
                          <a:r>
                            <a:rPr lang="en-US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5936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2.8×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25575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93430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3×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p>
                                </m:s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+2×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65678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6382754-C92D-9249-71FA-FF067221F5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5232998"/>
                  </p:ext>
                </p:extLst>
              </p:nvPr>
            </p:nvGraphicFramePr>
            <p:xfrm>
              <a:off x="151918" y="418082"/>
              <a:ext cx="6554165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28077">
                      <a:extLst>
                        <a:ext uri="{9D8B030D-6E8A-4147-A177-3AD203B41FA5}">
                          <a16:colId xmlns:a16="http://schemas.microsoft.com/office/drawing/2014/main" val="1775526282"/>
                        </a:ext>
                      </a:extLst>
                    </a:gridCol>
                    <a:gridCol w="1828077">
                      <a:extLst>
                        <a:ext uri="{9D8B030D-6E8A-4147-A177-3AD203B41FA5}">
                          <a16:colId xmlns:a16="http://schemas.microsoft.com/office/drawing/2014/main" val="2379105325"/>
                        </a:ext>
                      </a:extLst>
                    </a:gridCol>
                    <a:gridCol w="1516283">
                      <a:extLst>
                        <a:ext uri="{9D8B030D-6E8A-4147-A177-3AD203B41FA5}">
                          <a16:colId xmlns:a16="http://schemas.microsoft.com/office/drawing/2014/main" val="553969797"/>
                        </a:ext>
                      </a:extLst>
                    </a:gridCol>
                    <a:gridCol w="1381728">
                      <a:extLst>
                        <a:ext uri="{9D8B030D-6E8A-4147-A177-3AD203B41FA5}">
                          <a16:colId xmlns:a16="http://schemas.microsoft.com/office/drawing/2014/main" val="26432108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Question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Calculation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Answer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…in S. Form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116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694" t="-100000" r="-261111" b="-7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000" t="-100000" r="-159310" b="-7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41667" t="-100000" r="-92500" b="-7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76147" t="-100000" r="-1835" b="-7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0488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94" t="-206897" r="-261111" b="-7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8955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306897" r="-159310" b="-6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19711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94" t="-393333" r="-261111" b="-4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81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510345" r="-159310" b="-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15422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1667" t="-610345" r="-92500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5936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76147" t="-710345" r="-1835" b="-2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5575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94" t="-783333" r="-261111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93430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4" t="-913793" r="-261111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65678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B693042-FE5F-9429-664E-ACCED3021B44}"/>
              </a:ext>
            </a:extLst>
          </p:cNvPr>
          <p:cNvSpPr txBox="1"/>
          <p:nvPr/>
        </p:nvSpPr>
        <p:spPr>
          <a:xfrm>
            <a:off x="0" y="0"/>
            <a:ext cx="474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4:</a:t>
            </a:r>
            <a:r>
              <a:rPr lang="en-US" dirty="0"/>
              <a:t> Converting and Adding in Standard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6767C-493D-204F-81EF-A462B219BBD9}"/>
              </a:ext>
            </a:extLst>
          </p:cNvPr>
          <p:cNvSpPr txBox="1"/>
          <p:nvPr/>
        </p:nvSpPr>
        <p:spPr>
          <a:xfrm>
            <a:off x="0" y="4278399"/>
            <a:ext cx="523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5:</a:t>
            </a:r>
            <a:r>
              <a:rPr lang="en-US" dirty="0"/>
              <a:t> Adding in Standard Form Without Converting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C0E5AEED-2DD3-D7C0-79A2-8F1688CC37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1906007"/>
                  </p:ext>
                </p:extLst>
              </p:nvPr>
            </p:nvGraphicFramePr>
            <p:xfrm>
              <a:off x="151918" y="4707105"/>
              <a:ext cx="6588890" cy="50514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4445">
                      <a:extLst>
                        <a:ext uri="{9D8B030D-6E8A-4147-A177-3AD203B41FA5}">
                          <a16:colId xmlns:a16="http://schemas.microsoft.com/office/drawing/2014/main" val="2679186558"/>
                        </a:ext>
                      </a:extLst>
                    </a:gridCol>
                    <a:gridCol w="3294445">
                      <a:extLst>
                        <a:ext uri="{9D8B030D-6E8A-4147-A177-3AD203B41FA5}">
                          <a16:colId xmlns:a16="http://schemas.microsoft.com/office/drawing/2014/main" val="289617515"/>
                        </a:ext>
                      </a:extLst>
                    </a:gridCol>
                  </a:tblGrid>
                  <a:tr h="5051491"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Toby has answered this question </a:t>
                          </a:r>
                          <a:r>
                            <a:rPr lang="en-US" b="1" i="1" dirty="0"/>
                            <a:t>correctly</a:t>
                          </a:r>
                          <a:r>
                            <a:rPr lang="en-US" i="1" dirty="0"/>
                            <a:t>.</a:t>
                          </a:r>
                        </a:p>
                        <a:p>
                          <a:endParaRPr lang="en-US" dirty="0"/>
                        </a:p>
                        <a:p>
                          <a:pPr marL="0" marR="0" lvl="0" indent="0" algn="l" defTabSz="37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Calculate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, leaving</a:t>
                          </a:r>
                          <a:r>
                            <a:rPr lang="en-GB" sz="12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 your answer in standard form.</a:t>
                          </a:r>
                          <a:endParaRPr lang="en-GB" sz="1200" b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r>
                            <a:rPr lang="en-GB" sz="4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endParaRPr lang="en-GB" sz="1200" b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000" b="1" i="0" u="sng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Toby</a:t>
                          </a:r>
                          <a:endParaRPr kumimoji="0" lang="en-GB" sz="1600" b="1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     3×10</a:t>
                          </a:r>
                          <a:r>
                            <a:rPr lang="en-GB" sz="20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43</a:t>
                          </a:r>
                          <a:r>
                            <a:rPr lang="en-GB" sz="20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+ 2×10</a:t>
                          </a:r>
                          <a:r>
                            <a:rPr lang="en-GB" sz="20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45</a:t>
                          </a: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= </a:t>
                          </a: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3×10</a:t>
                          </a:r>
                          <a:r>
                            <a:rPr lang="en-GB" sz="20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43</a:t>
                          </a:r>
                          <a:r>
                            <a:rPr lang="en-GB" sz="20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+ 200×10</a:t>
                          </a:r>
                          <a:r>
                            <a:rPr lang="en-GB" sz="20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43</a:t>
                          </a:r>
                          <a:endParaRPr lang="en-GB" sz="2000" b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latin typeface="Bradley Hand" pitchFamily="2" charset="77"/>
                          </a:endParaRP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= 203×10</a:t>
                          </a:r>
                          <a:r>
                            <a:rPr lang="en-GB" sz="20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43</a:t>
                          </a:r>
                          <a:endParaRPr lang="en-GB" sz="2000" b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latin typeface="Bradley Hand" pitchFamily="2" charset="77"/>
                          </a:endParaRP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= 2.03×100</a:t>
                          </a:r>
                          <a:r>
                            <a:rPr lang="en-GB" sz="20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×</a:t>
                          </a: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10</a:t>
                          </a:r>
                          <a:r>
                            <a:rPr lang="en-GB" sz="20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43</a:t>
                          </a: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= 2.03</a:t>
                          </a:r>
                          <a:r>
                            <a:rPr lang="en-GB" sz="20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×</a:t>
                          </a: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10</a:t>
                          </a:r>
                          <a:r>
                            <a:rPr lang="en-GB" sz="20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000" b="1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000" b="1" i="0" u="sng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Toby’s Friend</a:t>
                          </a:r>
                        </a:p>
                        <a:p>
                          <a:pPr marL="342900" marR="0" lvl="1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</a:t>
                          </a:r>
                          <a:r>
                            <a:rPr lang="en-GB" sz="18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3×10</a:t>
                          </a:r>
                          <a:r>
                            <a:rPr lang="en-GB" sz="18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43</a:t>
                          </a:r>
                          <a:r>
                            <a:rPr lang="en-GB" sz="18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+ 2×10</a:t>
                          </a:r>
                          <a:r>
                            <a:rPr lang="en-GB" sz="18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45</a:t>
                          </a: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</a:t>
                          </a:r>
                          <a:br>
                            <a:rPr lang="en-GB" sz="18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</a:br>
                          <a:r>
                            <a:rPr lang="en-GB" sz="18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= ______</a:t>
                          </a:r>
                          <a:r>
                            <a:rPr lang="en-GB" sz="18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×10</a:t>
                          </a:r>
                          <a:r>
                            <a:rPr lang="en-GB" sz="18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45</a:t>
                          </a:r>
                          <a:r>
                            <a:rPr lang="en-GB" sz="18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+ 2×10</a:t>
                          </a:r>
                          <a:r>
                            <a:rPr lang="en-GB" sz="18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45</a:t>
                          </a: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</a:t>
                          </a:r>
                          <a:br>
                            <a:rPr lang="en-GB" sz="18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</a:br>
                          <a:r>
                            <a:rPr lang="en-GB" sz="18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=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Read the examples then answer the following.</a:t>
                          </a:r>
                        </a:p>
                        <a:p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r>
                            <a:rPr lang="en-US" dirty="0"/>
                            <a:t>Why did Toby not leave his final answer as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203×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  <m:r>
                                <a:rPr lang="en-GB" b="0" i="0" dirty="0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oMath>
                          </a14:m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marR="0" lvl="0" indent="-3429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/>
                            <a:tabLst/>
                            <a:defRPr/>
                          </a:pPr>
                          <a:r>
                            <a:rPr lang="en-GB" sz="1400" dirty="0">
                              <a:latin typeface="+mn-lt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Explain why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 panose="020F0502020204030204" pitchFamily="34" charset="0"/>
                                    </a:rPr>
                                    <m:t>45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+mn-lt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 is equal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200×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 panose="020F0502020204030204" pitchFamily="34" charset="0"/>
                                    </a:rPr>
                                    <m:t>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+mn-lt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r>
                            <a:rPr lang="en-US" dirty="0"/>
                            <a:t>What </a:t>
                          </a:r>
                          <a:r>
                            <a:rPr lang="en-GB" dirty="0"/>
                            <a:t>if the question was to calculate</a:t>
                          </a:r>
                          <a:br>
                            <a:rPr lang="en-GB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46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marR="0" lvl="0" indent="-3429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/>
                            <a:tabLst/>
                            <a:defRPr/>
                          </a:pPr>
                          <a:r>
                            <a:rPr lang="en-GB" sz="14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Toby’s friend uses a slightly different method for the same question.</a:t>
                          </a:r>
                          <a:br>
                            <a:rPr lang="en-GB" sz="14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4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Complete her answer.</a:t>
                          </a:r>
                          <a:br>
                            <a:rPr lang="en-GB" sz="14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4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Which method do you prefer? Why?</a:t>
                          </a:r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7443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C0E5AEED-2DD3-D7C0-79A2-8F1688CC37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1906007"/>
                  </p:ext>
                </p:extLst>
              </p:nvPr>
            </p:nvGraphicFramePr>
            <p:xfrm>
              <a:off x="151918" y="4707105"/>
              <a:ext cx="6588890" cy="50514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4445">
                      <a:extLst>
                        <a:ext uri="{9D8B030D-6E8A-4147-A177-3AD203B41FA5}">
                          <a16:colId xmlns:a16="http://schemas.microsoft.com/office/drawing/2014/main" val="2679186558"/>
                        </a:ext>
                      </a:extLst>
                    </a:gridCol>
                    <a:gridCol w="3294445">
                      <a:extLst>
                        <a:ext uri="{9D8B030D-6E8A-4147-A177-3AD203B41FA5}">
                          <a16:colId xmlns:a16="http://schemas.microsoft.com/office/drawing/2014/main" val="289617515"/>
                        </a:ext>
                      </a:extLst>
                    </a:gridCol>
                  </a:tblGrid>
                  <a:tr h="5051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5" t="-251" r="-101154" b="-5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85" t="-251" r="-1154" b="-5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7443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272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36767C-493D-204F-81EF-A462B219BBD9}"/>
              </a:ext>
            </a:extLst>
          </p:cNvPr>
          <p:cNvSpPr txBox="1"/>
          <p:nvPr/>
        </p:nvSpPr>
        <p:spPr>
          <a:xfrm>
            <a:off x="0" y="0"/>
            <a:ext cx="4789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6:</a:t>
            </a:r>
            <a:r>
              <a:rPr lang="en-US" dirty="0"/>
              <a:t> Adding and Subtracting 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31D5EE5-69D8-6A20-A554-99A80789AF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816893"/>
                  </p:ext>
                </p:extLst>
              </p:nvPr>
            </p:nvGraphicFramePr>
            <p:xfrm>
              <a:off x="67969" y="394732"/>
              <a:ext cx="6669976" cy="48630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47245">
                      <a:extLst>
                        <a:ext uri="{9D8B030D-6E8A-4147-A177-3AD203B41FA5}">
                          <a16:colId xmlns:a16="http://schemas.microsoft.com/office/drawing/2014/main" val="3644448662"/>
                        </a:ext>
                      </a:extLst>
                    </a:gridCol>
                    <a:gridCol w="1292368">
                      <a:extLst>
                        <a:ext uri="{9D8B030D-6E8A-4147-A177-3AD203B41FA5}">
                          <a16:colId xmlns:a16="http://schemas.microsoft.com/office/drawing/2014/main" val="3065410533"/>
                        </a:ext>
                      </a:extLst>
                    </a:gridCol>
                    <a:gridCol w="230490">
                      <a:extLst>
                        <a:ext uri="{9D8B030D-6E8A-4147-A177-3AD203B41FA5}">
                          <a16:colId xmlns:a16="http://schemas.microsoft.com/office/drawing/2014/main" val="1298004075"/>
                        </a:ext>
                      </a:extLst>
                    </a:gridCol>
                    <a:gridCol w="1907505">
                      <a:extLst>
                        <a:ext uri="{9D8B030D-6E8A-4147-A177-3AD203B41FA5}">
                          <a16:colId xmlns:a16="http://schemas.microsoft.com/office/drawing/2014/main" val="4095507538"/>
                        </a:ext>
                      </a:extLst>
                    </a:gridCol>
                    <a:gridCol w="1292368">
                      <a:extLst>
                        <a:ext uri="{9D8B030D-6E8A-4147-A177-3AD203B41FA5}">
                          <a16:colId xmlns:a16="http://schemas.microsoft.com/office/drawing/2014/main" val="641963830"/>
                        </a:ext>
                      </a:extLst>
                    </a:gridCol>
                  </a:tblGrid>
                  <a:tr h="4441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19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260597"/>
                      </a:ext>
                    </a:extLst>
                  </a:tr>
                  <a:tr h="444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2788719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46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723420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46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796430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46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2603337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44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767633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−44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−17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3143397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−44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+9.2×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6.3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−17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1988724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−44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+9.7×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6.3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−17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+8.1×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008062"/>
                      </a:ext>
                    </a:extLst>
                  </a:tr>
                  <a:tr h="444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−45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+9.7×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6.3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−16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+8.1×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39161"/>
                      </a:ext>
                    </a:extLst>
                  </a:tr>
                  <a:tr h="444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−45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+9.97×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6.03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−16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4071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31D5EE5-69D8-6A20-A554-99A80789AF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816893"/>
                  </p:ext>
                </p:extLst>
              </p:nvPr>
            </p:nvGraphicFramePr>
            <p:xfrm>
              <a:off x="67969" y="394732"/>
              <a:ext cx="6669976" cy="48630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47245">
                      <a:extLst>
                        <a:ext uri="{9D8B030D-6E8A-4147-A177-3AD203B41FA5}">
                          <a16:colId xmlns:a16="http://schemas.microsoft.com/office/drawing/2014/main" val="3644448662"/>
                        </a:ext>
                      </a:extLst>
                    </a:gridCol>
                    <a:gridCol w="1292368">
                      <a:extLst>
                        <a:ext uri="{9D8B030D-6E8A-4147-A177-3AD203B41FA5}">
                          <a16:colId xmlns:a16="http://schemas.microsoft.com/office/drawing/2014/main" val="3065410533"/>
                        </a:ext>
                      </a:extLst>
                    </a:gridCol>
                    <a:gridCol w="230490">
                      <a:extLst>
                        <a:ext uri="{9D8B030D-6E8A-4147-A177-3AD203B41FA5}">
                          <a16:colId xmlns:a16="http://schemas.microsoft.com/office/drawing/2014/main" val="1298004075"/>
                        </a:ext>
                      </a:extLst>
                    </a:gridCol>
                    <a:gridCol w="1907505">
                      <a:extLst>
                        <a:ext uri="{9D8B030D-6E8A-4147-A177-3AD203B41FA5}">
                          <a16:colId xmlns:a16="http://schemas.microsoft.com/office/drawing/2014/main" val="4095507538"/>
                        </a:ext>
                      </a:extLst>
                    </a:gridCol>
                    <a:gridCol w="1292368">
                      <a:extLst>
                        <a:ext uri="{9D8B030D-6E8A-4147-A177-3AD203B41FA5}">
                          <a16:colId xmlns:a16="http://schemas.microsoft.com/office/drawing/2014/main" val="641963830"/>
                        </a:ext>
                      </a:extLst>
                    </a:gridCol>
                  </a:tblGrid>
                  <a:tr h="444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299" t="-5714" r="-242857" b="-10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84000" t="-5714" r="-69333" b="-10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260597"/>
                      </a:ext>
                    </a:extLst>
                  </a:tr>
                  <a:tr h="444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9" t="-105714" r="-242857" b="-9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84000" t="-105714" r="-69333" b="-9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2788719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9" t="-205714" r="-242857" b="-8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84000" t="-205714" r="-69333" b="-8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723420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9" t="-314706" r="-242857" b="-7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84000" t="-314706" r="-69333" b="-7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796430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9" t="-402857" r="-242857" b="-6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84000" t="-402857" r="-69333" b="-6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2603337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9" t="-502857" r="-242857" b="-5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84000" t="-502857" r="-69333" b="-5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767633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9" t="-602857" r="-242857" b="-4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84000" t="-602857" r="-69333" b="-4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3143397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9" t="-723529" r="-242857" b="-3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84000" t="-723529" r="-69333" b="-3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1988724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9" t="-800000" r="-242857" b="-2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84000" t="-800000" r="-69333" b="-2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008062"/>
                      </a:ext>
                    </a:extLst>
                  </a:tr>
                  <a:tr h="444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99" t="-900000" r="-242857" b="-1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84000" t="-900000" r="-69333" b="-1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39161"/>
                      </a:ext>
                    </a:extLst>
                  </a:tr>
                  <a:tr h="444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9" t="-1000000" r="-242857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4000" t="-1000000" r="-69333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4071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4544A50-F8A0-DB93-F4DC-7729E0B542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0337350"/>
                  </p:ext>
                </p:extLst>
              </p:nvPr>
            </p:nvGraphicFramePr>
            <p:xfrm>
              <a:off x="3491825" y="5546142"/>
              <a:ext cx="3246120" cy="20016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1530">
                      <a:extLst>
                        <a:ext uri="{9D8B030D-6E8A-4147-A177-3AD203B41FA5}">
                          <a16:colId xmlns:a16="http://schemas.microsoft.com/office/drawing/2014/main" val="51036009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3099436950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1019201006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3953702786"/>
                        </a:ext>
                      </a:extLst>
                    </a:gridCol>
                  </a:tblGrid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6.2×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595182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79361309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8×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53030823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3.9×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195485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4544A50-F8A0-DB93-F4DC-7729E0B542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0337350"/>
                  </p:ext>
                </p:extLst>
              </p:nvPr>
            </p:nvGraphicFramePr>
            <p:xfrm>
              <a:off x="3491825" y="5546142"/>
              <a:ext cx="3246120" cy="20016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1530">
                      <a:extLst>
                        <a:ext uri="{9D8B030D-6E8A-4147-A177-3AD203B41FA5}">
                          <a16:colId xmlns:a16="http://schemas.microsoft.com/office/drawing/2014/main" val="51036009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3099436950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1019201006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3953702786"/>
                        </a:ext>
                      </a:extLst>
                    </a:gridCol>
                  </a:tblGrid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63" t="-2500" r="-30468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500" r="-200000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125" t="-2500" r="-103125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125" t="-2500" r="-3125" b="-3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595182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563" t="-102500" r="-30468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000" t="-102500" r="-20000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79361309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63" t="-207692" r="-304688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53030823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63" t="-300000" r="-30468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195485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C5BF4D9-15EE-B648-0C0B-AA43F9A524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869317"/>
                  </p:ext>
                </p:extLst>
              </p:nvPr>
            </p:nvGraphicFramePr>
            <p:xfrm>
              <a:off x="62823" y="5546144"/>
              <a:ext cx="3246120" cy="20016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1530">
                      <a:extLst>
                        <a:ext uri="{9D8B030D-6E8A-4147-A177-3AD203B41FA5}">
                          <a16:colId xmlns:a16="http://schemas.microsoft.com/office/drawing/2014/main" val="4006953413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2931380261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1161450555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1446707357"/>
                        </a:ext>
                      </a:extLst>
                    </a:gridCol>
                  </a:tblGrid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2400" b="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6.2×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7548013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9×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69145048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8×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937913000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3.9×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6076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C5BF4D9-15EE-B648-0C0B-AA43F9A524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869317"/>
                  </p:ext>
                </p:extLst>
              </p:nvPr>
            </p:nvGraphicFramePr>
            <p:xfrm>
              <a:off x="62823" y="5546144"/>
              <a:ext cx="3246120" cy="20016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1530">
                      <a:extLst>
                        <a:ext uri="{9D8B030D-6E8A-4147-A177-3AD203B41FA5}">
                          <a16:colId xmlns:a16="http://schemas.microsoft.com/office/drawing/2014/main" val="4006953413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2931380261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1161450555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1446707357"/>
                        </a:ext>
                      </a:extLst>
                    </a:gridCol>
                  </a:tblGrid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63" t="-2500" r="-306250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2500" r="-20153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3125" t="-2500" r="-10468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3125" t="-2500" r="-4688" b="-3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7548013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563" t="-102500" r="-30625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000" t="-102500" r="-20153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69145048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563" t="-207692" r="-306250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937913000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63" t="-300000" r="-30625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6076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F38CEF6-45FA-3E3B-05AC-32A76FF221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1352379"/>
                  </p:ext>
                </p:extLst>
              </p:nvPr>
            </p:nvGraphicFramePr>
            <p:xfrm>
              <a:off x="97205" y="7733267"/>
              <a:ext cx="3255264" cy="20016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3816">
                      <a:extLst>
                        <a:ext uri="{9D8B030D-6E8A-4147-A177-3AD203B41FA5}">
                          <a16:colId xmlns:a16="http://schemas.microsoft.com/office/drawing/2014/main" val="3290465930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2043805629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573771398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186210066"/>
                        </a:ext>
                      </a:extLst>
                    </a:gridCol>
                  </a:tblGrid>
                  <a:tr h="4752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2000" b="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0775417"/>
                      </a:ext>
                    </a:extLst>
                  </a:tr>
                  <a:tr h="507222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9×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8.7×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060751"/>
                      </a:ext>
                    </a:extLst>
                  </a:tr>
                  <a:tr h="509622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2.09×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562696494"/>
                      </a:ext>
                    </a:extLst>
                  </a:tr>
                  <a:tr h="509622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2.15×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7.2×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79275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F38CEF6-45FA-3E3B-05AC-32A76FF221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1352379"/>
                  </p:ext>
                </p:extLst>
              </p:nvPr>
            </p:nvGraphicFramePr>
            <p:xfrm>
              <a:off x="97205" y="7733267"/>
              <a:ext cx="3255264" cy="20016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3816">
                      <a:extLst>
                        <a:ext uri="{9D8B030D-6E8A-4147-A177-3AD203B41FA5}">
                          <a16:colId xmlns:a16="http://schemas.microsoft.com/office/drawing/2014/main" val="3290465930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2043805629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573771398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186210066"/>
                        </a:ext>
                      </a:extLst>
                    </a:gridCol>
                  </a:tblGrid>
                  <a:tr h="475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63" t="-2632" r="-306250" b="-3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2632" r="-201538" b="-3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0775417"/>
                      </a:ext>
                    </a:extLst>
                  </a:tr>
                  <a:tr h="507222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00000" t="-97500" r="-201538" b="-2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303125" t="-97500" r="-4688" b="-2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060751"/>
                      </a:ext>
                    </a:extLst>
                  </a:tr>
                  <a:tr h="509622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203125" t="-192683" r="-10468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562696494"/>
                      </a:ext>
                    </a:extLst>
                  </a:tr>
                  <a:tr h="509622"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3125" t="-300000" r="-10468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3125" t="-300000" r="-4688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79275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48DEAD12-C934-D88C-FF0F-5EAC076FD8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0762386"/>
                  </p:ext>
                </p:extLst>
              </p:nvPr>
            </p:nvGraphicFramePr>
            <p:xfrm>
              <a:off x="3477535" y="7733266"/>
              <a:ext cx="3255264" cy="20016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3816">
                      <a:extLst>
                        <a:ext uri="{9D8B030D-6E8A-4147-A177-3AD203B41FA5}">
                          <a16:colId xmlns:a16="http://schemas.microsoft.com/office/drawing/2014/main" val="3749684061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4194905960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2373989464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410692320"/>
                        </a:ext>
                      </a:extLst>
                    </a:gridCol>
                  </a:tblGrid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254386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1.6×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89734748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1.95×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6.5×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77381708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5.2×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6.4×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036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48DEAD12-C934-D88C-FF0F-5EAC076FD8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0762386"/>
                  </p:ext>
                </p:extLst>
              </p:nvPr>
            </p:nvGraphicFramePr>
            <p:xfrm>
              <a:off x="3477535" y="7733266"/>
              <a:ext cx="3255264" cy="20016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3816">
                      <a:extLst>
                        <a:ext uri="{9D8B030D-6E8A-4147-A177-3AD203B41FA5}">
                          <a16:colId xmlns:a16="http://schemas.microsoft.com/office/drawing/2014/main" val="3749684061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4194905960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2373989464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410692320"/>
                        </a:ext>
                      </a:extLst>
                    </a:gridCol>
                  </a:tblGrid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538" t="-2500" r="-300000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0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254386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538" t="-102500" r="-30000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3125" t="-102500" r="-20468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89734748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103125" t="-207692" r="-204688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200000" t="-207692" r="-101538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77381708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:endParaRPr lang="en-GB" sz="13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t="-300000" r="-10153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4688" t="-300000" r="-3125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036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509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36767C-493D-204F-81EF-A462B219BBD9}"/>
              </a:ext>
            </a:extLst>
          </p:cNvPr>
          <p:cNvSpPr txBox="1"/>
          <p:nvPr/>
        </p:nvSpPr>
        <p:spPr>
          <a:xfrm>
            <a:off x="0" y="0"/>
            <a:ext cx="67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7:</a:t>
            </a:r>
            <a:r>
              <a:rPr lang="en-US" dirty="0"/>
              <a:t> Adding and Subtracting in Standard Form – Completion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D042DCA-B350-D662-FE2F-4150AED83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0674473"/>
                  </p:ext>
                </p:extLst>
              </p:nvPr>
            </p:nvGraphicFramePr>
            <p:xfrm>
              <a:off x="101300" y="408940"/>
              <a:ext cx="6656832" cy="4480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4208">
                      <a:extLst>
                        <a:ext uri="{9D8B030D-6E8A-4147-A177-3AD203B41FA5}">
                          <a16:colId xmlns:a16="http://schemas.microsoft.com/office/drawing/2014/main" val="35329951"/>
                        </a:ext>
                      </a:extLst>
                    </a:gridCol>
                    <a:gridCol w="1664208">
                      <a:extLst>
                        <a:ext uri="{9D8B030D-6E8A-4147-A177-3AD203B41FA5}">
                          <a16:colId xmlns:a16="http://schemas.microsoft.com/office/drawing/2014/main" val="1372975475"/>
                        </a:ext>
                      </a:extLst>
                    </a:gridCol>
                    <a:gridCol w="1664208">
                      <a:extLst>
                        <a:ext uri="{9D8B030D-6E8A-4147-A177-3AD203B41FA5}">
                          <a16:colId xmlns:a16="http://schemas.microsoft.com/office/drawing/2014/main" val="1911702190"/>
                        </a:ext>
                      </a:extLst>
                    </a:gridCol>
                    <a:gridCol w="1664208">
                      <a:extLst>
                        <a:ext uri="{9D8B030D-6E8A-4147-A177-3AD203B41FA5}">
                          <a16:colId xmlns:a16="http://schemas.microsoft.com/office/drawing/2014/main" val="3098899146"/>
                        </a:ext>
                      </a:extLst>
                    </a:gridCol>
                  </a:tblGrid>
                  <a:tr h="3733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GB" sz="1600" b="1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sz="1600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459573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986849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414355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23775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9.4×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126521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9.4×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033542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9.4×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271576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4.6×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5540842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4.6×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629465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4.6×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04689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4.6×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001128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4.6×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395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D042DCA-B350-D662-FE2F-4150AED83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0674473"/>
                  </p:ext>
                </p:extLst>
              </p:nvPr>
            </p:nvGraphicFramePr>
            <p:xfrm>
              <a:off x="101300" y="408940"/>
              <a:ext cx="6656832" cy="4480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4208">
                      <a:extLst>
                        <a:ext uri="{9D8B030D-6E8A-4147-A177-3AD203B41FA5}">
                          <a16:colId xmlns:a16="http://schemas.microsoft.com/office/drawing/2014/main" val="35329951"/>
                        </a:ext>
                      </a:extLst>
                    </a:gridCol>
                    <a:gridCol w="1664208">
                      <a:extLst>
                        <a:ext uri="{9D8B030D-6E8A-4147-A177-3AD203B41FA5}">
                          <a16:colId xmlns:a16="http://schemas.microsoft.com/office/drawing/2014/main" val="1372975475"/>
                        </a:ext>
                      </a:extLst>
                    </a:gridCol>
                    <a:gridCol w="1664208">
                      <a:extLst>
                        <a:ext uri="{9D8B030D-6E8A-4147-A177-3AD203B41FA5}">
                          <a16:colId xmlns:a16="http://schemas.microsoft.com/office/drawing/2014/main" val="1911702190"/>
                        </a:ext>
                      </a:extLst>
                    </a:gridCol>
                    <a:gridCol w="1664208">
                      <a:extLst>
                        <a:ext uri="{9D8B030D-6E8A-4147-A177-3AD203B41FA5}">
                          <a16:colId xmlns:a16="http://schemas.microsoft.com/office/drawing/2014/main" val="3098899146"/>
                        </a:ext>
                      </a:extLst>
                    </a:gridCol>
                  </a:tblGrid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58" t="-6897" r="-300000" b="-1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527" t="-6897" r="-202290" b="-1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6897" r="-100758" b="-1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290" t="-6897" r="-1527" b="-11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459573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758" t="-103333" r="-300000" b="-9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1527" t="-103333" r="-202290" b="-9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986849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527" t="-210345" r="-202290" b="-9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210345" r="-100758" b="-9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414355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527" t="-300000" r="-202290" b="-7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2290" t="-300000" r="-1527" b="-7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23775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758" t="-413793" r="-300000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527" t="-413793" r="-202290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126521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527" t="-496667" r="-202290" b="-5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496667" r="-100758" b="-5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033542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527" t="-617241" r="-202290" b="-5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2290" t="-617241" r="-1527" b="-5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271576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758" t="-717241" r="-300000" b="-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527" t="-717241" r="-202290" b="-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5540842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527" t="-790000" r="-20229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790000" r="-100758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629465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527" t="-920690" r="-202290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2290" t="-920690" r="-1527" b="-2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04689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758" t="-986667" r="-30000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986667" r="-100758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001128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dirty="0">
                            <a:solidFill>
                              <a:srgbClr val="C00000"/>
                            </a:solidFill>
                            <a:latin typeface="Nunito" pitchFamily="2" charset="77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124138" r="-100758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290" t="-1124138" r="-1527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3952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15850F0-1E18-DD21-DE6F-0BC62C46E7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1018138"/>
                  </p:ext>
                </p:extLst>
              </p:nvPr>
            </p:nvGraphicFramePr>
            <p:xfrm>
              <a:off x="99868" y="5016500"/>
              <a:ext cx="6647706" cy="48296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7951">
                      <a:extLst>
                        <a:ext uri="{9D8B030D-6E8A-4147-A177-3AD203B41FA5}">
                          <a16:colId xmlns:a16="http://schemas.microsoft.com/office/drawing/2014/main" val="1775526282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2379105325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553969797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2643210826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882009745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406689662"/>
                        </a:ext>
                      </a:extLst>
                    </a:gridCol>
                  </a:tblGrid>
                  <a:tr h="2808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1600" b="1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1600" b="1" dirty="0"/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1600" b="1" dirty="0"/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1600" b="1" dirty="0"/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1600" b="1" dirty="0"/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1600" b="1" dirty="0"/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116872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10488424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895501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19711368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81342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15422541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593673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99343014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567848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33274914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9983833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39620871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7317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15850F0-1E18-DD21-DE6F-0BC62C46E7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1018138"/>
                  </p:ext>
                </p:extLst>
              </p:nvPr>
            </p:nvGraphicFramePr>
            <p:xfrm>
              <a:off x="99868" y="5016500"/>
              <a:ext cx="6647706" cy="48296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7951">
                      <a:extLst>
                        <a:ext uri="{9D8B030D-6E8A-4147-A177-3AD203B41FA5}">
                          <a16:colId xmlns:a16="http://schemas.microsoft.com/office/drawing/2014/main" val="1775526282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2379105325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553969797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2643210826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882009745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40668966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36" t="-7692" r="-498864" b="-13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299" t="-7692" r="-404598" b="-13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7692" r="-300000" b="-13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448" t="-7692" r="-203448" b="-13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8864" t="-7692" r="-101136" b="-137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4598" t="-7692" r="-2299" b="-13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116872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136" t="-93333" r="-498864" b="-10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2299" t="-93333" r="-404598" b="-10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10488424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299" t="-193333" r="-404598" b="-9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93333" r="-300000" b="-9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895501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299" t="-303448" r="-404598" b="-9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3448" t="-303448" r="-203448" b="-9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19711368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299" t="-390000" r="-404598" b="-7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8864" t="-390000" r="-101136" b="-7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81342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299" t="-506897" r="-404598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04598" t="-506897" r="-2299" b="-7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422541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36" t="-586667" r="-498864" b="-5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299" t="-586667" r="-404598" b="-5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593673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36" t="-710345" r="-498864" b="-5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2299" t="-710345" r="-404598" b="-5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99343014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2299" t="-783333" r="-40459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0000" t="-783333" r="-3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567848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2299" t="-913793" r="-404598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03448" t="-913793" r="-203448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33274914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2299" t="-980000" r="-404598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98864" t="-980000" r="-101136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9983833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2299" t="-1117241" r="-404598" b="-1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04598" t="-1117241" r="-2299" b="-1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620871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36" t="-1176667" r="-498864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299" t="-1176667" r="-404598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73174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890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7727FC-FDE2-E141-97DA-377CAD6A32C0}"/>
              </a:ext>
            </a:extLst>
          </p:cNvPr>
          <p:cNvSpPr txBox="1"/>
          <p:nvPr/>
        </p:nvSpPr>
        <p:spPr>
          <a:xfrm>
            <a:off x="0" y="0"/>
            <a:ext cx="356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8:</a:t>
            </a:r>
            <a:r>
              <a:rPr lang="en-US" dirty="0"/>
              <a:t> Standard Form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B6592E-2E19-85CF-C793-A2282FC889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199114"/>
                  </p:ext>
                </p:extLst>
              </p:nvPr>
            </p:nvGraphicFramePr>
            <p:xfrm>
              <a:off x="151918" y="369332"/>
              <a:ext cx="6584550" cy="266865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7425">
                      <a:extLst>
                        <a:ext uri="{9D8B030D-6E8A-4147-A177-3AD203B41FA5}">
                          <a16:colId xmlns:a16="http://schemas.microsoft.com/office/drawing/2014/main" val="1775526282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553969797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2643210826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882009745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406689662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12551119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GB" sz="1600" b="1" i="1" dirty="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US" sz="1600" b="1" dirty="0"/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endParaRPr lang="en-US" sz="1600" b="1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600" b="1" i="1" dirty="0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dirty="0"/>
                            <a:t> of A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116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10488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8955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19711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81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15422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59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B6592E-2E19-85CF-C793-A2282FC889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199114"/>
                  </p:ext>
                </p:extLst>
              </p:nvPr>
            </p:nvGraphicFramePr>
            <p:xfrm>
              <a:off x="151918" y="369332"/>
              <a:ext cx="6584550" cy="266865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7425">
                      <a:extLst>
                        <a:ext uri="{9D8B030D-6E8A-4147-A177-3AD203B41FA5}">
                          <a16:colId xmlns:a16="http://schemas.microsoft.com/office/drawing/2014/main" val="1775526282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553969797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2643210826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882009745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406689662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1255111915"/>
                        </a:ext>
                      </a:extLst>
                    </a:gridCol>
                  </a:tblGrid>
                  <a:tr h="443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5714" r="-50000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326" t="-5714" r="-405814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5714" r="-301149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5714" r="-201149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4651" t="-5714" r="-103488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851" t="-5714" r="-2299" b="-5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116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149" t="-127586" r="-500000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10488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326" t="-220000" r="-405814" b="-3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8955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31034" r="-301149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19711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431034" r="-201149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81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4651" t="-513333" r="-103488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15422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="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="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851" t="-634483" r="-2299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5936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1F9E080-AADD-DD95-2364-35A7CDF991CD}"/>
              </a:ext>
            </a:extLst>
          </p:cNvPr>
          <p:cNvSpPr txBox="1">
            <a:spLocks/>
          </p:cNvSpPr>
          <p:nvPr/>
        </p:nvSpPr>
        <p:spPr>
          <a:xfrm>
            <a:off x="0" y="3594084"/>
            <a:ext cx="4014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Nunito" panose="00000500000000000000" pitchFamily="2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Find the next three terms of each arithmetic sequence: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EF93BB1-9E5B-AC84-7EC0-9CB3F146AF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0293022"/>
                  </p:ext>
                </p:extLst>
              </p:nvPr>
            </p:nvGraphicFramePr>
            <p:xfrm>
              <a:off x="71698" y="3897683"/>
              <a:ext cx="6744990" cy="28840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72495">
                      <a:extLst>
                        <a:ext uri="{9D8B030D-6E8A-4147-A177-3AD203B41FA5}">
                          <a16:colId xmlns:a16="http://schemas.microsoft.com/office/drawing/2014/main" val="3955507557"/>
                        </a:ext>
                      </a:extLst>
                    </a:gridCol>
                    <a:gridCol w="3372495">
                      <a:extLst>
                        <a:ext uri="{9D8B030D-6E8A-4147-A177-3AD203B41FA5}">
                          <a16:colId xmlns:a16="http://schemas.microsoft.com/office/drawing/2014/main" val="3509373474"/>
                        </a:ext>
                      </a:extLst>
                    </a:gridCol>
                  </a:tblGrid>
                  <a:tr h="57680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a)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f)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,1.8×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1170247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b)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g)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5599849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c)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,2.4×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h)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66148069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d)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i)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576394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e)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,1.8×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j)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,1.2×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9483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EF93BB1-9E5B-AC84-7EC0-9CB3F146AF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0293022"/>
                  </p:ext>
                </p:extLst>
              </p:nvPr>
            </p:nvGraphicFramePr>
            <p:xfrm>
              <a:off x="71698" y="3897683"/>
              <a:ext cx="6744990" cy="28840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72495">
                      <a:extLst>
                        <a:ext uri="{9D8B030D-6E8A-4147-A177-3AD203B41FA5}">
                          <a16:colId xmlns:a16="http://schemas.microsoft.com/office/drawing/2014/main" val="3955507557"/>
                        </a:ext>
                      </a:extLst>
                    </a:gridCol>
                    <a:gridCol w="3372495">
                      <a:extLst>
                        <a:ext uri="{9D8B030D-6E8A-4147-A177-3AD203B41FA5}">
                          <a16:colId xmlns:a16="http://schemas.microsoft.com/office/drawing/2014/main" val="3509373474"/>
                        </a:ext>
                      </a:extLst>
                    </a:gridCol>
                  </a:tblGrid>
                  <a:tr h="5768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6522" r="-100376" b="-39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6522" r="-376" b="-397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1170247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8889" r="-100376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08889" r="-376" b="-3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5599849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4348" r="-10037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204348" r="-376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148069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11111" r="-100376" b="-1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311111" r="-376" b="-10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576394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02174" r="-10037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402174" r="-376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9483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lide Number Placeholder 5">
                <a:extLst>
                  <a:ext uri="{FF2B5EF4-FFF2-40B4-BE49-F238E27FC236}">
                    <a16:creationId xmlns:a16="http://schemas.microsoft.com/office/drawing/2014/main" id="{0078555A-6AC9-0CDC-112D-A70E6435EF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630852"/>
                <a:ext cx="2971800" cy="252548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marL="0" algn="r" defTabSz="914400" rtl="0" eaLnBrk="1" latinLnBrk="0" hangingPunct="1">
                  <a:defRPr sz="1800" kern="1200">
                    <a:solidFill>
                      <a:schemeClr val="tx1"/>
                    </a:solidFill>
                    <a:latin typeface="Nunito" panose="00000500000000000000" pitchFamily="2" charset="0"/>
                    <a:ea typeface="Cambria Math" panose="02040503050406030204" pitchFamily="18" charset="0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200" i="1" dirty="0"/>
                  <a:t>Ext: Find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i="1" dirty="0" err="1"/>
                  <a:t>th</a:t>
                </a:r>
                <a:r>
                  <a:rPr lang="en-GB" sz="1200" i="1" dirty="0"/>
                  <a:t> term of each sequence</a:t>
                </a:r>
              </a:p>
            </p:txBody>
          </p:sp>
        </mc:Choice>
        <mc:Fallback xmlns="">
          <p:sp>
            <p:nvSpPr>
              <p:cNvPr id="8" name="Slide Number Placeholder 5">
                <a:extLst>
                  <a:ext uri="{FF2B5EF4-FFF2-40B4-BE49-F238E27FC236}">
                    <a16:creationId xmlns:a16="http://schemas.microsoft.com/office/drawing/2014/main" id="{0078555A-6AC9-0CDC-112D-A70E6435E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630852"/>
                <a:ext cx="2971800" cy="252548"/>
              </a:xfrm>
              <a:prstGeom prst="rect">
                <a:avLst/>
              </a:prstGeom>
              <a:blipFill>
                <a:blip r:embed="rId5"/>
                <a:stretch>
                  <a:fillRect t="-5000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5573F99-5D3B-C378-B6A3-F51318F8BB39}"/>
              </a:ext>
            </a:extLst>
          </p:cNvPr>
          <p:cNvSpPr txBox="1"/>
          <p:nvPr/>
        </p:nvSpPr>
        <p:spPr>
          <a:xfrm>
            <a:off x="0" y="3222649"/>
            <a:ext cx="340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9:</a:t>
            </a:r>
            <a:r>
              <a:rPr lang="en-US" dirty="0"/>
              <a:t> Standard Form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8D1D6F1E-7836-9E67-5529-AC39FD02E5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551860"/>
                  </p:ext>
                </p:extLst>
              </p:nvPr>
            </p:nvGraphicFramePr>
            <p:xfrm>
              <a:off x="4129271" y="7359550"/>
              <a:ext cx="2607197" cy="24622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07197">
                      <a:extLst>
                        <a:ext uri="{9D8B030D-6E8A-4147-A177-3AD203B41FA5}">
                          <a16:colId xmlns:a16="http://schemas.microsoft.com/office/drawing/2014/main" val="1210140937"/>
                        </a:ext>
                      </a:extLst>
                    </a:gridCol>
                  </a:tblGrid>
                  <a:tr h="41038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51919846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794687814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42334126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88935003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719110051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57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8D1D6F1E-7836-9E67-5529-AC39FD02E5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551860"/>
                  </p:ext>
                </p:extLst>
              </p:nvPr>
            </p:nvGraphicFramePr>
            <p:xfrm>
              <a:off x="4129271" y="7359550"/>
              <a:ext cx="2607197" cy="24622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07197">
                      <a:extLst>
                        <a:ext uri="{9D8B030D-6E8A-4147-A177-3AD203B41FA5}">
                          <a16:colId xmlns:a16="http://schemas.microsoft.com/office/drawing/2014/main" val="1210140937"/>
                        </a:ext>
                      </a:extLst>
                    </a:gridCol>
                  </a:tblGrid>
                  <a:tr h="410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485" t="-6061" r="-971" b="-496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1919846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485" t="-109375" r="-971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4687814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485" t="-203030" r="-97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334126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485" t="-312500" r="-971" b="-20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8935003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485" t="-400000" r="-971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9110051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85" t="-515625" r="-971" b="-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57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CFFC43E-F1EC-67A3-6FC1-1A320447AA55}"/>
              </a:ext>
            </a:extLst>
          </p:cNvPr>
          <p:cNvSpPr txBox="1"/>
          <p:nvPr/>
        </p:nvSpPr>
        <p:spPr>
          <a:xfrm>
            <a:off x="23152" y="6959993"/>
            <a:ext cx="468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10:</a:t>
            </a:r>
            <a:r>
              <a:rPr lang="en-US" dirty="0"/>
              <a:t> Solving Equations with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C2A21B0-4DA0-3D23-B6EF-D24CA12580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9265619"/>
                  </p:ext>
                </p:extLst>
              </p:nvPr>
            </p:nvGraphicFramePr>
            <p:xfrm>
              <a:off x="109446" y="7359549"/>
              <a:ext cx="4019825" cy="2462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5776">
                      <a:extLst>
                        <a:ext uri="{9D8B030D-6E8A-4147-A177-3AD203B41FA5}">
                          <a16:colId xmlns:a16="http://schemas.microsoft.com/office/drawing/2014/main" val="2266104648"/>
                        </a:ext>
                      </a:extLst>
                    </a:gridCol>
                    <a:gridCol w="3594049">
                      <a:extLst>
                        <a:ext uri="{9D8B030D-6E8A-4147-A177-3AD203B41FA5}">
                          <a16:colId xmlns:a16="http://schemas.microsoft.com/office/drawing/2014/main" val="2277774231"/>
                        </a:ext>
                      </a:extLst>
                    </a:gridCol>
                  </a:tblGrid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1805236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0.7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+3.3×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=5.4×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4539908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1.3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−3.7×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=5.4×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2450162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2.3×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=9.2×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6143672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6.1×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=1.92×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3.5×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6326858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+8×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1673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C2A21B0-4DA0-3D23-B6EF-D24CA12580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9265619"/>
                  </p:ext>
                </p:extLst>
              </p:nvPr>
            </p:nvGraphicFramePr>
            <p:xfrm>
              <a:off x="109446" y="7359549"/>
              <a:ext cx="4019825" cy="2462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5776">
                      <a:extLst>
                        <a:ext uri="{9D8B030D-6E8A-4147-A177-3AD203B41FA5}">
                          <a16:colId xmlns:a16="http://schemas.microsoft.com/office/drawing/2014/main" val="2266104648"/>
                        </a:ext>
                      </a:extLst>
                    </a:gridCol>
                    <a:gridCol w="3594049">
                      <a:extLst>
                        <a:ext uri="{9D8B030D-6E8A-4147-A177-3AD203B41FA5}">
                          <a16:colId xmlns:a16="http://schemas.microsoft.com/office/drawing/2014/main" val="2277774231"/>
                        </a:ext>
                      </a:extLst>
                    </a:gridCol>
                  </a:tblGrid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972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1805236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972" t="-103125" b="-4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4539908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972" t="-196970" b="-3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2450162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972" t="-306250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43672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972" t="-393939" b="-1060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6326858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972" t="-509375" b="-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16731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086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t 1">
            <a:extLst>
              <a:ext uri="{FF2B5EF4-FFF2-40B4-BE49-F238E27FC236}">
                <a16:creationId xmlns:a16="http://schemas.microsoft.com/office/drawing/2014/main" id="{8A23F9B8-A8F9-8A45-4E59-9F307ADAF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" t="14703" r="6498" b="5785"/>
          <a:stretch/>
        </p:blipFill>
        <p:spPr bwMode="auto">
          <a:xfrm>
            <a:off x="115747" y="369332"/>
            <a:ext cx="6597570" cy="32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474C4C-50CB-AB3D-1C19-AB3DF2DFB75F}"/>
              </a:ext>
            </a:extLst>
          </p:cNvPr>
          <p:cNvSpPr txBox="1"/>
          <p:nvPr/>
        </p:nvSpPr>
        <p:spPr>
          <a:xfrm>
            <a:off x="0" y="0"/>
            <a:ext cx="484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11:</a:t>
            </a:r>
            <a:r>
              <a:rPr lang="en-US" dirty="0"/>
              <a:t> Standard Form with Area and Perimeter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0D80294-A5DF-4C6C-C8CF-7BC762E79A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9542790"/>
                  </p:ext>
                </p:extLst>
              </p:nvPr>
            </p:nvGraphicFramePr>
            <p:xfrm>
              <a:off x="115746" y="4243568"/>
              <a:ext cx="6597572" cy="55481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8786">
                      <a:extLst>
                        <a:ext uri="{9D8B030D-6E8A-4147-A177-3AD203B41FA5}">
                          <a16:colId xmlns:a16="http://schemas.microsoft.com/office/drawing/2014/main" val="1880125403"/>
                        </a:ext>
                      </a:extLst>
                    </a:gridCol>
                    <a:gridCol w="3298786">
                      <a:extLst>
                        <a:ext uri="{9D8B030D-6E8A-4147-A177-3AD203B41FA5}">
                          <a16:colId xmlns:a16="http://schemas.microsoft.com/office/drawing/2014/main" val="3609694653"/>
                        </a:ext>
                      </a:extLst>
                    </a:gridCol>
                  </a:tblGrid>
                  <a:tr h="1849377"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1) Using the digits from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at most once each, fill in the gaps to give the largest possible answer:</a:t>
                          </a:r>
                        </a:p>
                        <a:p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/>
                                  </m:borderBox>
                                </m:sup>
                              </m:s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/>
                                  </m:borderBox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2) Using the digits from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at most once each, fill in the gaps to give the largest possible answer:</a:t>
                          </a:r>
                        </a:p>
                        <a:p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/>
                                  </m:borderBox>
                                </m:sup>
                              </m:s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/>
                                  </m:borderBox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58905691"/>
                      </a:ext>
                    </a:extLst>
                  </a:tr>
                  <a:tr h="1849377"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3) Using the digits from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at most once each, fill in the gaps to give</a:t>
                          </a:r>
                          <a:r>
                            <a:rPr lang="en-GB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 answer as close as possible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40 000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:</a:t>
                          </a:r>
                        </a:p>
                        <a:p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/>
                                  </m:borderBox>
                                </m:sup>
                              </m:s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/>
                                  </m:borderBox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4) Using the digits from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at most once each, fill in the gaps to give</a:t>
                          </a:r>
                          <a:r>
                            <a:rPr lang="en-GB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 answer as close as possible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40 000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:</a:t>
                          </a:r>
                        </a:p>
                        <a:p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/>
                                  </m:borderBox>
                                </m:sup>
                              </m:s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/>
                                  </m:borderBox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5972178"/>
                      </a:ext>
                    </a:extLst>
                  </a:tr>
                  <a:tr h="1849377"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5) Using the digits from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at most once each, fill in the gaps to give</a:t>
                          </a:r>
                          <a:r>
                            <a:rPr lang="en-GB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 answer as close as possible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40 000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:</a:t>
                          </a:r>
                        </a:p>
                        <a:p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borderBox>
                                <m:borderBox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/>
                                  </m:borderBox>
                                </m:sup>
                              </m:s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/>
                                  </m:borderBox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6) Using the digits from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at most once each, fill in the gaps to give</a:t>
                          </a:r>
                          <a:r>
                            <a:rPr lang="en-GB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 answer as close as possible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40 000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:</a:t>
                          </a:r>
                        </a:p>
                        <a:p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borderBox>
                                <m:borderBox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/>
                                  </m:borderBox>
                                </m:sup>
                              </m:s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/>
                              </m:borderBox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/>
                                  </m:borderBox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75713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0D80294-A5DF-4C6C-C8CF-7BC762E79A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9542790"/>
                  </p:ext>
                </p:extLst>
              </p:nvPr>
            </p:nvGraphicFramePr>
            <p:xfrm>
              <a:off x="115746" y="4243568"/>
              <a:ext cx="6597572" cy="55481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8786">
                      <a:extLst>
                        <a:ext uri="{9D8B030D-6E8A-4147-A177-3AD203B41FA5}">
                          <a16:colId xmlns:a16="http://schemas.microsoft.com/office/drawing/2014/main" val="1880125403"/>
                        </a:ext>
                      </a:extLst>
                    </a:gridCol>
                    <a:gridCol w="3298786">
                      <a:extLst>
                        <a:ext uri="{9D8B030D-6E8A-4147-A177-3AD203B41FA5}">
                          <a16:colId xmlns:a16="http://schemas.microsoft.com/office/drawing/2014/main" val="3609694653"/>
                        </a:ext>
                      </a:extLst>
                    </a:gridCol>
                  </a:tblGrid>
                  <a:tr h="1849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69" t="-1370" r="-100769" b="-2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769" t="-1370" r="-769" b="-20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905691"/>
                      </a:ext>
                    </a:extLst>
                  </a:tr>
                  <a:tr h="1849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69" t="-102069" r="-100769" b="-10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769" t="-102069" r="-769" b="-102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72178"/>
                      </a:ext>
                    </a:extLst>
                  </a:tr>
                  <a:tr h="1849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69" t="-200685" r="-100769" b="-20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769" t="-200685" r="-769" b="-20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7133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F345574-82C1-8E17-E54F-E5955161880C}"/>
              </a:ext>
            </a:extLst>
          </p:cNvPr>
          <p:cNvSpPr txBox="1"/>
          <p:nvPr/>
        </p:nvSpPr>
        <p:spPr>
          <a:xfrm>
            <a:off x="0" y="3794790"/>
            <a:ext cx="377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12:</a:t>
            </a:r>
            <a:r>
              <a:rPr lang="en-US" dirty="0"/>
              <a:t> Standard Form </a:t>
            </a:r>
            <a:r>
              <a:rPr lang="en-US" dirty="0" err="1"/>
              <a:t>Optimisation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C69B9-51C8-4E9B-F318-3F74ACC63FF3}"/>
              </a:ext>
            </a:extLst>
          </p:cNvPr>
          <p:cNvSpPr txBox="1"/>
          <p:nvPr/>
        </p:nvSpPr>
        <p:spPr>
          <a:xfrm>
            <a:off x="5320927" y="25400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By @</a:t>
            </a:r>
            <a:r>
              <a:rPr lang="en-GB" b="1" dirty="0" err="1"/>
              <a:t>jshmtn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58062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159</TotalTime>
  <Words>1486</Words>
  <Application>Microsoft Macintosh PowerPoint</Application>
  <PresentationFormat>A4 Paper (210x297 mm)</PresentationFormat>
  <Paragraphs>376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Bradley Hand</vt:lpstr>
      <vt:lpstr>Calibri</vt:lpstr>
      <vt:lpstr>Cambria Math</vt:lpstr>
      <vt:lpstr>Gill Sans MT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Nathan Day</cp:lastModifiedBy>
  <cp:revision>4</cp:revision>
  <dcterms:created xsi:type="dcterms:W3CDTF">2023-01-23T21:12:20Z</dcterms:created>
  <dcterms:modified xsi:type="dcterms:W3CDTF">2024-03-19T17:42:59Z</dcterms:modified>
</cp:coreProperties>
</file>