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3" r:id="rId2"/>
    <p:sldId id="264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C04CA0-DE16-BA46-9505-C236377A0CE8}" v="790" dt="2021-12-09T19:34:05.8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09"/>
    <p:restoredTop sz="96259"/>
  </p:normalViewPr>
  <p:slideViewPr>
    <p:cSldViewPr snapToGrid="0" snapToObjects="1">
      <p:cViewPr varScale="1">
        <p:scale>
          <a:sx n="119" d="100"/>
          <a:sy n="119" d="100"/>
        </p:scale>
        <p:origin x="1056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8" d="100"/>
          <a:sy n="128" d="100"/>
        </p:scale>
        <p:origin x="425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477E604-4566-F349-B015-633281DA3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EE10EF-1983-2443-AB92-F52CA96A84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C03DB-277B-F04D-8B46-DA9B715806A9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ECCD05-52E9-7F4E-AA10-677945DCE6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F5FA3B-F1D2-D542-B7D0-53EF8840C6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D1896-BD88-5A46-B749-08926D1280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943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CB722-F5D9-4740-9827-A0CAD428721E}" type="datetimeFigureOut">
              <a:rPr lang="en-GB" smtClean="0"/>
              <a:t>20/10/2022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5E734-D1C8-944B-BBCF-08E8F26BE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889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5E734-D1C8-944B-BBCF-08E8F26BEBB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630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5E734-D1C8-944B-BBCF-08E8F26BEBB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942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alf-frame 6">
            <a:extLst>
              <a:ext uri="{FF2B5EF4-FFF2-40B4-BE49-F238E27FC236}">
                <a16:creationId xmlns:a16="http://schemas.microsoft.com/office/drawing/2014/main" id="{B85CB996-A7CA-B441-87A2-036A6FD95850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bg2"/>
                </a:solidFill>
              </a:rPr>
              <a:t>InterwovenMaths.com</a:t>
            </a:r>
          </a:p>
        </p:txBody>
      </p:sp>
      <p:sp>
        <p:nvSpPr>
          <p:cNvPr id="8" name="Half-frame 7">
            <a:extLst>
              <a:ext uri="{FF2B5EF4-FFF2-40B4-BE49-F238E27FC236}">
                <a16:creationId xmlns:a16="http://schemas.microsoft.com/office/drawing/2014/main" id="{E1F8CDB2-CC46-8F43-85AC-587B64AAA38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406F0E6-61E0-B54E-878A-9AC19F7BEDA2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8100" y="108246"/>
            <a:chExt cx="615950" cy="631529"/>
          </a:xfrm>
        </p:grpSpPr>
        <p:pic>
          <p:nvPicPr>
            <p:cNvPr id="10" name="Graphic 9" descr="Alterations &amp; Tailoring outline">
              <a:extLst>
                <a:ext uri="{FF2B5EF4-FFF2-40B4-BE49-F238E27FC236}">
                  <a16:creationId xmlns:a16="http://schemas.microsoft.com/office/drawing/2014/main" id="{C0E2D3BF-97D2-F248-AF40-20CD5664F7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73541" y="108246"/>
              <a:ext cx="587829" cy="587829"/>
            </a:xfrm>
            <a:prstGeom prst="rect">
              <a:avLst/>
            </a:prstGeom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69E41F2-D5AF-8348-9380-C08B4462416E}"/>
                </a:ext>
              </a:extLst>
            </p:cNvPr>
            <p:cNvSpPr/>
            <p:nvPr/>
          </p:nvSpPr>
          <p:spPr>
            <a:xfrm>
              <a:off x="11468100" y="123825"/>
              <a:ext cx="615950" cy="6159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DF35908-52AC-1948-859A-0BCF673CE791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bg2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C52EC418-C4BE-284A-93B4-EDD58886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7883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sz="6000" b="1"/>
            </a:lvl1pPr>
          </a:lstStyle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6987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9500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272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mC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262256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2664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romC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6792" y="319149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98655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15140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8" r:id="rId3"/>
    <p:sldLayoutId id="2147483670" r:id="rId4"/>
    <p:sldLayoutId id="2147483669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B5492F1E-66B0-6148-AA24-1A700C9464C5}"/>
              </a:ext>
            </a:extLst>
          </p:cNvPr>
          <p:cNvSpPr/>
          <p:nvPr/>
        </p:nvSpPr>
        <p:spPr>
          <a:xfrm>
            <a:off x="2772" y="2772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5" name="Half-frame 4">
            <a:extLst>
              <a:ext uri="{FF2B5EF4-FFF2-40B4-BE49-F238E27FC236}">
                <a16:creationId xmlns:a16="http://schemas.microsoft.com/office/drawing/2014/main" id="{E2A29086-7316-AE4F-9860-80F8B571FD1E}"/>
              </a:ext>
            </a:extLst>
          </p:cNvPr>
          <p:cNvSpPr/>
          <p:nvPr/>
        </p:nvSpPr>
        <p:spPr>
          <a:xfrm flipH="1" flipV="1">
            <a:off x="5802518" y="5947063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194F83C-B093-F94E-8BAB-9E920EBA631E}"/>
              </a:ext>
            </a:extLst>
          </p:cNvPr>
          <p:cNvGrpSpPr/>
          <p:nvPr/>
        </p:nvGrpSpPr>
        <p:grpSpPr>
          <a:xfrm>
            <a:off x="11464387" y="98048"/>
            <a:ext cx="615950" cy="631529"/>
            <a:chOff x="11461615" y="95276"/>
            <a:chExt cx="615950" cy="63152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D257FF92-FE0C-AA40-B0FE-D6C8B1E4CA0A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8C490BA0-667F-274D-BCA4-BA5570892A9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F6CFDF80-61EA-9840-8F7F-742D88E9564D}"/>
              </a:ext>
            </a:extLst>
          </p:cNvPr>
          <p:cNvSpPr/>
          <p:nvPr/>
        </p:nvSpPr>
        <p:spPr>
          <a:xfrm>
            <a:off x="8426337" y="6449755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</a:t>
            </a:r>
            <a:r>
              <a:rPr lang="en-GB" sz="2000" dirty="0" err="1">
                <a:solidFill>
                  <a:schemeClr val="tx1"/>
                </a:solidFill>
              </a:rPr>
              <a:t>Jshmtn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A974CC-C1AD-9E4E-B71D-194B74749F55}"/>
              </a:ext>
            </a:extLst>
          </p:cNvPr>
          <p:cNvSpPr txBox="1"/>
          <p:nvPr/>
        </p:nvSpPr>
        <p:spPr>
          <a:xfrm>
            <a:off x="185787" y="375634"/>
            <a:ext cx="73575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200" dirty="0">
                <a:solidFill>
                  <a:schemeClr val="bg2"/>
                </a:solidFill>
              </a:rPr>
              <a:t>Converting units of area with</a:t>
            </a:r>
            <a:r>
              <a:rPr lang="en-GB" sz="3200" b="0" dirty="0">
                <a:solidFill>
                  <a:schemeClr val="bg2"/>
                </a:solidFill>
              </a:rPr>
              <a:t>…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F533267-F965-7B42-8103-AEA7D1A0E94C}"/>
              </a:ext>
            </a:extLst>
          </p:cNvPr>
          <p:cNvSpPr txBox="1">
            <a:spLocks/>
          </p:cNvSpPr>
          <p:nvPr/>
        </p:nvSpPr>
        <p:spPr>
          <a:xfrm>
            <a:off x="5704191" y="252100"/>
            <a:ext cx="4733879" cy="823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b="1" dirty="0">
                <a:solidFill>
                  <a:schemeClr val="bg2"/>
                </a:solidFill>
              </a:rPr>
              <a:t>Standard Form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10">
                <a:extLst>
                  <a:ext uri="{FF2B5EF4-FFF2-40B4-BE49-F238E27FC236}">
                    <a16:creationId xmlns:a16="http://schemas.microsoft.com/office/drawing/2014/main" id="{FFF3CC96-39E1-CF4C-88F2-FF93ADB0993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26485935"/>
                  </p:ext>
                </p:extLst>
              </p:nvPr>
            </p:nvGraphicFramePr>
            <p:xfrm>
              <a:off x="185787" y="987143"/>
              <a:ext cx="11820843" cy="538063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52000">
                      <a:extLst>
                        <a:ext uri="{9D8B030D-6E8A-4147-A177-3AD203B41FA5}">
                          <a16:colId xmlns:a16="http://schemas.microsoft.com/office/drawing/2014/main" val="4244438623"/>
                        </a:ext>
                      </a:extLst>
                    </a:gridCol>
                    <a:gridCol w="444843">
                      <a:extLst>
                        <a:ext uri="{9D8B030D-6E8A-4147-A177-3AD203B41FA5}">
                          <a16:colId xmlns:a16="http://schemas.microsoft.com/office/drawing/2014/main" val="4123353936"/>
                        </a:ext>
                      </a:extLst>
                    </a:gridCol>
                    <a:gridCol w="11124000">
                      <a:extLst>
                        <a:ext uri="{9D8B030D-6E8A-4147-A177-3AD203B41FA5}">
                          <a16:colId xmlns:a16="http://schemas.microsoft.com/office/drawing/2014/main" val="2657873525"/>
                        </a:ext>
                      </a:extLst>
                    </a:gridCol>
                  </a:tblGrid>
                  <a:tr h="244865">
                    <a:tc>
                      <a:txBody>
                        <a:bodyPr/>
                        <a:lstStyle/>
                        <a:p>
                          <a:endParaRPr lang="en-GB" sz="20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0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Calculate the following, giving </a:t>
                          </a:r>
                          <a:r>
                            <a:rPr lang="en-GB" sz="2400" b="1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all</a:t>
                          </a:r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 your answers in standard form.</a:t>
                          </a:r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38322201"/>
                      </a:ext>
                    </a:extLst>
                  </a:tr>
                  <a:tr h="186155"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Convert 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0.4 </m:t>
                              </m:r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8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mm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 into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8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km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.</a:t>
                          </a:r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09599550"/>
                      </a:ext>
                    </a:extLst>
                  </a:tr>
                  <a:tr h="186155">
                    <a:tc>
                      <a:txBody>
                        <a:bodyPr/>
                        <a:lstStyle/>
                        <a:p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Convert 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8000 </m:t>
                              </m:r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8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m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 into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8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km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.</a:t>
                          </a:r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51500427"/>
                      </a:ext>
                    </a:extLst>
                  </a:tr>
                  <a:tr h="275939">
                    <a:tc>
                      <a:txBody>
                        <a:bodyPr/>
                        <a:lstStyle/>
                        <a:p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How many tiles of area 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0.4 </m:t>
                              </m:r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8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mm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 would it take to fill an area of 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000 </m:t>
                              </m:r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8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m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?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05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 </a:t>
                          </a:r>
                          <a:endParaRPr lang="en-GB" sz="105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9713829"/>
                      </a:ext>
                    </a:extLst>
                  </a:tr>
                  <a:tr h="186155"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Calculate how many square centimetres there are in 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2 </m:t>
                              </m:r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8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km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13052487"/>
                      </a:ext>
                    </a:extLst>
                  </a:tr>
                  <a:tr h="186155">
                    <a:tc>
                      <a:txBody>
                        <a:bodyPr/>
                        <a:lstStyle/>
                        <a:p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Calculate many square centimetres there</a:t>
                          </a:r>
                          <a:r>
                            <a:rPr lang="en-GB" sz="1800" baseline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 </a:t>
                          </a:r>
                          <a:r>
                            <a:rPr lang="en-GB" sz="18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are in 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90 000 </m:t>
                              </m:r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8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m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.</a:t>
                          </a:r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12909292"/>
                      </a:ext>
                    </a:extLst>
                  </a:tr>
                  <a:tr h="275939">
                    <a:tc>
                      <a:txBody>
                        <a:bodyPr/>
                        <a:lstStyle/>
                        <a:p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A farmer has farms measuring 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2 </m:t>
                              </m:r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8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km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8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90 000 </m:t>
                              </m:r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8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m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8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.</a:t>
                          </a:r>
                          <a:r>
                            <a:rPr lang="en-GB" sz="1800" baseline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  </a:t>
                          </a:r>
                          <a:r>
                            <a:rPr lang="en-GB" sz="18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Find the total area of her land in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8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8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.</a:t>
                          </a:r>
                          <a:endParaRPr lang="en-GB" sz="1800" b="0" dirty="0">
                            <a:solidFill>
                              <a:schemeClr val="bg2"/>
                            </a:solidFill>
                            <a:latin typeface="Corbel" panose="020B0503020204020204" pitchFamily="34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05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 </a:t>
                          </a:r>
                          <a:endParaRPr lang="en-GB" sz="105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71844595"/>
                      </a:ext>
                    </a:extLst>
                  </a:tr>
                  <a:tr h="186155"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</a:t>
                          </a: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Convert 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sup>
                              </m:sSup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8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mm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8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 into</a:t>
                          </a:r>
                          <a:r>
                            <a:rPr lang="en-GB" sz="1800" baseline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 square metres</a:t>
                          </a:r>
                          <a:r>
                            <a:rPr lang="en-GB" sz="18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. </a:t>
                          </a:r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22646010"/>
                      </a:ext>
                    </a:extLst>
                  </a:tr>
                  <a:tr h="186155">
                    <a:tc>
                      <a:txBody>
                        <a:bodyPr/>
                        <a:lstStyle/>
                        <a:p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Convert 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8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km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8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 into </a:t>
                          </a:r>
                          <a:r>
                            <a:rPr lang="en-GB" sz="1800" baseline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square metres</a:t>
                          </a:r>
                          <a:r>
                            <a:rPr lang="en-GB" sz="18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. </a:t>
                          </a:r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43289245"/>
                      </a:ext>
                    </a:extLst>
                  </a:tr>
                  <a:tr h="186155">
                    <a:tc>
                      <a:txBody>
                        <a:bodyPr/>
                        <a:lstStyle/>
                        <a:p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8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A small island has an area of 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sup>
                              </m:sSup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8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mm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.</a:t>
                          </a:r>
                          <a:r>
                            <a:rPr lang="en-GB" sz="1800" b="0" baseline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  Each year, erosion reduces its area by 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baseline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8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km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.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26216867"/>
                      </a:ext>
                    </a:extLst>
                  </a:tr>
                  <a:tr h="186155">
                    <a:tc>
                      <a:txBody>
                        <a:bodyPr/>
                        <a:lstStyle/>
                        <a:p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What will the area of the island be one year from now in </a:t>
                          </a:r>
                          <a:r>
                            <a:rPr lang="en-GB" sz="1800" baseline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square metres</a:t>
                          </a:r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?</a:t>
                          </a:r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68412"/>
                      </a:ext>
                    </a:extLst>
                  </a:tr>
                  <a:tr h="275939">
                    <a:tc>
                      <a:txBody>
                        <a:bodyPr/>
                        <a:lstStyle/>
                        <a:p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How many years will it take for the island disappear entirely?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05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 </a:t>
                          </a:r>
                          <a:endParaRPr lang="en-GB" sz="105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18561691"/>
                      </a:ext>
                    </a:extLst>
                  </a:tr>
                  <a:tr h="438052"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4)</a:t>
                          </a: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The Moon has a surface area of 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1.44</m:t>
                              </m:r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sup>
                              </m:sSup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8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km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8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.</m:t>
                              </m:r>
                            </m:oMath>
                          </a14:m>
                          <a:r>
                            <a:rPr lang="en-GB" sz="18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  The sole of my shoe has an area of roughly 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2.4</m:t>
                              </m:r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8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mm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8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.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By converting both areas to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8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m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8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, approximate how many steps it would take to walk on the Moon’s entire</a:t>
                          </a:r>
                          <a:r>
                            <a:rPr lang="en-GB" sz="1800" baseline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 surface.</a:t>
                          </a:r>
                          <a:endParaRPr lang="en-GB" sz="1800" dirty="0">
                            <a:solidFill>
                              <a:schemeClr val="bg2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693088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10">
                <a:extLst>
                  <a:ext uri="{FF2B5EF4-FFF2-40B4-BE49-F238E27FC236}">
                    <a16:creationId xmlns:a16="http://schemas.microsoft.com/office/drawing/2014/main" id="{FFF3CC96-39E1-CF4C-88F2-FF93ADB0993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26485935"/>
                  </p:ext>
                </p:extLst>
              </p:nvPr>
            </p:nvGraphicFramePr>
            <p:xfrm>
              <a:off x="185787" y="987143"/>
              <a:ext cx="11820843" cy="538063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52000">
                      <a:extLst>
                        <a:ext uri="{9D8B030D-6E8A-4147-A177-3AD203B41FA5}">
                          <a16:colId xmlns:a16="http://schemas.microsoft.com/office/drawing/2014/main" val="4244438623"/>
                        </a:ext>
                      </a:extLst>
                    </a:gridCol>
                    <a:gridCol w="444843">
                      <a:extLst>
                        <a:ext uri="{9D8B030D-6E8A-4147-A177-3AD203B41FA5}">
                          <a16:colId xmlns:a16="http://schemas.microsoft.com/office/drawing/2014/main" val="4123353936"/>
                        </a:ext>
                      </a:extLst>
                    </a:gridCol>
                    <a:gridCol w="11124000">
                      <a:extLst>
                        <a:ext uri="{9D8B030D-6E8A-4147-A177-3AD203B41FA5}">
                          <a16:colId xmlns:a16="http://schemas.microsoft.com/office/drawing/2014/main" val="2657873525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GB" sz="20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0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Calculate the following, giving </a:t>
                          </a:r>
                          <a:r>
                            <a:rPr lang="en-GB" sz="2400" b="1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all</a:t>
                          </a:r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 your answers in standard form.</a:t>
                          </a:r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38322201"/>
                      </a:ext>
                    </a:extLst>
                  </a:tr>
                  <a:tr h="351962"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6271" t="-142857" b="-132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09599550"/>
                      </a:ext>
                    </a:extLst>
                  </a:tr>
                  <a:tr h="351962">
                    <a:tc>
                      <a:txBody>
                        <a:bodyPr/>
                        <a:lstStyle/>
                        <a:p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6271" t="-242857" b="-122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51500427"/>
                      </a:ext>
                    </a:extLst>
                  </a:tr>
                  <a:tr h="511982">
                    <a:tc>
                      <a:txBody>
                        <a:bodyPr/>
                        <a:lstStyle/>
                        <a:p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6271" t="-240000" b="-757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9713829"/>
                      </a:ext>
                    </a:extLst>
                  </a:tr>
                  <a:tr h="351962"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6271" t="-485714" b="-9821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13052487"/>
                      </a:ext>
                    </a:extLst>
                  </a:tr>
                  <a:tr h="351962">
                    <a:tc>
                      <a:txBody>
                        <a:bodyPr/>
                        <a:lstStyle/>
                        <a:p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6271" t="-585714" b="-8821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12909292"/>
                      </a:ext>
                    </a:extLst>
                  </a:tr>
                  <a:tr h="511982">
                    <a:tc>
                      <a:txBody>
                        <a:bodyPr/>
                        <a:lstStyle/>
                        <a:p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6271" t="-480000" b="-517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1844595"/>
                      </a:ext>
                    </a:extLst>
                  </a:tr>
                  <a:tr h="351962"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</a:t>
                          </a: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6271" t="-828571" b="-639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2646010"/>
                      </a:ext>
                    </a:extLst>
                  </a:tr>
                  <a:tr h="351962">
                    <a:tc>
                      <a:txBody>
                        <a:bodyPr/>
                        <a:lstStyle/>
                        <a:p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6271" t="-928571" b="-539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43289245"/>
                      </a:ext>
                    </a:extLst>
                  </a:tr>
                  <a:tr h="324720">
                    <a:tc>
                      <a:txBody>
                        <a:bodyPr/>
                        <a:lstStyle/>
                        <a:p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2193" t="-1152000" b="-5040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26216867"/>
                      </a:ext>
                    </a:extLst>
                  </a:tr>
                  <a:tr h="324720">
                    <a:tc>
                      <a:txBody>
                        <a:bodyPr/>
                        <a:lstStyle/>
                        <a:p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What will the area of the island be one year from now in </a:t>
                          </a:r>
                          <a:r>
                            <a:rPr lang="en-GB" sz="1800" baseline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square metres</a:t>
                          </a:r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?</a:t>
                          </a:r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68412"/>
                      </a:ext>
                    </a:extLst>
                  </a:tr>
                  <a:tr h="484740">
                    <a:tc>
                      <a:txBody>
                        <a:bodyPr/>
                        <a:lstStyle/>
                        <a:p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How many years will it take for the island disappear entirely?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05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 </a:t>
                          </a:r>
                          <a:endParaRPr lang="en-GB" sz="105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18561691"/>
                      </a:ext>
                    </a:extLst>
                  </a:tr>
                  <a:tr h="653523"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4)</a:t>
                          </a: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2193" t="-725000" b="-1923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693088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34114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-frame 3">
            <a:extLst>
              <a:ext uri="{FF2B5EF4-FFF2-40B4-BE49-F238E27FC236}">
                <a16:creationId xmlns:a16="http://schemas.microsoft.com/office/drawing/2014/main" id="{B5492F1E-66B0-6148-AA24-1A700C9464C5}"/>
              </a:ext>
            </a:extLst>
          </p:cNvPr>
          <p:cNvSpPr/>
          <p:nvPr/>
        </p:nvSpPr>
        <p:spPr>
          <a:xfrm>
            <a:off x="2772" y="2772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5" name="Half-frame 4">
            <a:extLst>
              <a:ext uri="{FF2B5EF4-FFF2-40B4-BE49-F238E27FC236}">
                <a16:creationId xmlns:a16="http://schemas.microsoft.com/office/drawing/2014/main" id="{E2A29086-7316-AE4F-9860-80F8B571FD1E}"/>
              </a:ext>
            </a:extLst>
          </p:cNvPr>
          <p:cNvSpPr/>
          <p:nvPr/>
        </p:nvSpPr>
        <p:spPr>
          <a:xfrm flipH="1" flipV="1">
            <a:off x="5802518" y="5947063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194F83C-B093-F94E-8BAB-9E920EBA631E}"/>
              </a:ext>
            </a:extLst>
          </p:cNvPr>
          <p:cNvGrpSpPr/>
          <p:nvPr/>
        </p:nvGrpSpPr>
        <p:grpSpPr>
          <a:xfrm>
            <a:off x="11464387" y="98048"/>
            <a:ext cx="615950" cy="631529"/>
            <a:chOff x="11461615" y="95276"/>
            <a:chExt cx="615950" cy="631529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D257FF92-FE0C-AA40-B0FE-D6C8B1E4CA0A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8C490BA0-667F-274D-BCA4-BA5570892A9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F6CFDF80-61EA-9840-8F7F-742D88E9564D}"/>
              </a:ext>
            </a:extLst>
          </p:cNvPr>
          <p:cNvSpPr/>
          <p:nvPr/>
        </p:nvSpPr>
        <p:spPr>
          <a:xfrm>
            <a:off x="8426337" y="6449755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</a:t>
            </a:r>
            <a:r>
              <a:rPr lang="en-GB" sz="2000" dirty="0" err="1">
                <a:solidFill>
                  <a:schemeClr val="tx1"/>
                </a:solidFill>
              </a:rPr>
              <a:t>Jshmtn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A974CC-C1AD-9E4E-B71D-194B74749F55}"/>
              </a:ext>
            </a:extLst>
          </p:cNvPr>
          <p:cNvSpPr txBox="1"/>
          <p:nvPr/>
        </p:nvSpPr>
        <p:spPr>
          <a:xfrm>
            <a:off x="185787" y="375634"/>
            <a:ext cx="73575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200" dirty="0">
                <a:solidFill>
                  <a:schemeClr val="bg2"/>
                </a:solidFill>
              </a:rPr>
              <a:t>Converting units of area with</a:t>
            </a:r>
            <a:r>
              <a:rPr lang="en-GB" sz="3200" b="0" dirty="0">
                <a:solidFill>
                  <a:schemeClr val="bg2"/>
                </a:solidFill>
              </a:rPr>
              <a:t>…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F533267-F965-7B42-8103-AEA7D1A0E94C}"/>
              </a:ext>
            </a:extLst>
          </p:cNvPr>
          <p:cNvSpPr txBox="1">
            <a:spLocks/>
          </p:cNvSpPr>
          <p:nvPr/>
        </p:nvSpPr>
        <p:spPr>
          <a:xfrm>
            <a:off x="5465293" y="338828"/>
            <a:ext cx="4733879" cy="823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dirty="0">
                <a:solidFill>
                  <a:schemeClr val="bg2"/>
                </a:solidFill>
              </a:rPr>
              <a:t>Standard Form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10">
                <a:extLst>
                  <a:ext uri="{FF2B5EF4-FFF2-40B4-BE49-F238E27FC236}">
                    <a16:creationId xmlns:a16="http://schemas.microsoft.com/office/drawing/2014/main" id="{FFF3CC96-39E1-CF4C-88F2-FF93ADB0993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88124593"/>
                  </p:ext>
                </p:extLst>
              </p:nvPr>
            </p:nvGraphicFramePr>
            <p:xfrm>
              <a:off x="402518" y="1298579"/>
              <a:ext cx="10800000" cy="503767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54633">
                      <a:extLst>
                        <a:ext uri="{9D8B030D-6E8A-4147-A177-3AD203B41FA5}">
                          <a16:colId xmlns:a16="http://schemas.microsoft.com/office/drawing/2014/main" val="4244438623"/>
                        </a:ext>
                      </a:extLst>
                    </a:gridCol>
                    <a:gridCol w="363763">
                      <a:extLst>
                        <a:ext uri="{9D8B030D-6E8A-4147-A177-3AD203B41FA5}">
                          <a16:colId xmlns:a16="http://schemas.microsoft.com/office/drawing/2014/main" val="4123353936"/>
                        </a:ext>
                      </a:extLst>
                    </a:gridCol>
                    <a:gridCol w="8108776">
                      <a:extLst>
                        <a:ext uri="{9D8B030D-6E8A-4147-A177-3AD203B41FA5}">
                          <a16:colId xmlns:a16="http://schemas.microsoft.com/office/drawing/2014/main" val="2657873525"/>
                        </a:ext>
                      </a:extLst>
                    </a:gridCol>
                    <a:gridCol w="2072828">
                      <a:extLst>
                        <a:ext uri="{9D8B030D-6E8A-4147-A177-3AD203B41FA5}">
                          <a16:colId xmlns:a16="http://schemas.microsoft.com/office/drawing/2014/main" val="2663107141"/>
                        </a:ext>
                      </a:extLst>
                    </a:gridCol>
                  </a:tblGrid>
                  <a:tr h="430852"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Convert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0.4 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mm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 into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km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.</a:t>
                          </a:r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km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GB" sz="200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09599550"/>
                      </a:ext>
                    </a:extLst>
                  </a:tr>
                  <a:tr h="395241">
                    <a:tc>
                      <a:txBody>
                        <a:bodyPr/>
                        <a:lstStyle/>
                        <a:p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Convert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8000 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m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 into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km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.</a:t>
                          </a:r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0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km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GB" sz="200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51500427"/>
                      </a:ext>
                    </a:extLst>
                  </a:tr>
                  <a:tr h="431276">
                    <a:tc>
                      <a:txBody>
                        <a:bodyPr/>
                        <a:lstStyle/>
                        <a:p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How many tiles of area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0.4 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mm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 would it take to fill an area of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000 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m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?</a:t>
                          </a:r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tiles</a:t>
                          </a:r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9713829"/>
                      </a:ext>
                    </a:extLst>
                  </a:tr>
                  <a:tr h="395241"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Calculate how many square centimetres there are in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2 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km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GB" sz="200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13052487"/>
                      </a:ext>
                    </a:extLst>
                  </a:tr>
                  <a:tr h="431489">
                    <a:tc>
                      <a:txBody>
                        <a:bodyPr/>
                        <a:lstStyle/>
                        <a:p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Calculate many square centimetres there</a:t>
                          </a:r>
                          <a:r>
                            <a:rPr lang="en-GB" sz="1400" baseline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 </a:t>
                          </a:r>
                          <a:r>
                            <a:rPr lang="en-GB" sz="14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are in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90 000 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m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.</a:t>
                          </a:r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GB" sz="200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12909292"/>
                      </a:ext>
                    </a:extLst>
                  </a:tr>
                  <a:tr h="431276">
                    <a:tc>
                      <a:txBody>
                        <a:bodyPr/>
                        <a:lstStyle/>
                        <a:p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A farmer has farms measuring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2 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km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90 000 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m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.</a:t>
                          </a:r>
                          <a:r>
                            <a:rPr lang="en-GB" sz="1400" baseline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 </a:t>
                          </a:r>
                          <a:r>
                            <a:rPr lang="en-GB" sz="14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Find the total area of her land in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.</a:t>
                          </a:r>
                          <a:endParaRPr lang="en-GB" sz="1400" b="0" dirty="0">
                            <a:solidFill>
                              <a:schemeClr val="bg2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2.09</m:t>
                              </m:r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endParaRPr lang="en-GB" sz="200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71844595"/>
                      </a:ext>
                    </a:extLst>
                  </a:tr>
                  <a:tr h="431276"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</a:t>
                          </a: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Convert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mm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 into</a:t>
                          </a:r>
                          <a:r>
                            <a:rPr lang="en-GB" sz="1400" baseline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 square metres</a:t>
                          </a:r>
                          <a:r>
                            <a:rPr lang="en-GB" sz="14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. </a:t>
                          </a:r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3</m:t>
                              </m:r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m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GB" sz="20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22646010"/>
                      </a:ext>
                    </a:extLst>
                  </a:tr>
                  <a:tr h="428945">
                    <a:tc>
                      <a:txBody>
                        <a:bodyPr/>
                        <a:lstStyle/>
                        <a:p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Convert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km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 into </a:t>
                          </a:r>
                          <a:r>
                            <a:rPr lang="en-GB" sz="1400" baseline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square metres</a:t>
                          </a:r>
                          <a:r>
                            <a:rPr lang="en-GB" sz="14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. </a:t>
                          </a:r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+mn-ea"/>
                                </a:rPr>
                                <m:t>4</m:t>
                              </m:r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m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GB" sz="20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43289245"/>
                      </a:ext>
                    </a:extLst>
                  </a:tr>
                  <a:tr h="293493">
                    <a:tc>
                      <a:txBody>
                        <a:bodyPr/>
                        <a:lstStyle/>
                        <a:p>
                          <a:r>
                            <a:rPr lang="en-GB" sz="5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A small island has an area of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mm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.</a:t>
                          </a:r>
                          <a:r>
                            <a:rPr lang="en-GB" sz="1400" b="0" baseline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 Each year, erosion reduces its area by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baseline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km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.</a:t>
                          </a:r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" b="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 </a:t>
                          </a:r>
                          <a:endParaRPr lang="en-GB" sz="2000" b="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26216867"/>
                      </a:ext>
                    </a:extLst>
                  </a:tr>
                  <a:tr h="395241">
                    <a:tc>
                      <a:txBody>
                        <a:bodyPr/>
                        <a:lstStyle/>
                        <a:p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What will the area of the island be one year from now in square metres?</a:t>
                          </a:r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2.96</m:t>
                              </m:r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20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m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GB" sz="2000" b="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68412"/>
                      </a:ext>
                    </a:extLst>
                  </a:tr>
                  <a:tr h="395241">
                    <a:tc>
                      <a:txBody>
                        <a:bodyPr/>
                        <a:lstStyle/>
                        <a:p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How many years will it take for the island disappear entirely?</a:t>
                          </a:r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75 years</a:t>
                          </a:r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18561691"/>
                      </a:ext>
                    </a:extLst>
                  </a:tr>
                  <a:tr h="578104"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4)</a:t>
                          </a: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The Moon has a surface area of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1.44</m:t>
                              </m:r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km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4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.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 The sole of my shoe has an area of roughly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2.4</m:t>
                              </m:r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mm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.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By converting both areas to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4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m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, approximate how many steps it would take to walk on the Moon’s entire</a:t>
                          </a:r>
                          <a:r>
                            <a:rPr lang="en-GB" sz="1400" baseline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 surface.</a:t>
                          </a:r>
                          <a:endParaRPr lang="en-GB" sz="1400" dirty="0">
                            <a:solidFill>
                              <a:schemeClr val="bg2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20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 steps</a:t>
                          </a:r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693088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10">
                <a:extLst>
                  <a:ext uri="{FF2B5EF4-FFF2-40B4-BE49-F238E27FC236}">
                    <a16:creationId xmlns:a16="http://schemas.microsoft.com/office/drawing/2014/main" id="{FFF3CC96-39E1-CF4C-88F2-FF93ADB0993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88124593"/>
                  </p:ext>
                </p:extLst>
              </p:nvPr>
            </p:nvGraphicFramePr>
            <p:xfrm>
              <a:off x="402518" y="1298579"/>
              <a:ext cx="10800000" cy="503767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54633">
                      <a:extLst>
                        <a:ext uri="{9D8B030D-6E8A-4147-A177-3AD203B41FA5}">
                          <a16:colId xmlns:a16="http://schemas.microsoft.com/office/drawing/2014/main" val="4244438623"/>
                        </a:ext>
                      </a:extLst>
                    </a:gridCol>
                    <a:gridCol w="363763">
                      <a:extLst>
                        <a:ext uri="{9D8B030D-6E8A-4147-A177-3AD203B41FA5}">
                          <a16:colId xmlns:a16="http://schemas.microsoft.com/office/drawing/2014/main" val="4123353936"/>
                        </a:ext>
                      </a:extLst>
                    </a:gridCol>
                    <a:gridCol w="8108776">
                      <a:extLst>
                        <a:ext uri="{9D8B030D-6E8A-4147-A177-3AD203B41FA5}">
                          <a16:colId xmlns:a16="http://schemas.microsoft.com/office/drawing/2014/main" val="2657873525"/>
                        </a:ext>
                      </a:extLst>
                    </a:gridCol>
                    <a:gridCol w="2072828">
                      <a:extLst>
                        <a:ext uri="{9D8B030D-6E8A-4147-A177-3AD203B41FA5}">
                          <a16:colId xmlns:a16="http://schemas.microsoft.com/office/drawing/2014/main" val="2663107141"/>
                        </a:ext>
                      </a:extLst>
                    </a:gridCol>
                  </a:tblGrid>
                  <a:tr h="430852"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7668" t="-11765" r="-25665" b="-10794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419512" t="-11765" b="-107941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09599550"/>
                      </a:ext>
                    </a:extLst>
                  </a:tr>
                  <a:tr h="395241">
                    <a:tc>
                      <a:txBody>
                        <a:bodyPr/>
                        <a:lstStyle/>
                        <a:p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7668" t="-122581" r="-25665" b="-10838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419512" t="-122581" b="-10838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51500427"/>
                      </a:ext>
                    </a:extLst>
                  </a:tr>
                  <a:tr h="431276">
                    <a:tc>
                      <a:txBody>
                        <a:bodyPr/>
                        <a:lstStyle/>
                        <a:p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7668" t="-202941" r="-25665" b="-8882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419512" t="-202941" b="-88823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9713829"/>
                      </a:ext>
                    </a:extLst>
                  </a:tr>
                  <a:tr h="395241"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7668" t="-332258" r="-25665" b="-8741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419512" t="-332258" b="-8741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13052487"/>
                      </a:ext>
                    </a:extLst>
                  </a:tr>
                  <a:tr h="431489">
                    <a:tc>
                      <a:txBody>
                        <a:bodyPr/>
                        <a:lstStyle/>
                        <a:p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7668" t="-394118" r="-25665" b="-6970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419512" t="-394118" b="-69705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12909292"/>
                      </a:ext>
                    </a:extLst>
                  </a:tr>
                  <a:tr h="431276">
                    <a:tc>
                      <a:txBody>
                        <a:bodyPr/>
                        <a:lstStyle/>
                        <a:p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7668" t="-494118" r="-25665" b="-5970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419512" t="-494118" b="-59705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1844595"/>
                      </a:ext>
                    </a:extLst>
                  </a:tr>
                  <a:tr h="431276"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</a:t>
                          </a: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7668" t="-594118" r="-25665" b="-4970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419512" t="-594118" b="-49705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2646010"/>
                      </a:ext>
                    </a:extLst>
                  </a:tr>
                  <a:tr h="428945">
                    <a:tc>
                      <a:txBody>
                        <a:bodyPr/>
                        <a:lstStyle/>
                        <a:p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7668" t="-694118" r="-25665" b="-3970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419512" t="-694118" b="-39705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43289245"/>
                      </a:ext>
                    </a:extLst>
                  </a:tr>
                  <a:tr h="293493">
                    <a:tc>
                      <a:txBody>
                        <a:bodyPr/>
                        <a:lstStyle/>
                        <a:p>
                          <a:r>
                            <a:rPr lang="en-GB" sz="5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2994" t="-1173913" r="-24551" b="-48695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" b="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</a:rPr>
                            <a:t> </a:t>
                          </a:r>
                          <a:endParaRPr lang="en-GB" sz="2000" b="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</a:endParaRPr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26216867"/>
                      </a:ext>
                    </a:extLst>
                  </a:tr>
                  <a:tr h="395241">
                    <a:tc>
                      <a:txBody>
                        <a:bodyPr/>
                        <a:lstStyle/>
                        <a:p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What will the area of the island be one year from now in square metres?</a:t>
                          </a:r>
                          <a:endParaRPr lang="en-GB" sz="1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419512" t="-945161" b="-2612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68412"/>
                      </a:ext>
                    </a:extLst>
                  </a:tr>
                  <a:tr h="395241">
                    <a:tc>
                      <a:txBody>
                        <a:bodyPr/>
                        <a:lstStyle/>
                        <a:p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d)</a:t>
                          </a:r>
                        </a:p>
                      </a:txBody>
                      <a:tcPr marL="55440" marR="5544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</a:rPr>
                            <a:t>How many years will it take for the island disappear entirely?</a:t>
                          </a:r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75 years</a:t>
                          </a:r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18561691"/>
                      </a:ext>
                    </a:extLst>
                  </a:tr>
                  <a:tr h="578104">
                    <a:tc>
                      <a:txBody>
                        <a:bodyPr/>
                        <a:lstStyle/>
                        <a:p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4)</a:t>
                          </a:r>
                        </a:p>
                      </a:txBody>
                      <a:tcPr marL="0" marR="0" marT="25200" marB="2520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2994" t="-771739" r="-24551" b="-869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5440" marR="55440" marT="25200" marB="2520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419512" t="-771739" b="-869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693088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9DA038A0-29D5-A04C-B1FA-DB5492CD3572}"/>
              </a:ext>
            </a:extLst>
          </p:cNvPr>
          <p:cNvSpPr txBox="1"/>
          <p:nvPr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1536834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4C96FF"/>
      </a:hlink>
      <a:folHlink>
        <a:srgbClr val="0066FF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12814</TotalTime>
  <Words>530</Words>
  <Application>Microsoft Macintosh PowerPoint</Application>
  <PresentationFormat>Widescreen</PresentationFormat>
  <Paragraphs>82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Bahnschrift</vt:lpstr>
      <vt:lpstr>Calibri</vt:lpstr>
      <vt:lpstr>Cambria Math</vt:lpstr>
      <vt:lpstr>Corbel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10</cp:revision>
  <dcterms:created xsi:type="dcterms:W3CDTF">2021-11-07T22:04:41Z</dcterms:created>
  <dcterms:modified xsi:type="dcterms:W3CDTF">2022-10-20T23:00:58Z</dcterms:modified>
</cp:coreProperties>
</file>