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78" r:id="rId5"/>
    <p:sldId id="303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B5"/>
    <a:srgbClr val="FFFFF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/>
    <p:restoredTop sz="94948"/>
  </p:normalViewPr>
  <p:slideViewPr>
    <p:cSldViewPr snapToGrid="0" snapToObjects="1">
      <p:cViewPr varScale="1">
        <p:scale>
          <a:sx n="111" d="100"/>
          <a:sy n="111" d="100"/>
        </p:scale>
        <p:origin x="4216" y="216"/>
      </p:cViewPr>
      <p:guideLst/>
    </p:cSldViewPr>
  </p:slideViewPr>
  <p:notesTextViewPr>
    <p:cViewPr>
      <p:scale>
        <a:sx n="65" d="100"/>
        <a:sy n="6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5069-449D-6345-96A9-6C5B0E20DAE3}" type="datetimeFigureOut">
              <a:rPr lang="en-GB" smtClean="0"/>
              <a:t>21/04/2024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68BB-1C32-2645-9412-FC731B702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0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B4B0F8-2340-B7D4-3A21-E7277C9232F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04843800"/>
              </p:ext>
            </p:extLst>
          </p:nvPr>
        </p:nvGraphicFramePr>
        <p:xfrm>
          <a:off x="-2" y="314633"/>
          <a:ext cx="6858001" cy="9647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1">
                  <a:extLst>
                    <a:ext uri="{9D8B030D-6E8A-4147-A177-3AD203B41FA5}">
                      <a16:colId xmlns:a16="http://schemas.microsoft.com/office/drawing/2014/main" val="3242050453"/>
                    </a:ext>
                  </a:extLst>
                </a:gridCol>
              </a:tblGrid>
              <a:tr h="3215708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★</a:t>
                      </a:r>
                    </a:p>
                    <a:p>
                      <a:pPr algn="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279173"/>
                  </a:ext>
                </a:extLst>
              </a:tr>
              <a:tr h="3215708">
                <a:tc>
                  <a:txBody>
                    <a:bodyPr/>
                    <a:lstStyle/>
                    <a:p>
                      <a:pPr algn="r"/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★★</a:t>
                      </a:r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712922"/>
                  </a:ext>
                </a:extLst>
              </a:tr>
              <a:tr h="3215708">
                <a:tc>
                  <a:txBody>
                    <a:bodyPr/>
                    <a:lstStyle/>
                    <a:p>
                      <a:pPr algn="r"/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★★★</a:t>
                      </a:r>
                    </a:p>
                  </a:txBody>
                  <a:tcPr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766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89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78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500D80-62D3-C0A4-6E5C-EAF842B01EA9}"/>
              </a:ext>
            </a:extLst>
          </p:cNvPr>
          <p:cNvSpPr/>
          <p:nvPr/>
        </p:nvSpPr>
        <p:spPr>
          <a:xfrm>
            <a:off x="0" y="1"/>
            <a:ext cx="6858000" cy="3146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Tricky Transformations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F0E4E923-5968-A91C-F5C2-C6A6C67CCA84}"/>
              </a:ext>
            </a:extLst>
          </p:cNvPr>
          <p:cNvSpPr/>
          <p:nvPr/>
        </p:nvSpPr>
        <p:spPr>
          <a:xfrm>
            <a:off x="1210381" y="4947920"/>
            <a:ext cx="1040059" cy="528320"/>
          </a:xfrm>
          <a:prstGeom prst="parallelogram">
            <a:avLst>
              <a:gd name="adj" fmla="val 3269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CC739ED-FF37-AC22-C1FF-B7DBE741725D}"/>
              </a:ext>
            </a:extLst>
          </p:cNvPr>
          <p:cNvSpPr>
            <a:spLocks noChangeAspect="1"/>
          </p:cNvSpPr>
          <p:nvPr/>
        </p:nvSpPr>
        <p:spPr>
          <a:xfrm>
            <a:off x="859794" y="8677462"/>
            <a:ext cx="872398" cy="698283"/>
          </a:xfrm>
          <a:custGeom>
            <a:avLst/>
            <a:gdLst>
              <a:gd name="connsiteX0" fmla="*/ 357282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7282 w 884122"/>
              <a:gd name="connsiteY4" fmla="*/ 0 h 714565"/>
              <a:gd name="connsiteX0" fmla="*/ 344582 w 884122"/>
              <a:gd name="connsiteY0" fmla="*/ 5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44582 w 884122"/>
              <a:gd name="connsiteY4" fmla="*/ 588 h 702453"/>
              <a:gd name="connsiteX0" fmla="*/ 395382 w 884122"/>
              <a:gd name="connsiteY0" fmla="*/ 767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95382 w 884122"/>
              <a:gd name="connsiteY4" fmla="*/ 76788 h 702453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497970 w 884122"/>
              <a:gd name="connsiteY3" fmla="*/ 9466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20195 w 884122"/>
              <a:gd name="connsiteY3" fmla="*/ 8937 h 714565"/>
              <a:gd name="connsiteX4" fmla="*/ 354107 w 884122"/>
              <a:gd name="connsiteY4" fmla="*/ 0 h 714565"/>
              <a:gd name="connsiteX0" fmla="*/ 347757 w 884122"/>
              <a:gd name="connsiteY0" fmla="*/ 3763 h 705628"/>
              <a:gd name="connsiteX1" fmla="*/ 0 w 884122"/>
              <a:gd name="connsiteY1" fmla="*/ 699572 h 705628"/>
              <a:gd name="connsiteX2" fmla="*/ 884122 w 884122"/>
              <a:gd name="connsiteY2" fmla="*/ 705628 h 705628"/>
              <a:gd name="connsiteX3" fmla="*/ 520195 w 884122"/>
              <a:gd name="connsiteY3" fmla="*/ 0 h 705628"/>
              <a:gd name="connsiteX4" fmla="*/ 347757 w 884122"/>
              <a:gd name="connsiteY4" fmla="*/ 3763 h 705628"/>
              <a:gd name="connsiteX0" fmla="*/ 347757 w 884122"/>
              <a:gd name="connsiteY0" fmla="*/ 0 h 706098"/>
              <a:gd name="connsiteX1" fmla="*/ 0 w 884122"/>
              <a:gd name="connsiteY1" fmla="*/ 700042 h 706098"/>
              <a:gd name="connsiteX2" fmla="*/ 884122 w 884122"/>
              <a:gd name="connsiteY2" fmla="*/ 706098 h 706098"/>
              <a:gd name="connsiteX3" fmla="*/ 520195 w 884122"/>
              <a:gd name="connsiteY3" fmla="*/ 470 h 706098"/>
              <a:gd name="connsiteX4" fmla="*/ 347757 w 884122"/>
              <a:gd name="connsiteY4" fmla="*/ 0 h 706098"/>
              <a:gd name="connsiteX0" fmla="*/ 347757 w 876713"/>
              <a:gd name="connsiteY0" fmla="*/ 0 h 700042"/>
              <a:gd name="connsiteX1" fmla="*/ 0 w 876713"/>
              <a:gd name="connsiteY1" fmla="*/ 700042 h 700042"/>
              <a:gd name="connsiteX2" fmla="*/ 876713 w 876713"/>
              <a:gd name="connsiteY2" fmla="*/ 685989 h 700042"/>
              <a:gd name="connsiteX3" fmla="*/ 520195 w 876713"/>
              <a:gd name="connsiteY3" fmla="*/ 470 h 700042"/>
              <a:gd name="connsiteX4" fmla="*/ 347757 w 876713"/>
              <a:gd name="connsiteY4" fmla="*/ 0 h 700042"/>
              <a:gd name="connsiteX0" fmla="*/ 347757 w 874596"/>
              <a:gd name="connsiteY0" fmla="*/ 0 h 700042"/>
              <a:gd name="connsiteX1" fmla="*/ 0 w 874596"/>
              <a:gd name="connsiteY1" fmla="*/ 700042 h 700042"/>
              <a:gd name="connsiteX2" fmla="*/ 874596 w 874596"/>
              <a:gd name="connsiteY2" fmla="*/ 699748 h 700042"/>
              <a:gd name="connsiteX3" fmla="*/ 520195 w 874596"/>
              <a:gd name="connsiteY3" fmla="*/ 470 h 700042"/>
              <a:gd name="connsiteX4" fmla="*/ 347757 w 874596"/>
              <a:gd name="connsiteY4" fmla="*/ 0 h 70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596" h="700042">
                <a:moveTo>
                  <a:pt x="347757" y="0"/>
                </a:moveTo>
                <a:lnTo>
                  <a:pt x="0" y="700042"/>
                </a:lnTo>
                <a:lnTo>
                  <a:pt x="874596" y="699748"/>
                </a:lnTo>
                <a:lnTo>
                  <a:pt x="520195" y="470"/>
                </a:lnTo>
                <a:lnTo>
                  <a:pt x="347757" y="0"/>
                </a:lnTo>
                <a:close/>
              </a:path>
            </a:pathLst>
          </a:custGeom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ight Triangle 5">
                <a:extLst>
                  <a:ext uri="{FF2B5EF4-FFF2-40B4-BE49-F238E27FC236}">
                    <a16:creationId xmlns:a16="http://schemas.microsoft.com/office/drawing/2014/main" id="{5BDC8C86-14B7-D312-871B-EA44C90462DC}"/>
                  </a:ext>
                </a:extLst>
              </p:cNvPr>
              <p:cNvSpPr/>
              <p:nvPr/>
            </p:nvSpPr>
            <p:spPr>
              <a:xfrm>
                <a:off x="850078" y="1003769"/>
                <a:ext cx="365297" cy="685800"/>
              </a:xfrm>
              <a:prstGeom prst="rt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6" name="Right Triangle 5">
                <a:extLst>
                  <a:ext uri="{FF2B5EF4-FFF2-40B4-BE49-F238E27FC236}">
                    <a16:creationId xmlns:a16="http://schemas.microsoft.com/office/drawing/2014/main" id="{5BDC8C86-14B7-D312-871B-EA44C90462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78" y="1003769"/>
                <a:ext cx="365297" cy="685800"/>
              </a:xfrm>
              <a:prstGeom prst="rtTriangle">
                <a:avLst/>
              </a:prstGeom>
              <a:blipFill>
                <a:blip r:embed="rId2"/>
                <a:stretch>
                  <a:fillRect l="-645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">
            <a:extLst>
              <a:ext uri="{FF2B5EF4-FFF2-40B4-BE49-F238E27FC236}">
                <a16:creationId xmlns:a16="http://schemas.microsoft.com/office/drawing/2014/main" id="{B7F16DE2-5F06-1377-F3D2-C6143CAEEA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0"/>
          <a:stretch/>
        </p:blipFill>
        <p:spPr bwMode="auto">
          <a:xfrm>
            <a:off x="0" y="573439"/>
            <a:ext cx="3113699" cy="285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F7FB74CD-5C61-4D5C-8EF6-CD9062461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5592"/>
            <a:ext cx="3113699" cy="311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44137AE2-BE27-7868-9E60-A37DFD0D3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9709"/>
            <a:ext cx="3113699" cy="311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0FFEF81C-22CF-3D22-6FB9-AA5AE0B918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4318765"/>
                  </p:ext>
                </p:extLst>
              </p:nvPr>
            </p:nvGraphicFramePr>
            <p:xfrm>
              <a:off x="3122194" y="402251"/>
              <a:ext cx="3637962" cy="30899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009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Translate the triangle by the vector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Label it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𝐁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many other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translations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would move a vertex of the triangle to the original position of a different vertex?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72009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Rotate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by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27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0°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clockwise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(−5, 2)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Label it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𝐂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Describe the transformation from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𝐂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𝐁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c*)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What percentage of the perimeter of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is touching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𝐂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?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72009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Reflect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𝐂</m:t>
                              </m:r>
                            </m:oMath>
                          </a14:m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Label it</a:t>
                          </a:r>
                          <a:r>
                            <a:rPr lang="en-GB" sz="1100" b="0" i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Reflect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Label it</a:t>
                          </a:r>
                          <a:r>
                            <a:rPr lang="en-GB" sz="1100" b="0" i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𝐄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c) </a:t>
                          </a:r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Describe the transformation from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𝐄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72009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Enlarge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by scale factor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(−3, 1)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Label it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𝐅</m:t>
                              </m:r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Describe this transformation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in a different way.</a:t>
                          </a:r>
                        </a:p>
                        <a:p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b*)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Enlarge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𝐅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by the largest integer scale factor possible without it leaving the grid or overlapping any of shapes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𝐅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Label it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𝐆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What is the centre of enlargement?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0FFEF81C-22CF-3D22-6FB9-AA5AE0B918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4318765"/>
                  </p:ext>
                </p:extLst>
              </p:nvPr>
            </p:nvGraphicFramePr>
            <p:xfrm>
              <a:off x="3122194" y="402251"/>
              <a:ext cx="3637962" cy="30899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00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b="-3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7200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100000" b="-2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7200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t="-200000" b="-1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929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t="-234247" b="-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6B66A59E-5164-B2E6-3174-F36C5FD29E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9885141"/>
                  </p:ext>
                </p:extLst>
              </p:nvPr>
            </p:nvGraphicFramePr>
            <p:xfrm>
              <a:off x="3122194" y="3628944"/>
              <a:ext cx="3637962" cy="2977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936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a)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How far does each vertex move when the parallelogram is translated by the vector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Describe the translation that moves each vertex by the greatest distance possible without leaving the grid.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828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Describe three different rotations that move the </a:t>
                          </a:r>
                          <a:b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bottom-left vertex of the parallelogram to the origin.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b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By w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hat angle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should the parallelogram be rotated to make the non-horizontal sides horizontal?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64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the area of the overlap with the original shape when the parallelogram is reflected 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=−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100" b="0" i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="0" i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Find four reflections that move a vertex to the grid’s edge.</a:t>
                          </a:r>
                          <a:endParaRPr lang="en-GB" sz="1100" b="0" i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5652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Enlarge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shape by scale factor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−9, 0</m:t>
                                  </m:r>
                                </m:e>
                              </m:d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Enlarge the shape by scale factor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(0, 15)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6B66A59E-5164-B2E6-3174-F36C5FD29E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9885141"/>
                  </p:ext>
                </p:extLst>
              </p:nvPr>
            </p:nvGraphicFramePr>
            <p:xfrm>
              <a:off x="3122194" y="3628944"/>
              <a:ext cx="3637962" cy="2977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93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b="-2189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828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a)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Describe three different rotations that move the </a:t>
                          </a:r>
                          <a:b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bottom-left vertex of the parallelogram to the origin.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b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By w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hat angle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should the parallelogram be rotated to make the non-horizontal sides horizontal?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64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74510" b="-88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565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42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B6729C7-E5A9-6E40-1933-73D737B236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1703912"/>
                  </p:ext>
                </p:extLst>
              </p:nvPr>
            </p:nvGraphicFramePr>
            <p:xfrm>
              <a:off x="3113699" y="6857334"/>
              <a:ext cx="3637962" cy="291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100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Complete the table: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The shape is rotated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clockwise such that it touches the edge of the grid but does not leave</a:t>
                          </a:r>
                          <a:r>
                            <a:rPr lang="en-GB" sz="1100" b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grid.</a:t>
                          </a:r>
                          <a:br>
                            <a:rPr lang="en-GB" sz="1100" b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What are the possible centres of rotation?</a:t>
                          </a:r>
                          <a:endParaRPr lang="en-GB" sz="11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The shape is reflected 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=6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This new shape is then reflected in the line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1100" b="0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Where does it end up?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Enlarge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shape by scale factor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(−1,−2.5)</m:t>
                              </m:r>
                            </m:oMath>
                          </a14:m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What fraction of the original shape is the overlapping area?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What fraction of the new shape is the overlapping area?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9B6729C7-E5A9-6E40-1933-73D737B236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31703912"/>
                  </p:ext>
                </p:extLst>
              </p:nvPr>
            </p:nvGraphicFramePr>
            <p:xfrm>
              <a:off x="3113699" y="6857334"/>
              <a:ext cx="3637962" cy="291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100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Complete the table: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348" t="-148148" r="-348" b="-1796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348" t="-311628" r="-348" b="-125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68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48" t="-327778" r="-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17B8923-1A0E-4DF7-BA50-597D8FAA3B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3436780"/>
                  </p:ext>
                </p:extLst>
              </p:nvPr>
            </p:nvGraphicFramePr>
            <p:xfrm>
              <a:off x="3171437" y="7112504"/>
              <a:ext cx="3528000" cy="6844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88000">
                      <a:extLst>
                        <a:ext uri="{9D8B030D-6E8A-4147-A177-3AD203B41FA5}">
                          <a16:colId xmlns:a16="http://schemas.microsoft.com/office/drawing/2014/main" val="2260038240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83866317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983906648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70960246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84415876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7134271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Translation vector</a:t>
                          </a:r>
                        </a:p>
                      </a:txBody>
                      <a:tcPr marL="0"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.5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5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55086208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of overlap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2273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17B8923-1A0E-4DF7-BA50-597D8FAA3B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3436780"/>
                  </p:ext>
                </p:extLst>
              </p:nvPr>
            </p:nvGraphicFramePr>
            <p:xfrm>
              <a:off x="3171437" y="7112504"/>
              <a:ext cx="3528000" cy="6844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88000">
                      <a:extLst>
                        <a:ext uri="{9D8B030D-6E8A-4147-A177-3AD203B41FA5}">
                          <a16:colId xmlns:a16="http://schemas.microsoft.com/office/drawing/2014/main" val="2260038240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3838663172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983906648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70960246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84415876"/>
                        </a:ext>
                      </a:extLst>
                    </a:gridCol>
                    <a:gridCol w="468000">
                      <a:extLst>
                        <a:ext uri="{9D8B030D-6E8A-4147-A177-3AD203B41FA5}">
                          <a16:colId xmlns:a16="http://schemas.microsoft.com/office/drawing/2014/main" val="17134271"/>
                        </a:ext>
                      </a:extLst>
                    </a:gridCol>
                  </a:tblGrid>
                  <a:tr h="36049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Translation vector</a:t>
                          </a:r>
                        </a:p>
                      </a:txBody>
                      <a:tcPr marL="0"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54054" t="-3571" r="-402703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54054" t="-3571" r="-302703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454054" t="-3571" r="-202703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554054" t="-3571" r="-102703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5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55086208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of overlap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22737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6" name="Picture 4">
            <a:extLst>
              <a:ext uri="{FF2B5EF4-FFF2-40B4-BE49-F238E27FC236}">
                <a16:creationId xmlns:a16="http://schemas.microsoft.com/office/drawing/2014/main" id="{DE74EB49-4826-0E72-54A4-7A429C03CF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86"/>
          <a:stretch/>
        </p:blipFill>
        <p:spPr bwMode="auto">
          <a:xfrm>
            <a:off x="0" y="429757"/>
            <a:ext cx="3113699" cy="10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41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500D80-62D3-C0A4-6E5C-EAF842B01EA9}"/>
              </a:ext>
            </a:extLst>
          </p:cNvPr>
          <p:cNvSpPr/>
          <p:nvPr/>
        </p:nvSpPr>
        <p:spPr>
          <a:xfrm>
            <a:off x="0" y="1"/>
            <a:ext cx="6858000" cy="3146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Tricky Transformations - Answers</a:t>
            </a:r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5E21390A-FA1D-C184-0ABC-21ADD94496DA}"/>
              </a:ext>
            </a:extLst>
          </p:cNvPr>
          <p:cNvSpPr>
            <a:spLocks noChangeAspect="1"/>
          </p:cNvSpPr>
          <p:nvPr/>
        </p:nvSpPr>
        <p:spPr>
          <a:xfrm>
            <a:off x="858012" y="7976671"/>
            <a:ext cx="872398" cy="698283"/>
          </a:xfrm>
          <a:custGeom>
            <a:avLst/>
            <a:gdLst>
              <a:gd name="connsiteX0" fmla="*/ 357282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7282 w 884122"/>
              <a:gd name="connsiteY4" fmla="*/ 0 h 714565"/>
              <a:gd name="connsiteX0" fmla="*/ 344582 w 884122"/>
              <a:gd name="connsiteY0" fmla="*/ 5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44582 w 884122"/>
              <a:gd name="connsiteY4" fmla="*/ 588 h 702453"/>
              <a:gd name="connsiteX0" fmla="*/ 395382 w 884122"/>
              <a:gd name="connsiteY0" fmla="*/ 767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95382 w 884122"/>
              <a:gd name="connsiteY4" fmla="*/ 76788 h 702453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497970 w 884122"/>
              <a:gd name="connsiteY3" fmla="*/ 9466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20195 w 884122"/>
              <a:gd name="connsiteY3" fmla="*/ 8937 h 714565"/>
              <a:gd name="connsiteX4" fmla="*/ 354107 w 884122"/>
              <a:gd name="connsiteY4" fmla="*/ 0 h 714565"/>
              <a:gd name="connsiteX0" fmla="*/ 347757 w 884122"/>
              <a:gd name="connsiteY0" fmla="*/ 3763 h 705628"/>
              <a:gd name="connsiteX1" fmla="*/ 0 w 884122"/>
              <a:gd name="connsiteY1" fmla="*/ 699572 h 705628"/>
              <a:gd name="connsiteX2" fmla="*/ 884122 w 884122"/>
              <a:gd name="connsiteY2" fmla="*/ 705628 h 705628"/>
              <a:gd name="connsiteX3" fmla="*/ 520195 w 884122"/>
              <a:gd name="connsiteY3" fmla="*/ 0 h 705628"/>
              <a:gd name="connsiteX4" fmla="*/ 347757 w 884122"/>
              <a:gd name="connsiteY4" fmla="*/ 3763 h 705628"/>
              <a:gd name="connsiteX0" fmla="*/ 347757 w 884122"/>
              <a:gd name="connsiteY0" fmla="*/ 0 h 706098"/>
              <a:gd name="connsiteX1" fmla="*/ 0 w 884122"/>
              <a:gd name="connsiteY1" fmla="*/ 700042 h 706098"/>
              <a:gd name="connsiteX2" fmla="*/ 884122 w 884122"/>
              <a:gd name="connsiteY2" fmla="*/ 706098 h 706098"/>
              <a:gd name="connsiteX3" fmla="*/ 520195 w 884122"/>
              <a:gd name="connsiteY3" fmla="*/ 470 h 706098"/>
              <a:gd name="connsiteX4" fmla="*/ 347757 w 884122"/>
              <a:gd name="connsiteY4" fmla="*/ 0 h 706098"/>
              <a:gd name="connsiteX0" fmla="*/ 347757 w 876713"/>
              <a:gd name="connsiteY0" fmla="*/ 0 h 700042"/>
              <a:gd name="connsiteX1" fmla="*/ 0 w 876713"/>
              <a:gd name="connsiteY1" fmla="*/ 700042 h 700042"/>
              <a:gd name="connsiteX2" fmla="*/ 876713 w 876713"/>
              <a:gd name="connsiteY2" fmla="*/ 685989 h 700042"/>
              <a:gd name="connsiteX3" fmla="*/ 520195 w 876713"/>
              <a:gd name="connsiteY3" fmla="*/ 470 h 700042"/>
              <a:gd name="connsiteX4" fmla="*/ 347757 w 876713"/>
              <a:gd name="connsiteY4" fmla="*/ 0 h 700042"/>
              <a:gd name="connsiteX0" fmla="*/ 347757 w 874596"/>
              <a:gd name="connsiteY0" fmla="*/ 0 h 700042"/>
              <a:gd name="connsiteX1" fmla="*/ 0 w 874596"/>
              <a:gd name="connsiteY1" fmla="*/ 700042 h 700042"/>
              <a:gd name="connsiteX2" fmla="*/ 874596 w 874596"/>
              <a:gd name="connsiteY2" fmla="*/ 699748 h 700042"/>
              <a:gd name="connsiteX3" fmla="*/ 520195 w 874596"/>
              <a:gd name="connsiteY3" fmla="*/ 470 h 700042"/>
              <a:gd name="connsiteX4" fmla="*/ 347757 w 874596"/>
              <a:gd name="connsiteY4" fmla="*/ 0 h 70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596" h="700042">
                <a:moveTo>
                  <a:pt x="347757" y="0"/>
                </a:moveTo>
                <a:lnTo>
                  <a:pt x="0" y="700042"/>
                </a:lnTo>
                <a:lnTo>
                  <a:pt x="874596" y="699748"/>
                </a:lnTo>
                <a:lnTo>
                  <a:pt x="520195" y="470"/>
                </a:lnTo>
                <a:lnTo>
                  <a:pt x="347757" y="0"/>
                </a:lnTo>
                <a:close/>
              </a:path>
            </a:pathLst>
          </a:custGeom>
          <a:solidFill>
            <a:srgbClr val="FFB2B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60" name="Parallelogram 59">
            <a:extLst>
              <a:ext uri="{FF2B5EF4-FFF2-40B4-BE49-F238E27FC236}">
                <a16:creationId xmlns:a16="http://schemas.microsoft.com/office/drawing/2014/main" id="{D8C5E4A6-76EA-1177-0D69-1F68A729D599}"/>
              </a:ext>
            </a:extLst>
          </p:cNvPr>
          <p:cNvSpPr/>
          <p:nvPr/>
        </p:nvSpPr>
        <p:spPr>
          <a:xfrm rot="16200000" flipV="1">
            <a:off x="1116382" y="5039987"/>
            <a:ext cx="1040059" cy="528320"/>
          </a:xfrm>
          <a:prstGeom prst="parallelogram">
            <a:avLst>
              <a:gd name="adj" fmla="val 32692"/>
            </a:avLst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ight Triangle 60">
                <a:extLst>
                  <a:ext uri="{FF2B5EF4-FFF2-40B4-BE49-F238E27FC236}">
                    <a16:creationId xmlns:a16="http://schemas.microsoft.com/office/drawing/2014/main" id="{17B120CB-3F4B-872A-7B38-9C29FD40341C}"/>
                  </a:ext>
                </a:extLst>
              </p:cNvPr>
              <p:cNvSpPr/>
              <p:nvPr/>
            </p:nvSpPr>
            <p:spPr>
              <a:xfrm>
                <a:off x="1199848" y="1773117"/>
                <a:ext cx="365296" cy="693246"/>
              </a:xfrm>
              <a:prstGeom prst="rtTriangle">
                <a:avLst/>
              </a:prstGeom>
              <a:solidFill>
                <a:srgbClr val="FFB2B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1" name="Right Triangle 60">
                <a:extLst>
                  <a:ext uri="{FF2B5EF4-FFF2-40B4-BE49-F238E27FC236}">
                    <a16:creationId xmlns:a16="http://schemas.microsoft.com/office/drawing/2014/main" id="{17B120CB-3F4B-872A-7B38-9C29FD4034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48" y="1773117"/>
                <a:ext cx="365296" cy="693246"/>
              </a:xfrm>
              <a:prstGeom prst="rtTriangle">
                <a:avLst/>
              </a:prstGeom>
              <a:blipFill>
                <a:blip r:embed="rId2"/>
                <a:stretch>
                  <a:fillRect l="-96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ight Triangle 61">
                <a:extLst>
                  <a:ext uri="{FF2B5EF4-FFF2-40B4-BE49-F238E27FC236}">
                    <a16:creationId xmlns:a16="http://schemas.microsoft.com/office/drawing/2014/main" id="{DEA5E036-3B2C-EE19-CEC6-7497B7586EEB}"/>
                  </a:ext>
                </a:extLst>
              </p:cNvPr>
              <p:cNvSpPr/>
              <p:nvPr/>
            </p:nvSpPr>
            <p:spPr>
              <a:xfrm rot="16200000" flipV="1">
                <a:off x="1720772" y="890826"/>
                <a:ext cx="351231" cy="685800"/>
              </a:xfrm>
              <a:prstGeom prst="rtTriangle">
                <a:avLst/>
              </a:prstGeom>
              <a:solidFill>
                <a:srgbClr val="FFB2B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𝐃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2" name="Right Triangle 61">
                <a:extLst>
                  <a:ext uri="{FF2B5EF4-FFF2-40B4-BE49-F238E27FC236}">
                    <a16:creationId xmlns:a16="http://schemas.microsoft.com/office/drawing/2014/main" id="{DEA5E036-3B2C-EE19-CEC6-7497B7586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 flipV="1">
                <a:off x="1720772" y="890826"/>
                <a:ext cx="351231" cy="685800"/>
              </a:xfrm>
              <a:prstGeom prst="rtTriangle">
                <a:avLst/>
              </a:prstGeom>
              <a:blipFill>
                <a:blip r:embed="rId3"/>
                <a:stretch>
                  <a:fillRect b="-1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ight Triangle 62">
                <a:extLst>
                  <a:ext uri="{FF2B5EF4-FFF2-40B4-BE49-F238E27FC236}">
                    <a16:creationId xmlns:a16="http://schemas.microsoft.com/office/drawing/2014/main" id="{E9FF1CC8-B583-A4B4-CFAF-2204877496AE}"/>
                  </a:ext>
                </a:extLst>
              </p:cNvPr>
              <p:cNvSpPr/>
              <p:nvPr/>
            </p:nvSpPr>
            <p:spPr>
              <a:xfrm rot="16200000" flipV="1">
                <a:off x="1897141" y="2124438"/>
                <a:ext cx="352338" cy="685800"/>
              </a:xfrm>
              <a:prstGeom prst="rtTriangle">
                <a:avLst/>
              </a:prstGeom>
              <a:solidFill>
                <a:srgbClr val="FFB2B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𝐄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3" name="Right Triangle 62">
                <a:extLst>
                  <a:ext uri="{FF2B5EF4-FFF2-40B4-BE49-F238E27FC236}">
                    <a16:creationId xmlns:a16="http://schemas.microsoft.com/office/drawing/2014/main" id="{E9FF1CC8-B583-A4B4-CFAF-2204877496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 flipV="1">
                <a:off x="1897141" y="2124438"/>
                <a:ext cx="352338" cy="685800"/>
              </a:xfrm>
              <a:prstGeom prst="rtTriangle">
                <a:avLst/>
              </a:prstGeom>
              <a:blipFill>
                <a:blip r:embed="rId4"/>
                <a:stretch>
                  <a:fillRect b="-1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" name="Right Triangle 2047">
            <a:extLst>
              <a:ext uri="{FF2B5EF4-FFF2-40B4-BE49-F238E27FC236}">
                <a16:creationId xmlns:a16="http://schemas.microsoft.com/office/drawing/2014/main" id="{E9EF4A25-EE93-0CA5-145C-E1FFB41627CE}"/>
              </a:ext>
            </a:extLst>
          </p:cNvPr>
          <p:cNvSpPr/>
          <p:nvPr/>
        </p:nvSpPr>
        <p:spPr>
          <a:xfrm rot="10800000">
            <a:off x="855845" y="1762517"/>
            <a:ext cx="343896" cy="685800"/>
          </a:xfrm>
          <a:prstGeom prst="rtTriangle">
            <a:avLst/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2049" name="Right Triangle 2048">
            <a:extLst>
              <a:ext uri="{FF2B5EF4-FFF2-40B4-BE49-F238E27FC236}">
                <a16:creationId xmlns:a16="http://schemas.microsoft.com/office/drawing/2014/main" id="{566A20DE-3E95-D1B1-498A-628B94619330}"/>
              </a:ext>
            </a:extLst>
          </p:cNvPr>
          <p:cNvSpPr/>
          <p:nvPr/>
        </p:nvSpPr>
        <p:spPr>
          <a:xfrm rot="10800000">
            <a:off x="1905876" y="706616"/>
            <a:ext cx="1050797" cy="2104317"/>
          </a:xfrm>
          <a:prstGeom prst="rtTriangle">
            <a:avLst/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0" name="Right Triangle 2049">
                <a:extLst>
                  <a:ext uri="{FF2B5EF4-FFF2-40B4-BE49-F238E27FC236}">
                    <a16:creationId xmlns:a16="http://schemas.microsoft.com/office/drawing/2014/main" id="{CA0CFF17-64EE-65CE-1312-5C33AF8952C2}"/>
                  </a:ext>
                </a:extLst>
              </p:cNvPr>
              <p:cNvSpPr/>
              <p:nvPr/>
            </p:nvSpPr>
            <p:spPr>
              <a:xfrm>
                <a:off x="855245" y="1076093"/>
                <a:ext cx="348798" cy="685800"/>
              </a:xfrm>
              <a:prstGeom prst="rt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050" name="Right Triangle 2049">
                <a:extLst>
                  <a:ext uri="{FF2B5EF4-FFF2-40B4-BE49-F238E27FC236}">
                    <a16:creationId xmlns:a16="http://schemas.microsoft.com/office/drawing/2014/main" id="{CA0CFF17-64EE-65CE-1312-5C33AF8952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45" y="1076093"/>
                <a:ext cx="348798" cy="685800"/>
              </a:xfrm>
              <a:prstGeom prst="rtTriangle">
                <a:avLst/>
              </a:prstGeom>
              <a:blipFill>
                <a:blip r:embed="rId5"/>
                <a:stretch>
                  <a:fillRect l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1" name="Right Triangle 2050">
                <a:extLst>
                  <a:ext uri="{FF2B5EF4-FFF2-40B4-BE49-F238E27FC236}">
                    <a16:creationId xmlns:a16="http://schemas.microsoft.com/office/drawing/2014/main" id="{132E1D94-8758-4280-4E2F-2AE21E4CE0EE}"/>
                  </a:ext>
                </a:extLst>
              </p:cNvPr>
              <p:cNvSpPr/>
              <p:nvPr/>
            </p:nvSpPr>
            <p:spPr>
              <a:xfrm rot="16200000">
                <a:off x="333458" y="896504"/>
                <a:ext cx="351231" cy="685800"/>
              </a:xfrm>
              <a:prstGeom prst="rtTriangle">
                <a:avLst/>
              </a:prstGeom>
              <a:solidFill>
                <a:srgbClr val="FFB2B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051" name="Right Triangle 2050">
                <a:extLst>
                  <a:ext uri="{FF2B5EF4-FFF2-40B4-BE49-F238E27FC236}">
                    <a16:creationId xmlns:a16="http://schemas.microsoft.com/office/drawing/2014/main" id="{132E1D94-8758-4280-4E2F-2AE21E4CE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33458" y="896504"/>
                <a:ext cx="351231" cy="685800"/>
              </a:xfrm>
              <a:prstGeom prst="rtTriangle">
                <a:avLst/>
              </a:prstGeom>
              <a:blipFill>
                <a:blip r:embed="rId6"/>
                <a:stretch>
                  <a:fillRect b="-103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3" name="Right Triangle 2052">
                <a:extLst>
                  <a:ext uri="{FF2B5EF4-FFF2-40B4-BE49-F238E27FC236}">
                    <a16:creationId xmlns:a16="http://schemas.microsoft.com/office/drawing/2014/main" id="{39C7CAC0-5120-9E00-5A6F-B8E2B4792344}"/>
                  </a:ext>
                </a:extLst>
              </p:cNvPr>
              <p:cNvSpPr/>
              <p:nvPr/>
            </p:nvSpPr>
            <p:spPr>
              <a:xfrm>
                <a:off x="956715" y="1420708"/>
                <a:ext cx="343896" cy="685800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053" name="Right Triangle 2052">
                <a:extLst>
                  <a:ext uri="{FF2B5EF4-FFF2-40B4-BE49-F238E27FC236}">
                    <a16:creationId xmlns:a16="http://schemas.microsoft.com/office/drawing/2014/main" id="{39C7CAC0-5120-9E00-5A6F-B8E2B47923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15" y="1420708"/>
                <a:ext cx="343896" cy="685800"/>
              </a:xfrm>
              <a:prstGeom prst="rtTriangle">
                <a:avLst/>
              </a:prstGeom>
              <a:blipFill>
                <a:blip r:embed="rId7"/>
                <a:stretch>
                  <a:fillRect l="-10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4" name="Right Triangle 2053">
                <a:extLst>
                  <a:ext uri="{FF2B5EF4-FFF2-40B4-BE49-F238E27FC236}">
                    <a16:creationId xmlns:a16="http://schemas.microsoft.com/office/drawing/2014/main" id="{5F6F4B11-6D3E-7E09-A830-416030C6F713}"/>
                  </a:ext>
                </a:extLst>
              </p:cNvPr>
              <p:cNvSpPr/>
              <p:nvPr/>
            </p:nvSpPr>
            <p:spPr>
              <a:xfrm>
                <a:off x="2495631" y="686289"/>
                <a:ext cx="343896" cy="685800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𝐆</m:t>
                    </m:r>
                  </m:oMath>
                </a14:m>
                <a:r>
                  <a:rPr lang="en-GB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054" name="Right Triangle 2053">
                <a:extLst>
                  <a:ext uri="{FF2B5EF4-FFF2-40B4-BE49-F238E27FC236}">
                    <a16:creationId xmlns:a16="http://schemas.microsoft.com/office/drawing/2014/main" id="{5F6F4B11-6D3E-7E09-A830-416030C6F7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31" y="686289"/>
                <a:ext cx="343896" cy="685800"/>
              </a:xfrm>
              <a:prstGeom prst="rtTriangle">
                <a:avLst/>
              </a:prstGeom>
              <a:blipFill>
                <a:blip r:embed="rId8"/>
                <a:stretch>
                  <a:fillRect l="-10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5" name="Freeform 2054">
            <a:extLst>
              <a:ext uri="{FF2B5EF4-FFF2-40B4-BE49-F238E27FC236}">
                <a16:creationId xmlns:a16="http://schemas.microsoft.com/office/drawing/2014/main" id="{0448C900-7BA5-6095-E437-02DA8AFBA7F7}"/>
              </a:ext>
            </a:extLst>
          </p:cNvPr>
          <p:cNvSpPr>
            <a:spLocks noChangeAspect="1"/>
          </p:cNvSpPr>
          <p:nvPr/>
        </p:nvSpPr>
        <p:spPr>
          <a:xfrm>
            <a:off x="859794" y="8677462"/>
            <a:ext cx="872398" cy="698283"/>
          </a:xfrm>
          <a:custGeom>
            <a:avLst/>
            <a:gdLst>
              <a:gd name="connsiteX0" fmla="*/ 357282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7282 w 884122"/>
              <a:gd name="connsiteY4" fmla="*/ 0 h 714565"/>
              <a:gd name="connsiteX0" fmla="*/ 344582 w 884122"/>
              <a:gd name="connsiteY0" fmla="*/ 5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44582 w 884122"/>
              <a:gd name="connsiteY4" fmla="*/ 588 h 702453"/>
              <a:gd name="connsiteX0" fmla="*/ 395382 w 884122"/>
              <a:gd name="connsiteY0" fmla="*/ 76788 h 702453"/>
              <a:gd name="connsiteX1" fmla="*/ 0 w 884122"/>
              <a:gd name="connsiteY1" fmla="*/ 696397 h 702453"/>
              <a:gd name="connsiteX2" fmla="*/ 884122 w 884122"/>
              <a:gd name="connsiteY2" fmla="*/ 702453 h 702453"/>
              <a:gd name="connsiteX3" fmla="*/ 532895 w 884122"/>
              <a:gd name="connsiteY3" fmla="*/ 0 h 702453"/>
              <a:gd name="connsiteX4" fmla="*/ 395382 w 884122"/>
              <a:gd name="connsiteY4" fmla="*/ 76788 h 702453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32895 w 884122"/>
              <a:gd name="connsiteY3" fmla="*/ 1211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497970 w 884122"/>
              <a:gd name="connsiteY3" fmla="*/ 94662 h 714565"/>
              <a:gd name="connsiteX4" fmla="*/ 354107 w 884122"/>
              <a:gd name="connsiteY4" fmla="*/ 0 h 714565"/>
              <a:gd name="connsiteX0" fmla="*/ 354107 w 884122"/>
              <a:gd name="connsiteY0" fmla="*/ 0 h 714565"/>
              <a:gd name="connsiteX1" fmla="*/ 0 w 884122"/>
              <a:gd name="connsiteY1" fmla="*/ 708509 h 714565"/>
              <a:gd name="connsiteX2" fmla="*/ 884122 w 884122"/>
              <a:gd name="connsiteY2" fmla="*/ 714565 h 714565"/>
              <a:gd name="connsiteX3" fmla="*/ 520195 w 884122"/>
              <a:gd name="connsiteY3" fmla="*/ 8937 h 714565"/>
              <a:gd name="connsiteX4" fmla="*/ 354107 w 884122"/>
              <a:gd name="connsiteY4" fmla="*/ 0 h 714565"/>
              <a:gd name="connsiteX0" fmla="*/ 347757 w 884122"/>
              <a:gd name="connsiteY0" fmla="*/ 3763 h 705628"/>
              <a:gd name="connsiteX1" fmla="*/ 0 w 884122"/>
              <a:gd name="connsiteY1" fmla="*/ 699572 h 705628"/>
              <a:gd name="connsiteX2" fmla="*/ 884122 w 884122"/>
              <a:gd name="connsiteY2" fmla="*/ 705628 h 705628"/>
              <a:gd name="connsiteX3" fmla="*/ 520195 w 884122"/>
              <a:gd name="connsiteY3" fmla="*/ 0 h 705628"/>
              <a:gd name="connsiteX4" fmla="*/ 347757 w 884122"/>
              <a:gd name="connsiteY4" fmla="*/ 3763 h 705628"/>
              <a:gd name="connsiteX0" fmla="*/ 347757 w 884122"/>
              <a:gd name="connsiteY0" fmla="*/ 0 h 706098"/>
              <a:gd name="connsiteX1" fmla="*/ 0 w 884122"/>
              <a:gd name="connsiteY1" fmla="*/ 700042 h 706098"/>
              <a:gd name="connsiteX2" fmla="*/ 884122 w 884122"/>
              <a:gd name="connsiteY2" fmla="*/ 706098 h 706098"/>
              <a:gd name="connsiteX3" fmla="*/ 520195 w 884122"/>
              <a:gd name="connsiteY3" fmla="*/ 470 h 706098"/>
              <a:gd name="connsiteX4" fmla="*/ 347757 w 884122"/>
              <a:gd name="connsiteY4" fmla="*/ 0 h 706098"/>
              <a:gd name="connsiteX0" fmla="*/ 347757 w 876713"/>
              <a:gd name="connsiteY0" fmla="*/ 0 h 700042"/>
              <a:gd name="connsiteX1" fmla="*/ 0 w 876713"/>
              <a:gd name="connsiteY1" fmla="*/ 700042 h 700042"/>
              <a:gd name="connsiteX2" fmla="*/ 876713 w 876713"/>
              <a:gd name="connsiteY2" fmla="*/ 685989 h 700042"/>
              <a:gd name="connsiteX3" fmla="*/ 520195 w 876713"/>
              <a:gd name="connsiteY3" fmla="*/ 470 h 700042"/>
              <a:gd name="connsiteX4" fmla="*/ 347757 w 876713"/>
              <a:gd name="connsiteY4" fmla="*/ 0 h 700042"/>
              <a:gd name="connsiteX0" fmla="*/ 347757 w 874596"/>
              <a:gd name="connsiteY0" fmla="*/ 0 h 700042"/>
              <a:gd name="connsiteX1" fmla="*/ 0 w 874596"/>
              <a:gd name="connsiteY1" fmla="*/ 700042 h 700042"/>
              <a:gd name="connsiteX2" fmla="*/ 874596 w 874596"/>
              <a:gd name="connsiteY2" fmla="*/ 699748 h 700042"/>
              <a:gd name="connsiteX3" fmla="*/ 520195 w 874596"/>
              <a:gd name="connsiteY3" fmla="*/ 470 h 700042"/>
              <a:gd name="connsiteX4" fmla="*/ 347757 w 874596"/>
              <a:gd name="connsiteY4" fmla="*/ 0 h 70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596" h="700042">
                <a:moveTo>
                  <a:pt x="347757" y="0"/>
                </a:moveTo>
                <a:lnTo>
                  <a:pt x="0" y="700042"/>
                </a:lnTo>
                <a:lnTo>
                  <a:pt x="874596" y="699748"/>
                </a:lnTo>
                <a:lnTo>
                  <a:pt x="520195" y="470"/>
                </a:lnTo>
                <a:lnTo>
                  <a:pt x="347757" y="0"/>
                </a:lnTo>
                <a:close/>
              </a:path>
            </a:pathLst>
          </a:custGeom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4">
            <a:extLst>
              <a:ext uri="{FF2B5EF4-FFF2-40B4-BE49-F238E27FC236}">
                <a16:creationId xmlns:a16="http://schemas.microsoft.com/office/drawing/2014/main" id="{F057E1D6-749C-99C5-8ADC-3D1CB9FA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9709"/>
            <a:ext cx="3113699" cy="311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57" name="Table 2056">
                <a:extLst>
                  <a:ext uri="{FF2B5EF4-FFF2-40B4-BE49-F238E27FC236}">
                    <a16:creationId xmlns:a16="http://schemas.microsoft.com/office/drawing/2014/main" id="{0DDFA69A-37E8-EAE5-8652-EB72EDA1C1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277294"/>
                  </p:ext>
                </p:extLst>
              </p:nvPr>
            </p:nvGraphicFramePr>
            <p:xfrm>
              <a:off x="3130059" y="701931"/>
              <a:ext cx="3637962" cy="2637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9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b) </a:t>
                          </a: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Five other such translations are possible, with vectors</a:t>
                          </a:r>
                          <a:b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                   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864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𝐂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𝐁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 Rotation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clockwise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(−6,−1)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c*) </a:t>
                          </a:r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Perimeter of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  <m:r>
                                <a:rPr lang="en-GB" sz="11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=2+4+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20</m:t>
                                  </m:r>
                                </m:e>
                              </m:rad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=6+2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b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Overlap</a:t>
                          </a: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=2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 Percentage</a:t>
                          </a: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overlap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6+2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3+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≈19.1%</m:t>
                              </m:r>
                            </m:oMath>
                          </a14:m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 </a:t>
                          </a:r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c)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𝐄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 Translation by the vector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100" b="0" i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 a)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𝐅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 Rotation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180°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</m:t>
                              </m:r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−3, 1)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b*)</a:t>
                          </a:r>
                          <a: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𝐅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𝐆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: Enlargement scale factor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(−8,−3)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100" baseline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57" name="Table 2056">
                <a:extLst>
                  <a:ext uri="{FF2B5EF4-FFF2-40B4-BE49-F238E27FC236}">
                    <a16:creationId xmlns:a16="http://schemas.microsoft.com/office/drawing/2014/main" id="{0DDFA69A-37E8-EAE5-8652-EB72EDA1C1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277294"/>
                  </p:ext>
                </p:extLst>
              </p:nvPr>
            </p:nvGraphicFramePr>
            <p:xfrm>
              <a:off x="3130059" y="701931"/>
              <a:ext cx="3637962" cy="2637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9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0"/>
                          <a:stretch>
                            <a:fillRect r="-348" b="-26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86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0"/>
                          <a:stretch>
                            <a:fillRect t="-85294" r="-348" b="-122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46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0"/>
                          <a:stretch>
                            <a:fillRect t="-340541" r="-348" b="-1243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t="-362222" r="-348" b="-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58" name="Parallelogram 2057">
            <a:extLst>
              <a:ext uri="{FF2B5EF4-FFF2-40B4-BE49-F238E27FC236}">
                <a16:creationId xmlns:a16="http://schemas.microsoft.com/office/drawing/2014/main" id="{099C09A4-31A6-9A5B-5A9D-F5C4E09B8FFA}"/>
              </a:ext>
            </a:extLst>
          </p:cNvPr>
          <p:cNvSpPr/>
          <p:nvPr/>
        </p:nvSpPr>
        <p:spPr>
          <a:xfrm>
            <a:off x="1210381" y="4947920"/>
            <a:ext cx="1040059" cy="528320"/>
          </a:xfrm>
          <a:prstGeom prst="parallelogram">
            <a:avLst>
              <a:gd name="adj" fmla="val 3269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59" name="Table 2058">
                <a:extLst>
                  <a:ext uri="{FF2B5EF4-FFF2-40B4-BE49-F238E27FC236}">
                    <a16:creationId xmlns:a16="http://schemas.microsoft.com/office/drawing/2014/main" id="{4AFCEC5A-F546-F88C-E56C-00303893D1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822894"/>
                  </p:ext>
                </p:extLst>
              </p:nvPr>
            </p:nvGraphicFramePr>
            <p:xfrm>
              <a:off x="3122194" y="3628944"/>
              <a:ext cx="3637962" cy="2232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a) </a:t>
                          </a:r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Distance</a:t>
                          </a: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4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=5</m:t>
                              </m:r>
                            </m:oMath>
                          </a14:m>
                          <a:b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</a:t>
                          </a:r>
                          <a:r>
                            <a:rPr lang="en-GB" sz="11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Translate by</a:t>
                          </a: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the vector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1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1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moving</a:t>
                          </a: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 distance of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85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1008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a) </a:t>
                          </a: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Rotation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180°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</m:t>
                              </m:r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,−</m:t>
                              </m:r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Rotation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clockwise about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0, −2</m:t>
                                  </m:r>
                                </m:e>
                              </m:d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Rotation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anti-clockwise about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(−2, 0)</m:t>
                              </m:r>
                            </m:oMath>
                          </a14:m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Angle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i="0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100" b="0" i="0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100" b="0" i="1" baseline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100" b="0" i="1" baseline="0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100" b="0" i="1" baseline="0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GB" sz="1100" b="0" i="1" baseline="0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≈71.6°</m:t>
                              </m:r>
                            </m:oMath>
                          </a14:m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clockwise</a:t>
                          </a:r>
                          <a:endParaRPr lang="en-GB" sz="11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 a)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=9</m:t>
                              </m:r>
                            </m:oMath>
                          </a14:m>
                          <a:r>
                            <a:rPr lang="en-GB" sz="1100" b="0" i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100" b="0" i="0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1" i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b) </a:t>
                          </a:r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Reflection</a:t>
                          </a:r>
                          <a:r>
                            <a:rPr lang="en-GB" sz="110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in the lines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=−2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=−3.5</m:t>
                              </m:r>
                            </m:oMath>
                          </a14:m>
                          <a:r>
                            <a:rPr lang="en-GB" sz="1100" b="0" i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100" b="0" i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59" name="Table 2058">
                <a:extLst>
                  <a:ext uri="{FF2B5EF4-FFF2-40B4-BE49-F238E27FC236}">
                    <a16:creationId xmlns:a16="http://schemas.microsoft.com/office/drawing/2014/main" id="{4AFCEC5A-F546-F88C-E56C-00303893D1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8822894"/>
                  </p:ext>
                </p:extLst>
              </p:nvPr>
            </p:nvGraphicFramePr>
            <p:xfrm>
              <a:off x="3122194" y="3628944"/>
              <a:ext cx="3637962" cy="2232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7962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11"/>
                          <a:stretch>
                            <a:fillRect b="-2122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100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1"/>
                          <a:stretch>
                            <a:fillRect t="-71250" b="-51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t="-342500" b="-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492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60" name="Parallelogram 2059">
            <a:extLst>
              <a:ext uri="{FF2B5EF4-FFF2-40B4-BE49-F238E27FC236}">
                <a16:creationId xmlns:a16="http://schemas.microsoft.com/office/drawing/2014/main" id="{EAA31161-2422-9822-4A15-D358E128CD05}"/>
              </a:ext>
            </a:extLst>
          </p:cNvPr>
          <p:cNvSpPr>
            <a:spLocks noChangeAspect="1"/>
          </p:cNvSpPr>
          <p:nvPr/>
        </p:nvSpPr>
        <p:spPr>
          <a:xfrm>
            <a:off x="593725" y="5026645"/>
            <a:ext cx="522000" cy="265161"/>
          </a:xfrm>
          <a:prstGeom prst="parallelogram">
            <a:avLst>
              <a:gd name="adj" fmla="val 32692"/>
            </a:avLst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4a</a:t>
            </a:r>
          </a:p>
        </p:txBody>
      </p:sp>
      <p:sp>
        <p:nvSpPr>
          <p:cNvPr id="2061" name="Parallelogram 2060">
            <a:extLst>
              <a:ext uri="{FF2B5EF4-FFF2-40B4-BE49-F238E27FC236}">
                <a16:creationId xmlns:a16="http://schemas.microsoft.com/office/drawing/2014/main" id="{DAFCA71A-CFB6-FA5E-ECE5-41C9A6C85285}"/>
              </a:ext>
            </a:extLst>
          </p:cNvPr>
          <p:cNvSpPr>
            <a:spLocks noChangeAspect="1"/>
          </p:cNvSpPr>
          <p:nvPr/>
        </p:nvSpPr>
        <p:spPr>
          <a:xfrm>
            <a:off x="1378572" y="3723153"/>
            <a:ext cx="522000" cy="265161"/>
          </a:xfrm>
          <a:prstGeom prst="parallelogram">
            <a:avLst>
              <a:gd name="adj" fmla="val 32692"/>
            </a:avLst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4b</a:t>
            </a:r>
          </a:p>
        </p:txBody>
      </p:sp>
      <p:sp>
        <p:nvSpPr>
          <p:cNvPr id="2062" name="Parallelogram 2061">
            <a:extLst>
              <a:ext uri="{FF2B5EF4-FFF2-40B4-BE49-F238E27FC236}">
                <a16:creationId xmlns:a16="http://schemas.microsoft.com/office/drawing/2014/main" id="{63985C3D-FF69-C17A-7E50-1A974FDD9E71}"/>
              </a:ext>
            </a:extLst>
          </p:cNvPr>
          <p:cNvSpPr/>
          <p:nvPr/>
        </p:nvSpPr>
        <p:spPr>
          <a:xfrm>
            <a:off x="163598" y="3723153"/>
            <a:ext cx="1040059" cy="528320"/>
          </a:xfrm>
          <a:prstGeom prst="parallelogram">
            <a:avLst>
              <a:gd name="adj" fmla="val 32692"/>
            </a:avLst>
          </a:prstGeom>
          <a:solidFill>
            <a:srgbClr val="FFB2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1b</a:t>
            </a:r>
          </a:p>
        </p:txBody>
      </p:sp>
      <p:sp>
        <p:nvSpPr>
          <p:cNvPr id="2063" name="Parallelogram 2062">
            <a:extLst>
              <a:ext uri="{FF2B5EF4-FFF2-40B4-BE49-F238E27FC236}">
                <a16:creationId xmlns:a16="http://schemas.microsoft.com/office/drawing/2014/main" id="{93C7F36B-D16F-4224-2E81-4F3353DD29F1}"/>
              </a:ext>
            </a:extLst>
          </p:cNvPr>
          <p:cNvSpPr/>
          <p:nvPr/>
        </p:nvSpPr>
        <p:spPr>
          <a:xfrm rot="16200000" flipV="1">
            <a:off x="1116381" y="5039987"/>
            <a:ext cx="1040059" cy="528320"/>
          </a:xfrm>
          <a:prstGeom prst="parallelogram">
            <a:avLst>
              <a:gd name="adj" fmla="val 32692"/>
            </a:avLst>
          </a:prstGeom>
          <a:solidFill>
            <a:srgbClr val="FFB2B5">
              <a:alpha val="6718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3a</a:t>
            </a: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64" name="Picture 4">
            <a:extLst>
              <a:ext uri="{FF2B5EF4-FFF2-40B4-BE49-F238E27FC236}">
                <a16:creationId xmlns:a16="http://schemas.microsoft.com/office/drawing/2014/main" id="{BCDD33C0-3E89-3F6C-3A9E-1D4BEF728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5592"/>
            <a:ext cx="3113699" cy="311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65" name="Table 2064">
                <a:extLst>
                  <a:ext uri="{FF2B5EF4-FFF2-40B4-BE49-F238E27FC236}">
                    <a16:creationId xmlns:a16="http://schemas.microsoft.com/office/drawing/2014/main" id="{1F44B376-CA31-EB8D-22FA-02CC0DE1ED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6651121"/>
                  </p:ext>
                </p:extLst>
              </p:nvPr>
            </p:nvGraphicFramePr>
            <p:xfrm>
              <a:off x="3113699" y="6857334"/>
              <a:ext cx="3636000" cy="2340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6000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100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Complete the table: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</a:t>
                          </a:r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Any centre of rotation on the edge of the rectangle shown is possible.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82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</a:t>
                          </a:r>
                          <a:r>
                            <a:rPr lang="en-GB" sz="1100" b="1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Original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=12</m:t>
                              </m:r>
                            </m:oMath>
                          </a14:m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 New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=108</m:t>
                              </m:r>
                            </m:oMath>
                          </a14:m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 Overlap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=2</m:t>
                              </m:r>
                            </m:oMath>
                          </a14:m>
                          <a:b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Fraction of original shape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1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.</a:t>
                          </a:r>
                        </a:p>
                        <a:p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Fraction of new shape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108</m:t>
                                  </m:r>
                                </m:den>
                              </m:f>
                              <m:r>
                                <a:rPr lang="en-GB" sz="11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54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b="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65" name="Table 2064">
                <a:extLst>
                  <a:ext uri="{FF2B5EF4-FFF2-40B4-BE49-F238E27FC236}">
                    <a16:creationId xmlns:a16="http://schemas.microsoft.com/office/drawing/2014/main" id="{1F44B376-CA31-EB8D-22FA-02CC0DE1ED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6651121"/>
                  </p:ext>
                </p:extLst>
              </p:nvPr>
            </p:nvGraphicFramePr>
            <p:xfrm>
              <a:off x="3113699" y="6857334"/>
              <a:ext cx="3636000" cy="2340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36000">
                      <a:extLst>
                        <a:ext uri="{9D8B030D-6E8A-4147-A177-3AD203B41FA5}">
                          <a16:colId xmlns:a16="http://schemas.microsoft.com/office/drawing/2014/main" val="2738991194"/>
                        </a:ext>
                      </a:extLst>
                    </a:gridCol>
                  </a:tblGrid>
                  <a:tr h="1008000"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 </a:t>
                          </a:r>
                          <a:r>
                            <a:rPr lang="en-GB" sz="11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Complete the table:</a:t>
                          </a:r>
                          <a:endParaRPr lang="en-GB" sz="11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1135479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 </a:t>
                          </a:r>
                          <a:r>
                            <a:rPr lang="en-GB" sz="1100" b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Any centre of rotation on the edge of the rectangle shown is possible.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05368470"/>
                      </a:ext>
                    </a:extLst>
                  </a:tr>
                  <a:tr h="82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12"/>
                          <a:stretch>
                            <a:fillRect l="-348" t="-181818" r="-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192238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66" name="Table 2065">
                <a:extLst>
                  <a:ext uri="{FF2B5EF4-FFF2-40B4-BE49-F238E27FC236}">
                    <a16:creationId xmlns:a16="http://schemas.microsoft.com/office/drawing/2014/main" id="{42EBF2E4-89DF-84AD-EA85-8EC71E10D6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9296465"/>
                  </p:ext>
                </p:extLst>
              </p:nvPr>
            </p:nvGraphicFramePr>
            <p:xfrm>
              <a:off x="3171437" y="7112504"/>
              <a:ext cx="3528001" cy="6844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88000">
                      <a:extLst>
                        <a:ext uri="{9D8B030D-6E8A-4147-A177-3AD203B41FA5}">
                          <a16:colId xmlns:a16="http://schemas.microsoft.com/office/drawing/2014/main" val="2260038240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3838663172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1983906648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70960246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184415876"/>
                        </a:ext>
                      </a:extLst>
                    </a:gridCol>
                    <a:gridCol w="686389">
                      <a:extLst>
                        <a:ext uri="{9D8B030D-6E8A-4147-A177-3AD203B41FA5}">
                          <a16:colId xmlns:a16="http://schemas.microsoft.com/office/drawing/2014/main" val="17134271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Translation vector</a:t>
                          </a:r>
                        </a:p>
                      </a:txBody>
                      <a:tcPr marL="0"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.5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e.g.</a:t>
                          </a:r>
                          <a:r>
                            <a:rPr lang="en-GB" sz="1050" baseline="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05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05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05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05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oMath>
                          </a14:m>
                          <a:r>
                            <a:rPr lang="en-GB" sz="1050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55086208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of overlap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7.5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0.5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2273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66" name="Table 2065">
                <a:extLst>
                  <a:ext uri="{FF2B5EF4-FFF2-40B4-BE49-F238E27FC236}">
                    <a16:creationId xmlns:a16="http://schemas.microsoft.com/office/drawing/2014/main" id="{42EBF2E4-89DF-84AD-EA85-8EC71E10D6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9296465"/>
                  </p:ext>
                </p:extLst>
              </p:nvPr>
            </p:nvGraphicFramePr>
            <p:xfrm>
              <a:off x="3171437" y="7112504"/>
              <a:ext cx="3528001" cy="6844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88000">
                      <a:extLst>
                        <a:ext uri="{9D8B030D-6E8A-4147-A177-3AD203B41FA5}">
                          <a16:colId xmlns:a16="http://schemas.microsoft.com/office/drawing/2014/main" val="2260038240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3838663172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1983906648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70960246"/>
                        </a:ext>
                      </a:extLst>
                    </a:gridCol>
                    <a:gridCol w="413403">
                      <a:extLst>
                        <a:ext uri="{9D8B030D-6E8A-4147-A177-3AD203B41FA5}">
                          <a16:colId xmlns:a16="http://schemas.microsoft.com/office/drawing/2014/main" val="184415876"/>
                        </a:ext>
                      </a:extLst>
                    </a:gridCol>
                    <a:gridCol w="686389">
                      <a:extLst>
                        <a:ext uri="{9D8B030D-6E8A-4147-A177-3AD203B41FA5}">
                          <a16:colId xmlns:a16="http://schemas.microsoft.com/office/drawing/2014/main" val="17134271"/>
                        </a:ext>
                      </a:extLst>
                    </a:gridCol>
                  </a:tblGrid>
                  <a:tr h="36049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Translation vector</a:t>
                          </a:r>
                        </a:p>
                      </a:txBody>
                      <a:tcPr marL="0"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284848" t="-3571" r="-463636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396875" t="-3571" r="-378125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481818" t="-3571" r="-266667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581818" t="-3571" r="-166667" b="-96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3"/>
                          <a:stretch>
                            <a:fillRect l="-416667" t="-3571" r="-1852" b="-96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5086208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Area of overlap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8</a:t>
                          </a: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7.5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6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0.5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22737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2067" name="Straight Connector 2066">
            <a:extLst>
              <a:ext uri="{FF2B5EF4-FFF2-40B4-BE49-F238E27FC236}">
                <a16:creationId xmlns:a16="http://schemas.microsoft.com/office/drawing/2014/main" id="{38459964-DC03-5339-D1AA-1A7861F4CA1E}"/>
              </a:ext>
            </a:extLst>
          </p:cNvPr>
          <p:cNvCxnSpPr/>
          <p:nvPr/>
        </p:nvCxnSpPr>
        <p:spPr>
          <a:xfrm>
            <a:off x="1731977" y="7796994"/>
            <a:ext cx="1051734" cy="1057639"/>
          </a:xfrm>
          <a:prstGeom prst="line">
            <a:avLst/>
          </a:prstGeom>
          <a:ln w="28575" cap="rnd">
            <a:solidFill>
              <a:srgbClr val="C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8" name="Straight Connector 2067">
            <a:extLst>
              <a:ext uri="{FF2B5EF4-FFF2-40B4-BE49-F238E27FC236}">
                <a16:creationId xmlns:a16="http://schemas.microsoft.com/office/drawing/2014/main" id="{865634C3-3720-DE21-7855-DB07B7C29789}"/>
              </a:ext>
            </a:extLst>
          </p:cNvPr>
          <p:cNvCxnSpPr>
            <a:cxnSpLocks/>
          </p:cNvCxnSpPr>
          <p:nvPr/>
        </p:nvCxnSpPr>
        <p:spPr>
          <a:xfrm flipH="1">
            <a:off x="767066" y="7796995"/>
            <a:ext cx="963912" cy="958530"/>
          </a:xfrm>
          <a:prstGeom prst="line">
            <a:avLst/>
          </a:prstGeom>
          <a:ln w="28575" cap="rnd">
            <a:solidFill>
              <a:srgbClr val="C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Straight Connector 2068">
            <a:extLst>
              <a:ext uri="{FF2B5EF4-FFF2-40B4-BE49-F238E27FC236}">
                <a16:creationId xmlns:a16="http://schemas.microsoft.com/office/drawing/2014/main" id="{E892CAFC-C682-D094-49CC-408C56F6CE08}"/>
              </a:ext>
            </a:extLst>
          </p:cNvPr>
          <p:cNvCxnSpPr>
            <a:cxnSpLocks/>
          </p:cNvCxnSpPr>
          <p:nvPr/>
        </p:nvCxnSpPr>
        <p:spPr>
          <a:xfrm rot="5400000" flipH="1">
            <a:off x="756397" y="8758216"/>
            <a:ext cx="963912" cy="958530"/>
          </a:xfrm>
          <a:prstGeom prst="line">
            <a:avLst/>
          </a:prstGeom>
          <a:ln w="28575" cap="rnd">
            <a:solidFill>
              <a:srgbClr val="C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Straight Connector 2069">
            <a:extLst>
              <a:ext uri="{FF2B5EF4-FFF2-40B4-BE49-F238E27FC236}">
                <a16:creationId xmlns:a16="http://schemas.microsoft.com/office/drawing/2014/main" id="{51444E43-D294-4EB5-66A9-B160E7B94AE0}"/>
              </a:ext>
            </a:extLst>
          </p:cNvPr>
          <p:cNvCxnSpPr>
            <a:cxnSpLocks/>
          </p:cNvCxnSpPr>
          <p:nvPr/>
        </p:nvCxnSpPr>
        <p:spPr>
          <a:xfrm flipV="1">
            <a:off x="1912576" y="8854633"/>
            <a:ext cx="869660" cy="864804"/>
          </a:xfrm>
          <a:prstGeom prst="line">
            <a:avLst/>
          </a:prstGeom>
          <a:ln w="28575" cap="rnd">
            <a:solidFill>
              <a:srgbClr val="C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1" name="Picture 4">
            <a:extLst>
              <a:ext uri="{FF2B5EF4-FFF2-40B4-BE49-F238E27FC236}">
                <a16:creationId xmlns:a16="http://schemas.microsoft.com/office/drawing/2014/main" id="{0D79B37F-0911-FC72-4D50-5F3DBB4945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0"/>
          <a:stretch/>
        </p:blipFill>
        <p:spPr bwMode="auto">
          <a:xfrm>
            <a:off x="0" y="642127"/>
            <a:ext cx="3113699" cy="285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4">
            <a:extLst>
              <a:ext uri="{FF2B5EF4-FFF2-40B4-BE49-F238E27FC236}">
                <a16:creationId xmlns:a16="http://schemas.microsoft.com/office/drawing/2014/main" id="{6CE71F0B-8139-CB3E-F40B-37E0103C62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86"/>
          <a:stretch/>
        </p:blipFill>
        <p:spPr bwMode="auto">
          <a:xfrm>
            <a:off x="0" y="498445"/>
            <a:ext cx="3113699" cy="10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401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rbel">
      <a:maj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B8FDB0-4754-4134-BA05-A7D34FCB34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7E40D0-7318-468B-94F6-CCC6D0C697AC}">
  <ds:schemaRefs>
    <ds:schemaRef ds:uri="http://www.w3.org/XML/1998/namespace"/>
    <ds:schemaRef ds:uri="http://schemas.openxmlformats.org/package/2006/metadata/core-properties"/>
    <ds:schemaRef ds:uri="http://purl.org/dc/dcmitype/"/>
    <ds:schemaRef ds:uri="3fd95729-3133-40de-9ebf-eb215d92e632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834b11e3-52eb-4ffe-b789-f4b8a0ab034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BDCF31C-2E0F-458B-B436-EB21962E59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59980</TotalTime>
  <Words>785</Words>
  <Application>Microsoft Macintosh PowerPoint</Application>
  <PresentationFormat>A4 Paper (210x297 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Nathan Day</cp:lastModifiedBy>
  <cp:revision>26</cp:revision>
  <cp:lastPrinted>2024-04-09T09:25:02Z</cp:lastPrinted>
  <dcterms:created xsi:type="dcterms:W3CDTF">2022-02-18T01:25:33Z</dcterms:created>
  <dcterms:modified xsi:type="dcterms:W3CDTF">2024-04-21T17:40:54Z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