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0E322-F8F1-0548-8E7E-6622B732A35F}" v="8" dt="2022-01-23T12:17:47.9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82"/>
    <p:restoredTop sz="96327"/>
  </p:normalViewPr>
  <p:slideViewPr>
    <p:cSldViewPr snapToGrid="0" snapToObjects="1">
      <p:cViewPr varScale="1">
        <p:scale>
          <a:sx n="224" d="100"/>
          <a:sy n="224" d="100"/>
        </p:scale>
        <p:origin x="21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5B20E322-F8F1-0548-8E7E-6622B732A35F}"/>
    <pc:docChg chg="modSld">
      <pc:chgData name="N Day (Staff)" userId="ca5b3fc2-3fb0-450a-baab-4a6d997cab41" providerId="ADAL" clId="{5B20E322-F8F1-0548-8E7E-6622B732A35F}" dt="2022-01-23T12:17:47.989" v="3" actId="113"/>
      <pc:docMkLst>
        <pc:docMk/>
      </pc:docMkLst>
      <pc:sldChg chg="modSp">
        <pc:chgData name="N Day (Staff)" userId="ca5b3fc2-3fb0-450a-baab-4a6d997cab41" providerId="ADAL" clId="{5B20E322-F8F1-0548-8E7E-6622B732A35F}" dt="2022-01-23T12:17:15.453" v="1" actId="20577"/>
        <pc:sldMkLst>
          <pc:docMk/>
          <pc:sldMk cId="1911147664" sldId="256"/>
        </pc:sldMkLst>
        <pc:graphicFrameChg chg="mod">
          <ac:chgData name="N Day (Staff)" userId="ca5b3fc2-3fb0-450a-baab-4a6d997cab41" providerId="ADAL" clId="{5B20E322-F8F1-0548-8E7E-6622B732A35F}" dt="2022-01-23T12:17:15.453" v="1" actId="20577"/>
          <ac:graphicFrameMkLst>
            <pc:docMk/>
            <pc:sldMk cId="1911147664" sldId="256"/>
            <ac:graphicFrameMk id="6" creationId="{F6394FE4-A86C-9548-A957-9E82470867DD}"/>
          </ac:graphicFrameMkLst>
        </pc:graphicFrameChg>
      </pc:sldChg>
      <pc:sldChg chg="modSp">
        <pc:chgData name="N Day (Staff)" userId="ca5b3fc2-3fb0-450a-baab-4a6d997cab41" providerId="ADAL" clId="{5B20E322-F8F1-0548-8E7E-6622B732A35F}" dt="2022-01-23T12:17:47.989" v="3" actId="113"/>
        <pc:sldMkLst>
          <pc:docMk/>
          <pc:sldMk cId="1222761638" sldId="257"/>
        </pc:sldMkLst>
        <pc:graphicFrameChg chg="mod">
          <ac:chgData name="N Day (Staff)" userId="ca5b3fc2-3fb0-450a-baab-4a6d997cab41" providerId="ADAL" clId="{5B20E322-F8F1-0548-8E7E-6622B732A35F}" dt="2022-01-23T12:17:47.989" v="3" actId="113"/>
          <ac:graphicFrameMkLst>
            <pc:docMk/>
            <pc:sldMk cId="1222761638" sldId="257"/>
            <ac:graphicFrameMk id="2" creationId="{6ECB7BE9-242B-C348-AF47-0733BEC218B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9F864-E968-9F4E-8861-9DA24A97CDE0}" type="datetimeFigureOut">
              <a:rPr lang="en-US" smtClean="0"/>
              <a:t>1/23/22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9999C-5109-8A47-811A-9B52DD278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1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A9999C-5109-8A47-811A-9B52DD278B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2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5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2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1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7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1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8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A8F9-33EB-514D-8EA7-2E30D55B44DC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CB10-82CA-FB41-88B0-B6DC4FDC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0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6394FE4-A86C-9548-A957-9E82470867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5225033"/>
                  </p:ext>
                </p:extLst>
              </p:nvPr>
            </p:nvGraphicFramePr>
            <p:xfrm>
              <a:off x="204765" y="789852"/>
              <a:ext cx="3330825" cy="2423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6165">
                      <a:extLst>
                        <a:ext uri="{9D8B030D-6E8A-4147-A177-3AD203B41FA5}">
                          <a16:colId xmlns:a16="http://schemas.microsoft.com/office/drawing/2014/main" val="2625315976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1062955904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2852137434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3858822340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139986277"/>
                        </a:ext>
                      </a:extLst>
                    </a:gridCol>
                  </a:tblGrid>
                  <a:tr h="594360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Shade all the cells that round</a:t>
                          </a:r>
                          <a:b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</a:br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decimal place.</a:t>
                          </a:r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5529079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0.02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0.06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0.14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0.18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7515490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0.1005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0.105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0.15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0.05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0.055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4554740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0.07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0.17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1.17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0.017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0.107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8859513"/>
                      </a:ext>
                    </a:extLst>
                  </a:tr>
                  <a:tr h="37670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0.09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35581172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6803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6394FE4-A86C-9548-A957-9E82470867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5225033"/>
                  </p:ext>
                </p:extLst>
              </p:nvPr>
            </p:nvGraphicFramePr>
            <p:xfrm>
              <a:off x="204765" y="789852"/>
              <a:ext cx="3330825" cy="2423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6165">
                      <a:extLst>
                        <a:ext uri="{9D8B030D-6E8A-4147-A177-3AD203B41FA5}">
                          <a16:colId xmlns:a16="http://schemas.microsoft.com/office/drawing/2014/main" val="2625315976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1062955904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2852137434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3858822340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139986277"/>
                        </a:ext>
                      </a:extLst>
                    </a:gridCol>
                  </a:tblGrid>
                  <a:tr h="594360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80" t="-2128" r="-380" b="-3106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5529079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87" t="-165517" r="-398113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846" t="-165517" r="-305769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65517" r="-200000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5769" t="-165517" r="-103846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8113" t="-165517" r="-1887" b="-40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7515490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87" t="-265517" r="-398113" b="-3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846" t="-265517" r="-305769" b="-3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265517" r="-200000" b="-3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5769" t="-265517" r="-103846" b="-3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8113" t="-265517" r="-1887" b="-30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4554740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87" t="-378571" r="-398113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846" t="-378571" r="-305769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378571" r="-200000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5769" t="-378571" r="-103846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8113" t="-378571" r="-1887" b="-2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8859513"/>
                      </a:ext>
                    </a:extLst>
                  </a:tr>
                  <a:tr h="3767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87" t="-446667" r="-39811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846" t="-446667" r="-30576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446667"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5769" t="-446667" r="-10384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8113" t="-446667" r="-188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5581172"/>
                      </a:ext>
                    </a:extLst>
                  </a:tr>
                  <a:tr h="363220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6803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31236F2-F104-F64F-86A1-C0F7001C2B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8660662"/>
                  </p:ext>
                </p:extLst>
              </p:nvPr>
            </p:nvGraphicFramePr>
            <p:xfrm>
              <a:off x="3708555" y="991465"/>
              <a:ext cx="6056290" cy="22223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1258">
                      <a:extLst>
                        <a:ext uri="{9D8B030D-6E8A-4147-A177-3AD203B41FA5}">
                          <a16:colId xmlns:a16="http://schemas.microsoft.com/office/drawing/2014/main" val="544884916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4208800778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1225585865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1991963488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4023816541"/>
                        </a:ext>
                      </a:extLst>
                    </a:gridCol>
                  </a:tblGrid>
                  <a:tr h="392400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Shade all the cells that round</a:t>
                          </a:r>
                          <a:r>
                            <a:rPr lang="en-US" sz="1400" b="0" baseline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decimal place.</a:t>
                          </a:r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9757993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0.028+0.122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0.122+0.128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0.128+0.</m:t>
                              </m:r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018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0.18+0.06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0.06+0.08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66798403"/>
                      </a:ext>
                    </a:extLst>
                  </a:tr>
                  <a:tr h="3781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4−3.883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3.883−3.712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3.712−3.001</m:t>
                                </m:r>
                              </m:oMath>
                            </m:oMathPara>
                          </a14:m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3.001−1.831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1.831−1.654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1716216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kern="12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0.6 × 0.4</m:t>
                                </m:r>
                              </m:oMath>
                            </m:oMathPara>
                          </a14:m>
                          <a:endParaRPr lang="en-GB" sz="1400" b="0" i="1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kern="12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0.4 × 0.7</m:t>
                                </m:r>
                              </m:oMath>
                            </m:oMathPara>
                          </a14:m>
                          <a:endParaRPr lang="en-GB" sz="1400" b="0" i="1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kern="12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0.7 × 0.2</m:t>
                                </m:r>
                              </m:oMath>
                            </m:oMathPara>
                          </a14:m>
                          <a:endParaRPr lang="en-GB" sz="1400" b="0" i="1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kern="12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0.2 × 0.95</m:t>
                                </m:r>
                              </m:oMath>
                            </m:oMathPara>
                          </a14:m>
                          <a:endParaRPr lang="en-GB" sz="1400" b="0" i="1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kern="12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0.95 × 0.28</m:t>
                                </m:r>
                              </m:oMath>
                            </m:oMathPara>
                          </a14:m>
                          <a:endParaRPr lang="en-GB" sz="1400" b="0" i="1" kern="1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7058436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0.006÷0.02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0.02÷0.125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0.125÷0.5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0.5÷1.6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1.6÷8</m:t>
                              </m:r>
                            </m:oMath>
                          </a14:m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2731823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861955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31236F2-F104-F64F-86A1-C0F7001C2B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8660662"/>
                  </p:ext>
                </p:extLst>
              </p:nvPr>
            </p:nvGraphicFramePr>
            <p:xfrm>
              <a:off x="3708555" y="991465"/>
              <a:ext cx="6056290" cy="22223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1258">
                      <a:extLst>
                        <a:ext uri="{9D8B030D-6E8A-4147-A177-3AD203B41FA5}">
                          <a16:colId xmlns:a16="http://schemas.microsoft.com/office/drawing/2014/main" val="544884916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4208800778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1225585865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1991963488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4023816541"/>
                        </a:ext>
                      </a:extLst>
                    </a:gridCol>
                  </a:tblGrid>
                  <a:tr h="392400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10" t="-3226" r="-210" b="-47096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9757993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53" t="-110345" r="-403158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110345" r="-298958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2105" t="-110345" r="-202105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958" t="-110345" r="-100000" b="-4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3158" t="-110345" r="-1053" b="-40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6798403"/>
                      </a:ext>
                    </a:extLst>
                  </a:tr>
                  <a:tr h="3781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53" t="-203333" r="-403158" b="-2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203333" r="-298958" b="-2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2105" t="-203333" r="-202105" b="-2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958" t="-203333" r="-100000" b="-2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3158" t="-203333" r="-1053" b="-29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1716216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53" t="-313793" r="-40315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313793" r="-29895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2105" t="-313793" r="-20210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958" t="-313793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3158" t="-313793" r="-1053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7058436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53" t="-428571" r="-403158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428571" r="-298958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2105" t="-428571" r="-202105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958" t="-428571" r="-100000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3158" t="-428571" r="-1053" b="-10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2731823"/>
                      </a:ext>
                    </a:extLst>
                  </a:tr>
                  <a:tr h="362951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8619554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FD487A5-698F-434C-923C-A8179FABDF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4233504"/>
                  </p:ext>
                </p:extLst>
              </p:nvPr>
            </p:nvGraphicFramePr>
            <p:xfrm>
              <a:off x="204765" y="3327224"/>
              <a:ext cx="3330825" cy="2498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6165">
                      <a:extLst>
                        <a:ext uri="{9D8B030D-6E8A-4147-A177-3AD203B41FA5}">
                          <a16:colId xmlns:a16="http://schemas.microsoft.com/office/drawing/2014/main" val="1823254804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1313617861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548174993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3916027355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37053621"/>
                        </a:ext>
                      </a:extLst>
                    </a:gridCol>
                  </a:tblGrid>
                  <a:tr h="393238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Shade all the cells that round</a:t>
                          </a:r>
                          <a:b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</a:br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decimal place.</a:t>
                          </a:r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378565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801125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46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44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818126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99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99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831397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301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9503795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3991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FD487A5-698F-434C-923C-A8179FABDF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4233504"/>
                  </p:ext>
                </p:extLst>
              </p:nvPr>
            </p:nvGraphicFramePr>
            <p:xfrm>
              <a:off x="204765" y="3327224"/>
              <a:ext cx="3330825" cy="24981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6165">
                      <a:extLst>
                        <a:ext uri="{9D8B030D-6E8A-4147-A177-3AD203B41FA5}">
                          <a16:colId xmlns:a16="http://schemas.microsoft.com/office/drawing/2014/main" val="1823254804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1313617861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548174993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3916027355"/>
                        </a:ext>
                      </a:extLst>
                    </a:gridCol>
                    <a:gridCol w="666165">
                      <a:extLst>
                        <a:ext uri="{9D8B030D-6E8A-4147-A177-3AD203B41FA5}">
                          <a16:colId xmlns:a16="http://schemas.microsoft.com/office/drawing/2014/main" val="37053621"/>
                        </a:ext>
                      </a:extLst>
                    </a:gridCol>
                  </a:tblGrid>
                  <a:tr h="518160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80" r="-380" b="-38536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3785656"/>
                      </a:ext>
                    </a:extLst>
                  </a:tr>
                  <a:tr h="3944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887" t="-132258" r="-398113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3846" t="-132258" r="-305769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132258" r="-200000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5769" t="-132258" r="-103846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98113" t="-132258" r="-1887" b="-4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8011250"/>
                      </a:ext>
                    </a:extLst>
                  </a:tr>
                  <a:tr h="3944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887" t="-225000" r="-398113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3846" t="-225000" r="-305769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225000" r="-200000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5769" t="-225000" r="-103846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98113" t="-225000" r="-1887" b="-2968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8181265"/>
                      </a:ext>
                    </a:extLst>
                  </a:tr>
                  <a:tr h="3975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887" t="-335484" r="-398113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3846" t="-335484" r="-305769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335484" r="-200000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5769" t="-335484" r="-103846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98113" t="-335484" r="-1887" b="-2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3139708"/>
                      </a:ext>
                    </a:extLst>
                  </a:tr>
                  <a:tr h="3975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887" t="-421875" r="-39811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3846" t="-421875" r="-30576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421875"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5769" t="-421875" r="-10384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98113" t="-421875" r="-188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9503795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39912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4">
                <a:extLst>
                  <a:ext uri="{FF2B5EF4-FFF2-40B4-BE49-F238E27FC236}">
                    <a16:creationId xmlns:a16="http://schemas.microsoft.com/office/drawing/2014/main" id="{D870A851-72C1-3245-AF2E-4A9C353E69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5553613"/>
                  </p:ext>
                </p:extLst>
              </p:nvPr>
            </p:nvGraphicFramePr>
            <p:xfrm>
              <a:off x="3708555" y="3463139"/>
              <a:ext cx="6056290" cy="23700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1258">
                      <a:extLst>
                        <a:ext uri="{9D8B030D-6E8A-4147-A177-3AD203B41FA5}">
                          <a16:colId xmlns:a16="http://schemas.microsoft.com/office/drawing/2014/main" val="2077730077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3578949301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698650279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425526692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2922937746"/>
                        </a:ext>
                      </a:extLst>
                    </a:gridCol>
                  </a:tblGrid>
                  <a:tr h="393244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Shade all the cells that round 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decimal place.</a:t>
                          </a:r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816849"/>
                      </a:ext>
                    </a:extLst>
                  </a:tr>
                  <a:tr h="30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4727317"/>
                      </a:ext>
                    </a:extLst>
                  </a:tr>
                  <a:tr h="30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73038162"/>
                      </a:ext>
                    </a:extLst>
                  </a:tr>
                  <a:tr h="30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639233"/>
                      </a:ext>
                    </a:extLst>
                  </a:tr>
                  <a:tr h="30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÷3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÷10</m:t>
                              </m:r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10÷28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÷57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7993149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76204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4">
                <a:extLst>
                  <a:ext uri="{FF2B5EF4-FFF2-40B4-BE49-F238E27FC236}">
                    <a16:creationId xmlns:a16="http://schemas.microsoft.com/office/drawing/2014/main" id="{D870A851-72C1-3245-AF2E-4A9C353E69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5553613"/>
                  </p:ext>
                </p:extLst>
              </p:nvPr>
            </p:nvGraphicFramePr>
            <p:xfrm>
              <a:off x="3708555" y="3463139"/>
              <a:ext cx="6056290" cy="23700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1258">
                      <a:extLst>
                        <a:ext uri="{9D8B030D-6E8A-4147-A177-3AD203B41FA5}">
                          <a16:colId xmlns:a16="http://schemas.microsoft.com/office/drawing/2014/main" val="2077730077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3578949301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698650279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425526692"/>
                        </a:ext>
                      </a:extLst>
                    </a:gridCol>
                    <a:gridCol w="1211258">
                      <a:extLst>
                        <a:ext uri="{9D8B030D-6E8A-4147-A177-3AD203B41FA5}">
                          <a16:colId xmlns:a16="http://schemas.microsoft.com/office/drawing/2014/main" val="2922937746"/>
                        </a:ext>
                      </a:extLst>
                    </a:gridCol>
                  </a:tblGrid>
                  <a:tr h="393244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10" r="-210" b="-50967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816849"/>
                      </a:ext>
                    </a:extLst>
                  </a:tr>
                  <a:tr h="3944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53" t="-100000" r="-403158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000" t="-100000" r="-298958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2105" t="-100000" r="-202105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8958" t="-100000" r="-100000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3158" t="-100000" r="-1053" b="-40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4727317"/>
                      </a:ext>
                    </a:extLst>
                  </a:tr>
                  <a:tr h="39458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53" t="-193750" r="-403158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000" t="-193750" r="-298958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2105" t="-193750" r="-202105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8958" t="-193750" r="-100000" b="-2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3158" t="-193750" r="-1053" b="-2968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73038162"/>
                      </a:ext>
                    </a:extLst>
                  </a:tr>
                  <a:tr h="3944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53" t="-303226" r="-403158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000" t="-303226" r="-298958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2105" t="-303226" r="-202105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8958" t="-303226" r="-100000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3158" t="-303226" r="-1053" b="-2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639233"/>
                      </a:ext>
                    </a:extLst>
                  </a:tr>
                  <a:tr h="3972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53" t="-390625" r="-40315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000" t="-390625" r="-29895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2105" t="-390625" r="-20210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8958" t="-390625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3158" t="-390625" r="-105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993149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76204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Half-frame 10">
            <a:extLst>
              <a:ext uri="{FF2B5EF4-FFF2-40B4-BE49-F238E27FC236}">
                <a16:creationId xmlns:a16="http://schemas.microsoft.com/office/drawing/2014/main" id="{435D294A-9369-2A48-B1B9-7B628C831BD8}"/>
              </a:ext>
            </a:extLst>
          </p:cNvPr>
          <p:cNvSpPr/>
          <p:nvPr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InterwovenMaths.com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FD22A7-557D-1346-96DF-C439D837EA61}"/>
              </a:ext>
            </a:extLst>
          </p:cNvPr>
          <p:cNvSpPr/>
          <p:nvPr/>
        </p:nvSpPr>
        <p:spPr>
          <a:xfrm>
            <a:off x="5295438" y="307271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Rounding with… </a:t>
            </a:r>
            <a:r>
              <a:rPr lang="en-GB" sz="3600" dirty="0">
                <a:solidFill>
                  <a:schemeClr val="tx1"/>
                </a:solidFill>
                <a:latin typeface="Corbel" panose="020B0503020204020204" pitchFamily="34" charset="0"/>
              </a:rPr>
              <a:t>Fractions</a:t>
            </a:r>
            <a:br>
              <a:rPr lang="en-GB" sz="36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and…</a:t>
            </a:r>
            <a:r>
              <a:rPr lang="en-GB" sz="3600" dirty="0">
                <a:solidFill>
                  <a:schemeClr val="tx1"/>
                </a:solidFill>
                <a:latin typeface="Corbel" panose="020B0503020204020204" pitchFamily="34" charset="0"/>
              </a:rPr>
              <a:t> Decimals</a:t>
            </a:r>
            <a:endParaRPr lang="en-GB" sz="20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56EC3E-652E-2449-BF0B-F2295D2BE977}"/>
              </a:ext>
            </a:extLst>
          </p:cNvPr>
          <p:cNvGrpSpPr/>
          <p:nvPr/>
        </p:nvGrpSpPr>
        <p:grpSpPr>
          <a:xfrm>
            <a:off x="9148895" y="76238"/>
            <a:ext cx="615950" cy="631529"/>
            <a:chOff x="11461615" y="95276"/>
            <a:chExt cx="615950" cy="63152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02EB49B-DDB5-9241-BE4C-A8ED807E2CC3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17" name="Graphic 16" descr="Alterations &amp; Tailoring outline">
              <a:extLst>
                <a:ext uri="{FF2B5EF4-FFF2-40B4-BE49-F238E27FC236}">
                  <a16:creationId xmlns:a16="http://schemas.microsoft.com/office/drawing/2014/main" id="{EFA03696-A9CB-A54E-B8B5-D5451E041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8">
                <a:extLst>
                  <a:ext uri="{FF2B5EF4-FFF2-40B4-BE49-F238E27FC236}">
                    <a16:creationId xmlns:a16="http://schemas.microsoft.com/office/drawing/2014/main" id="{88FF38A0-022D-9C42-84DE-7D0D4DCF6D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3669893"/>
                  </p:ext>
                </p:extLst>
              </p:nvPr>
            </p:nvGraphicFramePr>
            <p:xfrm>
              <a:off x="196814" y="5986462"/>
              <a:ext cx="95374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7400">
                      <a:extLst>
                        <a:ext uri="{9D8B030D-6E8A-4147-A177-3AD203B41FA5}">
                          <a16:colId xmlns:a16="http://schemas.microsoft.com/office/drawing/2014/main" val="932511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1) Complete the bottom row of each table in a way that continues the pattern.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8469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2) Which answers would change if, instead of rounding to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decimal place, you rounded to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significant figure?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649521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8">
                <a:extLst>
                  <a:ext uri="{FF2B5EF4-FFF2-40B4-BE49-F238E27FC236}">
                    <a16:creationId xmlns:a16="http://schemas.microsoft.com/office/drawing/2014/main" id="{88FF38A0-022D-9C42-84DE-7D0D4DCF6D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3669893"/>
                  </p:ext>
                </p:extLst>
              </p:nvPr>
            </p:nvGraphicFramePr>
            <p:xfrm>
              <a:off x="196814" y="5986462"/>
              <a:ext cx="95374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7400">
                      <a:extLst>
                        <a:ext uri="{9D8B030D-6E8A-4147-A177-3AD203B41FA5}">
                          <a16:colId xmlns:a16="http://schemas.microsoft.com/office/drawing/2014/main" val="932511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1) Complete the bottom row of each table in a way that continues the pattern.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8469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110345" b="-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49521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1114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alf-frame 10">
            <a:extLst>
              <a:ext uri="{FF2B5EF4-FFF2-40B4-BE49-F238E27FC236}">
                <a16:creationId xmlns:a16="http://schemas.microsoft.com/office/drawing/2014/main" id="{435D294A-9369-2A48-B1B9-7B628C831BD8}"/>
              </a:ext>
            </a:extLst>
          </p:cNvPr>
          <p:cNvSpPr/>
          <p:nvPr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InterwovenMaths.com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FD22A7-557D-1346-96DF-C439D837EA61}"/>
              </a:ext>
            </a:extLst>
          </p:cNvPr>
          <p:cNvSpPr/>
          <p:nvPr/>
        </p:nvSpPr>
        <p:spPr>
          <a:xfrm>
            <a:off x="5295438" y="307271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75000"/>
              </a:lnSpc>
            </a:pPr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Rounding with… </a:t>
            </a:r>
            <a:r>
              <a:rPr lang="en-GB" sz="3600" dirty="0">
                <a:solidFill>
                  <a:schemeClr val="tx1"/>
                </a:solidFill>
                <a:latin typeface="Corbel" panose="020B0503020204020204" pitchFamily="34" charset="0"/>
              </a:rPr>
              <a:t>Algebra</a:t>
            </a:r>
            <a:endParaRPr lang="en-GB" sz="20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56EC3E-652E-2449-BF0B-F2295D2BE977}"/>
              </a:ext>
            </a:extLst>
          </p:cNvPr>
          <p:cNvGrpSpPr/>
          <p:nvPr/>
        </p:nvGrpSpPr>
        <p:grpSpPr>
          <a:xfrm>
            <a:off x="9148895" y="76238"/>
            <a:ext cx="615950" cy="631529"/>
            <a:chOff x="11461615" y="95276"/>
            <a:chExt cx="615950" cy="63152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02EB49B-DDB5-9241-BE4C-A8ED807E2CC3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17" name="Graphic 16" descr="Alterations &amp; Tailoring outline">
              <a:extLst>
                <a:ext uri="{FF2B5EF4-FFF2-40B4-BE49-F238E27FC236}">
                  <a16:creationId xmlns:a16="http://schemas.microsoft.com/office/drawing/2014/main" id="{EFA03696-A9CB-A54E-B8B5-D5451E041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88FF38A0-022D-9C42-84DE-7D0D4DCF6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76464"/>
              </p:ext>
            </p:extLst>
          </p:nvPr>
        </p:nvGraphicFramePr>
        <p:xfrm>
          <a:off x="353362" y="6512522"/>
          <a:ext cx="92615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1581">
                  <a:extLst>
                    <a:ext uri="{9D8B030D-6E8A-4147-A177-3AD203B41FA5}">
                      <a16:colId xmlns:a16="http://schemas.microsoft.com/office/drawing/2014/main" val="93251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Complete the bottom row of each table in a way that continues the pattern.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6906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6ECB7BE9-242B-C348-AF47-0733BEC21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295151"/>
                  </p:ext>
                </p:extLst>
              </p:nvPr>
            </p:nvGraphicFramePr>
            <p:xfrm>
              <a:off x="353363" y="573402"/>
              <a:ext cx="9388802" cy="2959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4800">
                      <a:extLst>
                        <a:ext uri="{9D8B030D-6E8A-4147-A177-3AD203B41FA5}">
                          <a16:colId xmlns:a16="http://schemas.microsoft.com/office/drawing/2014/main" val="3369935763"/>
                        </a:ext>
                      </a:extLst>
                    </a:gridCol>
                    <a:gridCol w="312960">
                      <a:extLst>
                        <a:ext uri="{9D8B030D-6E8A-4147-A177-3AD203B41FA5}">
                          <a16:colId xmlns:a16="http://schemas.microsoft.com/office/drawing/2014/main" val="1895141995"/>
                        </a:ext>
                      </a:extLst>
                    </a:gridCol>
                    <a:gridCol w="1251841">
                      <a:extLst>
                        <a:ext uri="{9D8B030D-6E8A-4147-A177-3AD203B41FA5}">
                          <a16:colId xmlns:a16="http://schemas.microsoft.com/office/drawing/2014/main" val="211873107"/>
                        </a:ext>
                      </a:extLst>
                    </a:gridCol>
                    <a:gridCol w="625919">
                      <a:extLst>
                        <a:ext uri="{9D8B030D-6E8A-4147-A177-3AD203B41FA5}">
                          <a16:colId xmlns:a16="http://schemas.microsoft.com/office/drawing/2014/main" val="1182360489"/>
                        </a:ext>
                      </a:extLst>
                    </a:gridCol>
                    <a:gridCol w="938881">
                      <a:extLst>
                        <a:ext uri="{9D8B030D-6E8A-4147-A177-3AD203B41FA5}">
                          <a16:colId xmlns:a16="http://schemas.microsoft.com/office/drawing/2014/main" val="4142535229"/>
                        </a:ext>
                      </a:extLst>
                    </a:gridCol>
                    <a:gridCol w="938881">
                      <a:extLst>
                        <a:ext uri="{9D8B030D-6E8A-4147-A177-3AD203B41FA5}">
                          <a16:colId xmlns:a16="http://schemas.microsoft.com/office/drawing/2014/main" val="2676430658"/>
                        </a:ext>
                      </a:extLst>
                    </a:gridCol>
                    <a:gridCol w="625919">
                      <a:extLst>
                        <a:ext uri="{9D8B030D-6E8A-4147-A177-3AD203B41FA5}">
                          <a16:colId xmlns:a16="http://schemas.microsoft.com/office/drawing/2014/main" val="2662151904"/>
                        </a:ext>
                      </a:extLst>
                    </a:gridCol>
                    <a:gridCol w="1251841">
                      <a:extLst>
                        <a:ext uri="{9D8B030D-6E8A-4147-A177-3AD203B41FA5}">
                          <a16:colId xmlns:a16="http://schemas.microsoft.com/office/drawing/2014/main" val="1161632197"/>
                        </a:ext>
                      </a:extLst>
                    </a:gridCol>
                    <a:gridCol w="312960">
                      <a:extLst>
                        <a:ext uri="{9D8B030D-6E8A-4147-A177-3AD203B41FA5}">
                          <a16:colId xmlns:a16="http://schemas.microsoft.com/office/drawing/2014/main" val="2836826701"/>
                        </a:ext>
                      </a:extLst>
                    </a:gridCol>
                    <a:gridCol w="1564800">
                      <a:extLst>
                        <a:ext uri="{9D8B030D-6E8A-4147-A177-3AD203B41FA5}">
                          <a16:colId xmlns:a16="http://schemas.microsoft.com/office/drawing/2014/main" val="1447879823"/>
                        </a:ext>
                      </a:extLst>
                    </a:gridCol>
                  </a:tblGrid>
                  <a:tr h="284060">
                    <a:tc gridSpan="10">
                      <a:txBody>
                        <a:bodyPr/>
                        <a:lstStyle/>
                        <a:p>
                          <a:pPr algn="l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Shade all the cells that round to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decimal place.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66104"/>
                      </a:ext>
                    </a:extLst>
                  </a:tr>
                  <a:tr h="234929"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=0.1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=0.03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=−0.05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36772864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+0.25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0.5−2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0.5+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693898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+0.15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0.6−2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+0.6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−7.4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4789363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4037900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𝑐𝑑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9309463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08236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6ECB7BE9-242B-C348-AF47-0733BEC21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295151"/>
                  </p:ext>
                </p:extLst>
              </p:nvPr>
            </p:nvGraphicFramePr>
            <p:xfrm>
              <a:off x="353363" y="573402"/>
              <a:ext cx="9388802" cy="2959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4800">
                      <a:extLst>
                        <a:ext uri="{9D8B030D-6E8A-4147-A177-3AD203B41FA5}">
                          <a16:colId xmlns:a16="http://schemas.microsoft.com/office/drawing/2014/main" val="3369935763"/>
                        </a:ext>
                      </a:extLst>
                    </a:gridCol>
                    <a:gridCol w="312960">
                      <a:extLst>
                        <a:ext uri="{9D8B030D-6E8A-4147-A177-3AD203B41FA5}">
                          <a16:colId xmlns:a16="http://schemas.microsoft.com/office/drawing/2014/main" val="1895141995"/>
                        </a:ext>
                      </a:extLst>
                    </a:gridCol>
                    <a:gridCol w="1251841">
                      <a:extLst>
                        <a:ext uri="{9D8B030D-6E8A-4147-A177-3AD203B41FA5}">
                          <a16:colId xmlns:a16="http://schemas.microsoft.com/office/drawing/2014/main" val="211873107"/>
                        </a:ext>
                      </a:extLst>
                    </a:gridCol>
                    <a:gridCol w="625919">
                      <a:extLst>
                        <a:ext uri="{9D8B030D-6E8A-4147-A177-3AD203B41FA5}">
                          <a16:colId xmlns:a16="http://schemas.microsoft.com/office/drawing/2014/main" val="1182360489"/>
                        </a:ext>
                      </a:extLst>
                    </a:gridCol>
                    <a:gridCol w="938881">
                      <a:extLst>
                        <a:ext uri="{9D8B030D-6E8A-4147-A177-3AD203B41FA5}">
                          <a16:colId xmlns:a16="http://schemas.microsoft.com/office/drawing/2014/main" val="4142535229"/>
                        </a:ext>
                      </a:extLst>
                    </a:gridCol>
                    <a:gridCol w="938881">
                      <a:extLst>
                        <a:ext uri="{9D8B030D-6E8A-4147-A177-3AD203B41FA5}">
                          <a16:colId xmlns:a16="http://schemas.microsoft.com/office/drawing/2014/main" val="2676430658"/>
                        </a:ext>
                      </a:extLst>
                    </a:gridCol>
                    <a:gridCol w="625919">
                      <a:extLst>
                        <a:ext uri="{9D8B030D-6E8A-4147-A177-3AD203B41FA5}">
                          <a16:colId xmlns:a16="http://schemas.microsoft.com/office/drawing/2014/main" val="2662151904"/>
                        </a:ext>
                      </a:extLst>
                    </a:gridCol>
                    <a:gridCol w="1251841">
                      <a:extLst>
                        <a:ext uri="{9D8B030D-6E8A-4147-A177-3AD203B41FA5}">
                          <a16:colId xmlns:a16="http://schemas.microsoft.com/office/drawing/2014/main" val="1161632197"/>
                        </a:ext>
                      </a:extLst>
                    </a:gridCol>
                    <a:gridCol w="312960">
                      <a:extLst>
                        <a:ext uri="{9D8B030D-6E8A-4147-A177-3AD203B41FA5}">
                          <a16:colId xmlns:a16="http://schemas.microsoft.com/office/drawing/2014/main" val="2836826701"/>
                        </a:ext>
                      </a:extLst>
                    </a:gridCol>
                    <a:gridCol w="1564800">
                      <a:extLst>
                        <a:ext uri="{9D8B030D-6E8A-4147-A177-3AD203B41FA5}">
                          <a16:colId xmlns:a16="http://schemas.microsoft.com/office/drawing/2014/main" val="1447879823"/>
                        </a:ext>
                      </a:extLst>
                    </a:gridCol>
                  </a:tblGrid>
                  <a:tr h="284060">
                    <a:tc gridSpan="10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5" t="-18182" r="-135" b="-96818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6610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96296" r="-399194" b="-6888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000" t="-96296" r="-299194" b="-6888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2439" t="-96296" r="-201626" b="-6888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99194" t="-96296" r="-100000" b="-6888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36772864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143243" r="-401351" b="-4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676" t="-143243" r="-301351" b="-4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9329" t="-143243" r="-199329" b="-4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351" t="-143243" r="-100676" b="-4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1351" t="-143243" r="-676" b="-4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693898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243243" r="-401351" b="-3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676" t="-243243" r="-301351" b="-3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9329" t="-243243" r="-199329" b="-3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351" t="-243243" r="-100676" b="-3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1351" t="-243243" r="-676" b="-3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4789363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343243" r="-401351" b="-2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676" t="-343243" r="-301351" b="-2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9329" t="-343243" r="-199329" b="-2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351" t="-343243" r="-100676" b="-2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1351" t="-343243" r="-676" b="-2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24037900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443243" r="-401351" b="-1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676" t="-443243" r="-301351" b="-1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9329" t="-443243" r="-199329" b="-1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351" t="-443243" r="-100676" b="-1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1351" t="-443243" r="-676" b="-10270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9309463"/>
                      </a:ext>
                    </a:extLst>
                  </a:tr>
                  <a:tr h="468000"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orbel" panose="020B0503020204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08236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1746819-C527-DE45-909B-1DB300C104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7032586"/>
                  </p:ext>
                </p:extLst>
              </p:nvPr>
            </p:nvGraphicFramePr>
            <p:xfrm>
              <a:off x="353363" y="3563919"/>
              <a:ext cx="9388800" cy="28073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7760">
                      <a:extLst>
                        <a:ext uri="{9D8B030D-6E8A-4147-A177-3AD203B41FA5}">
                          <a16:colId xmlns:a16="http://schemas.microsoft.com/office/drawing/2014/main" val="981081417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3269595763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1089034096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1726099125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5277815"/>
                        </a:ext>
                      </a:extLst>
                    </a:gridCol>
                  </a:tblGrid>
                  <a:tr h="467897">
                    <a:tc gridSpan="5">
                      <a:txBody>
                        <a:bodyPr/>
                        <a:lstStyle/>
                        <a:p>
                          <a:pPr algn="l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Shade all the cells with solutions that round to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0.6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rbel" panose="020B0503020204020204" pitchFamily="34" charset="0"/>
                            </a:rPr>
                            <a:t> decimal place.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7977870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=2.3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=3.2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9703037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−0.2=0.84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+0.2=0.84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0.2−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=0.84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0.8−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=0.24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1.6−2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=0.48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2939456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−0.3=0.84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+0.2=2.2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0.2−4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0.8−5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=3.8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1.6−6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=−2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33917737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+1.12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−1.12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+1.12=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−1.12=3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1.12−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26590987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95319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1746819-C527-DE45-909B-1DB300C104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7032586"/>
                  </p:ext>
                </p:extLst>
              </p:nvPr>
            </p:nvGraphicFramePr>
            <p:xfrm>
              <a:off x="353363" y="3563919"/>
              <a:ext cx="9388800" cy="28073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7760">
                      <a:extLst>
                        <a:ext uri="{9D8B030D-6E8A-4147-A177-3AD203B41FA5}">
                          <a16:colId xmlns:a16="http://schemas.microsoft.com/office/drawing/2014/main" val="981081417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3269595763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1089034096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1726099125"/>
                        </a:ext>
                      </a:extLst>
                    </a:gridCol>
                    <a:gridCol w="1877760">
                      <a:extLst>
                        <a:ext uri="{9D8B030D-6E8A-4147-A177-3AD203B41FA5}">
                          <a16:colId xmlns:a16="http://schemas.microsoft.com/office/drawing/2014/main" val="5277815"/>
                        </a:ext>
                      </a:extLst>
                    </a:gridCol>
                  </a:tblGrid>
                  <a:tr h="467897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35" r="-135" b="-50540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7977870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76" t="-100000" r="-401351" b="-4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676" t="-100000" r="-301351" b="-4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9329" t="-100000" r="-199329" b="-4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1351" t="-100000" r="-100676" b="-4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1351" t="-100000" r="-676" b="-4054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9703037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76" t="-200000" r="-401351" b="-3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676" t="-200000" r="-301351" b="-3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9329" t="-200000" r="-199329" b="-3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1351" t="-200000" r="-100676" b="-3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1351" t="-200000" r="-676" b="-3054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2939456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76" t="-300000" r="-401351" b="-2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676" t="-300000" r="-301351" b="-2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9329" t="-300000" r="-199329" b="-2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1351" t="-300000" r="-100676" b="-2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1351" t="-300000" r="-676" b="-2054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3917737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76" t="-400000" r="-401351" b="-1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676" t="-400000" r="-301351" b="-1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9329" t="-400000" r="-199329" b="-1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1351" t="-400000" r="-100676" b="-10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1351" t="-400000" r="-676" b="-1054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6590987"/>
                      </a:ext>
                    </a:extLst>
                  </a:tr>
                  <a:tr h="467897"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953192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227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503</Words>
  <Application>Microsoft Macintosh PowerPoint</Application>
  <PresentationFormat>A4 Paper (210x297 mm)</PresentationFormat>
  <Paragraphs>138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Corbel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</cp:revision>
  <dcterms:created xsi:type="dcterms:W3CDTF">2022-01-16T21:27:12Z</dcterms:created>
  <dcterms:modified xsi:type="dcterms:W3CDTF">2022-01-23T12:18:16Z</dcterms:modified>
</cp:coreProperties>
</file>