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63" r:id="rId5"/>
    <p:sldId id="258" r:id="rId6"/>
    <p:sldId id="264" r:id="rId7"/>
    <p:sldId id="259" r:id="rId8"/>
    <p:sldId id="265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91"/>
    <p:restoredTop sz="96327"/>
  </p:normalViewPr>
  <p:slideViewPr>
    <p:cSldViewPr snapToGrid="0">
      <p:cViewPr>
        <p:scale>
          <a:sx n="180" d="100"/>
          <a:sy n="180" d="100"/>
        </p:scale>
        <p:origin x="1336" y="10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DDB17-4D6F-64F6-77D8-81103F42CB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63E28B-5DFB-4288-BDCC-52D9B7F588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C32036-B1FE-8F79-B2CB-5F37CE5B8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E095-2062-B84D-AC46-8E4D4F3A5ACB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CBFAA1-96F2-3B34-2A24-C660A6DE2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B24000-5C64-847D-2588-E7A609234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0F7-42FF-8B49-A593-54C78B931B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23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8B519-386D-63A0-4007-850E4B22D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97ECEC-175B-6C8D-29C8-D8EB0F207B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C89B09-5C88-779D-47FD-28ED68C94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E095-2062-B84D-AC46-8E4D4F3A5ACB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EB19D2-DD70-A408-7E94-B6CFA92A1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FF793C-993C-D437-029C-701DE934AE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0F7-42FF-8B49-A593-54C78B931B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8610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FA0592-9AB1-D86E-2867-273BBEBBB1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53C7D-C139-7C36-668B-CA4CC4557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BDE4F-ADEA-7166-6A48-66846D5EC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E095-2062-B84D-AC46-8E4D4F3A5ACB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4A783-D449-27B8-5D11-EF0F4DE28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72C6F-0DBE-35C4-D26C-715956FD4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0F7-42FF-8B49-A593-54C78B931B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60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E33038-970D-B44F-4AB7-A9CF9FBDC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645A4-C13B-0124-E01C-B81ABF3BA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54E6F3-66F0-F17E-87AF-96A5B0799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E095-2062-B84D-AC46-8E4D4F3A5ACB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1A363-7F13-B0FF-2C39-FA9A7CFDA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4AA33-AC60-EF6E-57F8-FDCC81532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0F7-42FF-8B49-A593-54C78B931B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438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0AF39-C0EF-174C-DED9-EF33AF1A5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79518-5AC7-30DC-26F6-634D87BE4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18AF51-E148-1838-0462-302042C70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E095-2062-B84D-AC46-8E4D4F3A5ACB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F1065-29FE-DD58-7F1F-368851C25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6437DF-E582-EB6B-E330-9AC86A0CC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0F7-42FF-8B49-A593-54C78B931B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4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96793-A820-0DEC-9CF4-97F06F917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9E02F-36B5-1185-C5F8-4256104128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F46449-609D-9213-B3BC-A5E2140991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2A29BE-5DF3-2CC0-0010-8464FED90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E095-2062-B84D-AC46-8E4D4F3A5ACB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28C75-F383-BFE3-816B-6D841E3E4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A857D8-8464-40BF-B2AB-65F839E20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0F7-42FF-8B49-A593-54C78B931B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0799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4FDB8-33C7-C908-C028-07B074987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80BE6A-0F2F-1342-FCD1-771D292C8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488DEB-A988-472C-14CA-34D604A453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61FE89-36D4-B134-7C8C-CFE0AFDCEC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DB5041-17BE-B165-25B2-E486017CAB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F51E2-0328-BC7D-D76C-0DCD08FCF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E095-2062-B84D-AC46-8E4D4F3A5ACB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E156DC-2BDD-482D-34CE-35D180225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A880E0-4DF8-56A2-EF8C-A44151534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0F7-42FF-8B49-A593-54C78B931B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8396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A95EA-89E3-8CB0-1708-67A45BBF0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A273F8-4A85-A688-03C5-AB535484C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E095-2062-B84D-AC46-8E4D4F3A5ACB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2DB879-5A8F-868D-979F-3946E48F9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62D0BD-2624-AED3-6527-685756B58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0F7-42FF-8B49-A593-54C78B931B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37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9FCF28-3C2A-4C69-F640-B5495E24B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E095-2062-B84D-AC46-8E4D4F3A5ACB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3E2B72-38B5-B1CC-A302-0A2A79D88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312EF4-80C3-D7F2-E118-83354682B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0F7-42FF-8B49-A593-54C78B931B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3369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2E056-548A-999F-4E30-A402245A4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DC5F73-5E52-47E2-6C30-D4B73F3461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76B22E-F3F7-E126-EC80-F40D128F4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D41E6-0E87-E8AB-2A0B-473E5844E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E095-2062-B84D-AC46-8E4D4F3A5ACB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1BB961-1DF9-2FFE-D8D6-D67B673B0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8188A7-64EA-AE6C-11E5-45E105970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0F7-42FF-8B49-A593-54C78B931B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83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CCA40-1601-C5B1-5F77-10598BF3F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970643-2B02-7050-CC3A-BA5005085A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B78A6-D1E2-7C80-6DF2-D89E22F07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11062-11E5-7D2F-2391-86EF12777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4E095-2062-B84D-AC46-8E4D4F3A5ACB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EB9F70-18A3-9B74-E28F-9044D676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4BC007-C689-F841-D28C-D0F8EFE6B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B940F7-42FF-8B49-A593-54C78B931B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926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1C9943-2C20-9631-FCE7-81CD3906F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E88439-CCDB-E7F0-C126-CAE458D9A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8901E-1D0A-73F2-D5A6-81A22DDED1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4E095-2062-B84D-AC46-8E4D4F3A5ACB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22FBB-194F-774A-3287-892BAFB067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B66BC-48EE-9943-B661-74A7440E01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940F7-42FF-8B49-A593-54C78B931B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49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3" Type="http://schemas.openxmlformats.org/officeDocument/2006/relationships/image" Target="../media/image41.png"/><Relationship Id="rId7" Type="http://schemas.openxmlformats.org/officeDocument/2006/relationships/image" Target="../media/image4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49.png"/><Relationship Id="rId5" Type="http://schemas.openxmlformats.org/officeDocument/2006/relationships/image" Target="../media/image43.png"/><Relationship Id="rId10" Type="http://schemas.openxmlformats.org/officeDocument/2006/relationships/image" Target="../media/image48.png"/><Relationship Id="rId4" Type="http://schemas.openxmlformats.org/officeDocument/2006/relationships/image" Target="../media/image42.png"/><Relationship Id="rId9" Type="http://schemas.openxmlformats.org/officeDocument/2006/relationships/image" Target="../media/image47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21" Type="http://schemas.openxmlformats.org/officeDocument/2006/relationships/image" Target="../media/image20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24" Type="http://schemas.openxmlformats.org/officeDocument/2006/relationships/image" Target="../media/image23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9" Type="http://schemas.openxmlformats.org/officeDocument/2006/relationships/image" Target="../media/image1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12" Type="http://schemas.openxmlformats.org/officeDocument/2006/relationships/image" Target="../media/image36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png"/><Relationship Id="rId11" Type="http://schemas.openxmlformats.org/officeDocument/2006/relationships/image" Target="../media/image35.png"/><Relationship Id="rId5" Type="http://schemas.openxmlformats.org/officeDocument/2006/relationships/image" Target="../media/image29.png"/><Relationship Id="rId10" Type="http://schemas.openxmlformats.org/officeDocument/2006/relationships/image" Target="../media/image34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48BD960-09EF-C42E-0A61-7BD7248085DE}"/>
              </a:ext>
            </a:extLst>
          </p:cNvPr>
          <p:cNvCxnSpPr>
            <a:cxnSpLocks/>
          </p:cNvCxnSpPr>
          <p:nvPr/>
        </p:nvCxnSpPr>
        <p:spPr>
          <a:xfrm>
            <a:off x="468087" y="1787978"/>
            <a:ext cx="10768954" cy="0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313BA18-7CC4-9424-9FAE-050E57BDA42E}"/>
              </a:ext>
            </a:extLst>
          </p:cNvPr>
          <p:cNvCxnSpPr>
            <a:cxnSpLocks/>
          </p:cNvCxnSpPr>
          <p:nvPr/>
        </p:nvCxnSpPr>
        <p:spPr>
          <a:xfrm>
            <a:off x="461782" y="1787978"/>
            <a:ext cx="5773663" cy="4320000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BFA1A30-E3A4-3319-6D03-7F04B187A018}"/>
              </a:ext>
            </a:extLst>
          </p:cNvPr>
          <p:cNvCxnSpPr>
            <a:cxnSpLocks/>
          </p:cNvCxnSpPr>
          <p:nvPr/>
        </p:nvCxnSpPr>
        <p:spPr>
          <a:xfrm flipH="1">
            <a:off x="9475445" y="1787978"/>
            <a:ext cx="0" cy="4320000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D6A3C2-6DFD-531F-0476-DFA075E0B3F8}"/>
              </a:ext>
            </a:extLst>
          </p:cNvPr>
          <p:cNvCxnSpPr>
            <a:cxnSpLocks/>
          </p:cNvCxnSpPr>
          <p:nvPr/>
        </p:nvCxnSpPr>
        <p:spPr>
          <a:xfrm flipH="1">
            <a:off x="6235445" y="6107978"/>
            <a:ext cx="3240000" cy="0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26DA9A7-B304-9675-6E64-BBA0053D2DD4}"/>
              </a:ext>
            </a:extLst>
          </p:cNvPr>
          <p:cNvCxnSpPr>
            <a:cxnSpLocks/>
          </p:cNvCxnSpPr>
          <p:nvPr/>
        </p:nvCxnSpPr>
        <p:spPr>
          <a:xfrm flipH="1">
            <a:off x="6235445" y="1787978"/>
            <a:ext cx="3240000" cy="4320000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542F5F2-754A-2871-AC1C-353D9303098E}"/>
              </a:ext>
            </a:extLst>
          </p:cNvPr>
          <p:cNvCxnSpPr>
            <a:cxnSpLocks/>
          </p:cNvCxnSpPr>
          <p:nvPr/>
        </p:nvCxnSpPr>
        <p:spPr>
          <a:xfrm flipH="1">
            <a:off x="9475445" y="1787977"/>
            <a:ext cx="1761596" cy="4320001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E51150BF-E186-E638-5E22-2745DDC0FB7A}"/>
              </a:ext>
            </a:extLst>
          </p:cNvPr>
          <p:cNvSpPr/>
          <p:nvPr/>
        </p:nvSpPr>
        <p:spPr>
          <a:xfrm>
            <a:off x="9196609" y="5823675"/>
            <a:ext cx="276372" cy="27637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2CDD6DB-73FB-25C0-C510-649382E3AFFD}"/>
              </a:ext>
            </a:extLst>
          </p:cNvPr>
          <p:cNvSpPr/>
          <p:nvPr/>
        </p:nvSpPr>
        <p:spPr>
          <a:xfrm rot="2173047">
            <a:off x="6070147" y="5763217"/>
            <a:ext cx="282533" cy="28253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1485DEB-6247-52E7-058B-0227A07BF318}"/>
                  </a:ext>
                </a:extLst>
              </p:cNvPr>
              <p:cNvSpPr txBox="1"/>
              <p:nvPr/>
            </p:nvSpPr>
            <p:spPr>
              <a:xfrm>
                <a:off x="10246409" y="3610791"/>
                <a:ext cx="20099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13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−27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1485DEB-6247-52E7-058B-0227A07BF3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46409" y="3610791"/>
                <a:ext cx="2009920" cy="430887"/>
              </a:xfrm>
              <a:prstGeom prst="rect">
                <a:avLst/>
              </a:prstGeom>
              <a:blipFill>
                <a:blip r:embed="rId2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B224165-CEB7-2103-8B38-D9916D261992}"/>
                  </a:ext>
                </a:extLst>
              </p:cNvPr>
              <p:cNvSpPr txBox="1"/>
              <p:nvPr/>
            </p:nvSpPr>
            <p:spPr>
              <a:xfrm>
                <a:off x="9630946" y="1356413"/>
                <a:ext cx="1690026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−13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4B224165-CEB7-2103-8B38-D9916D2619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0946" y="1356413"/>
                <a:ext cx="1690026" cy="430887"/>
              </a:xfrm>
              <a:prstGeom prst="rect">
                <a:avLst/>
              </a:prstGeom>
              <a:blipFill>
                <a:blip r:embed="rId3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2C73CA4-3F02-5F3D-7191-15796B6C1921}"/>
                  </a:ext>
                </a:extLst>
              </p:cNvPr>
              <p:cNvSpPr txBox="1"/>
              <p:nvPr/>
            </p:nvSpPr>
            <p:spPr>
              <a:xfrm>
                <a:off x="3965574" y="1344572"/>
                <a:ext cx="20099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25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−50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2C73CA4-3F02-5F3D-7191-15796B6C19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5574" y="1344572"/>
                <a:ext cx="2009920" cy="430887"/>
              </a:xfrm>
              <a:prstGeom prst="rect">
                <a:avLst/>
              </a:prstGeom>
              <a:blipFill>
                <a:blip r:embed="rId4"/>
                <a:stretch>
                  <a:fillRect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A1F8D33-1E7D-B639-819B-E7ACF7B3F7F2}"/>
                  </a:ext>
                </a:extLst>
              </p:cNvPr>
              <p:cNvSpPr txBox="1"/>
              <p:nvPr/>
            </p:nvSpPr>
            <p:spPr>
              <a:xfrm>
                <a:off x="6850485" y="6115909"/>
                <a:ext cx="20099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−18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0A1F8D33-1E7D-B639-819B-E7ACF7B3F7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0485" y="6115909"/>
                <a:ext cx="2009920" cy="430887"/>
              </a:xfrm>
              <a:prstGeom prst="rect">
                <a:avLst/>
              </a:prstGeom>
              <a:blipFill>
                <a:blip r:embed="rId5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A8CBA78-E48B-824E-4294-2F222D819094}"/>
                  </a:ext>
                </a:extLst>
              </p:cNvPr>
              <p:cNvSpPr txBox="1"/>
              <p:nvPr/>
            </p:nvSpPr>
            <p:spPr>
              <a:xfrm>
                <a:off x="5975494" y="3610791"/>
                <a:ext cx="2009920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15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−30</m:t>
                    </m:r>
                  </m:oMath>
                </a14:m>
                <a:r>
                  <a:rPr lang="en-GB" sz="2800" dirty="0"/>
                  <a:t> </a:t>
                </a: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FA8CBA78-E48B-824E-4294-2F222D8190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494" y="3610791"/>
                <a:ext cx="2009920" cy="430887"/>
              </a:xfrm>
              <a:prstGeom prst="rect">
                <a:avLst/>
              </a:prstGeom>
              <a:blipFill>
                <a:blip r:embed="rId6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2E6B228-AAEB-D8E9-0109-5739B4A8490A}"/>
                  </a:ext>
                </a:extLst>
              </p:cNvPr>
              <p:cNvSpPr txBox="1"/>
              <p:nvPr/>
            </p:nvSpPr>
            <p:spPr>
              <a:xfrm>
                <a:off x="5847197" y="6044692"/>
                <a:ext cx="59503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dirty="0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2E6B228-AAEB-D8E9-0109-5739B4A849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197" y="6044692"/>
                <a:ext cx="595035" cy="646331"/>
              </a:xfrm>
              <a:prstGeom prst="rect">
                <a:avLst/>
              </a:prstGeom>
              <a:blipFill>
                <a:blip r:embed="rId7"/>
                <a:stretch>
                  <a:fillRect l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C317F51-A6D8-C111-019C-A2880FFD4F03}"/>
                  </a:ext>
                </a:extLst>
              </p:cNvPr>
              <p:cNvSpPr txBox="1"/>
              <p:nvPr/>
            </p:nvSpPr>
            <p:spPr>
              <a:xfrm>
                <a:off x="9186001" y="6031470"/>
                <a:ext cx="62228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dirty="0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DC317F51-A6D8-C111-019C-A2880FFD4F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86001" y="6031470"/>
                <a:ext cx="622285" cy="646331"/>
              </a:xfrm>
              <a:prstGeom prst="rect">
                <a:avLst/>
              </a:prstGeom>
              <a:blipFill>
                <a:blip r:embed="rId8"/>
                <a:stretch>
                  <a:fillRect l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2655B781-70A1-5987-FF53-4ABB13CA05B5}"/>
                  </a:ext>
                </a:extLst>
              </p:cNvPr>
              <p:cNvSpPr txBox="1"/>
              <p:nvPr/>
            </p:nvSpPr>
            <p:spPr>
              <a:xfrm>
                <a:off x="11137219" y="1204932"/>
                <a:ext cx="5790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dirty="0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2655B781-70A1-5987-FF53-4ABB13CA05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37219" y="1204932"/>
                <a:ext cx="579005" cy="646331"/>
              </a:xfrm>
              <a:prstGeom prst="rect">
                <a:avLst/>
              </a:prstGeom>
              <a:blipFill>
                <a:blip r:embed="rId9"/>
                <a:stretch>
                  <a:fillRect r="-2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89D470B-3A9D-180B-D7F5-FC5FDB6E6D4D}"/>
                  </a:ext>
                </a:extLst>
              </p:cNvPr>
              <p:cNvSpPr txBox="1"/>
              <p:nvPr/>
            </p:nvSpPr>
            <p:spPr>
              <a:xfrm>
                <a:off x="9179589" y="1204934"/>
                <a:ext cx="63511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dirty="0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589D470B-3A9D-180B-D7F5-FC5FDB6E6D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9589" y="1204934"/>
                <a:ext cx="635110" cy="646331"/>
              </a:xfrm>
              <a:prstGeom prst="rect">
                <a:avLst/>
              </a:prstGeom>
              <a:blipFill>
                <a:blip r:embed="rId10"/>
                <a:stretch>
                  <a:fillRect l="-1961" r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2F14BF24-25D0-9A98-802B-F5CAFDE28D5B}"/>
                  </a:ext>
                </a:extLst>
              </p:cNvPr>
              <p:cNvSpPr txBox="1"/>
              <p:nvPr/>
            </p:nvSpPr>
            <p:spPr>
              <a:xfrm>
                <a:off x="144226" y="1204933"/>
                <a:ext cx="59182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 dirty="0" smtClean="0">
                          <a:latin typeface="Cambria Math" panose="02040503050406030204" pitchFamily="18" charset="0"/>
                        </a:rPr>
                        <m:t>𝑬</m:t>
                      </m:r>
                    </m:oMath>
                  </m:oMathPara>
                </a14:m>
                <a:endParaRPr lang="en-GB" sz="3600" b="1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2F14BF24-25D0-9A98-802B-F5CAFDE28D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226" y="1204933"/>
                <a:ext cx="591829" cy="646331"/>
              </a:xfrm>
              <a:prstGeom prst="rect">
                <a:avLst/>
              </a:prstGeom>
              <a:blipFill>
                <a:blip r:embed="rId11"/>
                <a:stretch>
                  <a:fillRect l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>
            <a:extLst>
              <a:ext uri="{FF2B5EF4-FFF2-40B4-BE49-F238E27FC236}">
                <a16:creationId xmlns:a16="http://schemas.microsoft.com/office/drawing/2014/main" id="{B4967F5B-EE40-8230-DF3F-2F90E424E939}"/>
              </a:ext>
            </a:extLst>
          </p:cNvPr>
          <p:cNvSpPr txBox="1"/>
          <p:nvPr/>
        </p:nvSpPr>
        <p:spPr>
          <a:xfrm>
            <a:off x="82351" y="36248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Univers" panose="020B0503020202020204" pitchFamily="34" charset="0"/>
              </a:rPr>
              <a:t>The </a:t>
            </a:r>
            <a:r>
              <a:rPr lang="en-GB" sz="3200" b="1" dirty="0" err="1">
                <a:latin typeface="Univers" panose="020B0503020202020204" pitchFamily="34" charset="0"/>
              </a:rPr>
              <a:t>Sandcrawler</a:t>
            </a:r>
            <a:r>
              <a:rPr lang="en-GB" sz="3200" b="1" dirty="0">
                <a:latin typeface="Univers" panose="020B0503020202020204" pitchFamily="34" charset="0"/>
              </a:rPr>
              <a:t>	</a:t>
            </a:r>
            <a:endParaRPr lang="en-GB" sz="2000" dirty="0">
              <a:latin typeface="Univers" panose="020B05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57D8A50-42BB-4CC4-DD0B-CBABAEC5E5A2}"/>
                  </a:ext>
                </a:extLst>
              </p:cNvPr>
              <p:cNvSpPr txBox="1"/>
              <p:nvPr/>
            </p:nvSpPr>
            <p:spPr>
              <a:xfrm>
                <a:off x="3936592" y="43861"/>
                <a:ext cx="831973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3600" dirty="0">
                    <a:latin typeface="Univers" panose="020B0503020202020204" pitchFamily="34" charset="0"/>
                  </a:rPr>
                  <a:t>Find the area and perimeter of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𝐴𝐵𝐶𝐸</m:t>
                    </m:r>
                  </m:oMath>
                </a14:m>
                <a:r>
                  <a:rPr lang="en-GB" sz="3600" dirty="0">
                    <a:latin typeface="Univers" panose="020B0503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57D8A50-42BB-4CC4-DD0B-CBABAEC5E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592" y="43861"/>
                <a:ext cx="8319737" cy="646331"/>
              </a:xfrm>
              <a:prstGeom prst="rect">
                <a:avLst/>
              </a:prstGeom>
              <a:blipFill>
                <a:blip r:embed="rId12"/>
                <a:stretch>
                  <a:fillRect l="-2287" t="-13462" r="-152" b="-32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7756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antenna&#10;&#10;Description automatically generated">
            <a:extLst>
              <a:ext uri="{FF2B5EF4-FFF2-40B4-BE49-F238E27FC236}">
                <a16:creationId xmlns:a16="http://schemas.microsoft.com/office/drawing/2014/main" id="{580E0AA3-38F2-DE03-6481-4C63BDFE0E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4873" y="3448207"/>
            <a:ext cx="6015999" cy="3384000"/>
          </a:xfrm>
          <a:prstGeom prst="rect">
            <a:avLst/>
          </a:prstGeom>
        </p:spPr>
      </p:pic>
      <p:pic>
        <p:nvPicPr>
          <p:cNvPr id="8" name="Picture 7" descr="A picture containing shape&#10;&#10;Description automatically generated">
            <a:extLst>
              <a:ext uri="{FF2B5EF4-FFF2-40B4-BE49-F238E27FC236}">
                <a16:creationId xmlns:a16="http://schemas.microsoft.com/office/drawing/2014/main" id="{DCA38C22-F883-F4E3-F26A-71598D0050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29" y="3448207"/>
            <a:ext cx="6015999" cy="3384000"/>
          </a:xfrm>
          <a:prstGeom prst="rect">
            <a:avLst/>
          </a:prstGeom>
        </p:spPr>
      </p:pic>
      <p:pic>
        <p:nvPicPr>
          <p:cNvPr id="10" name="Picture 9" descr="A picture containing text, antenna&#10;&#10;Description automatically generated">
            <a:extLst>
              <a:ext uri="{FF2B5EF4-FFF2-40B4-BE49-F238E27FC236}">
                <a16:creationId xmlns:a16="http://schemas.microsoft.com/office/drawing/2014/main" id="{219E53B5-63A6-1040-44D4-578DC8ABB1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4873" y="21264"/>
            <a:ext cx="6015999" cy="3384000"/>
          </a:xfrm>
          <a:prstGeom prst="rect">
            <a:avLst/>
          </a:prstGeom>
        </p:spPr>
      </p:pic>
      <p:pic>
        <p:nvPicPr>
          <p:cNvPr id="12" name="Picture 11" descr="A picture containing diagram&#10;&#10;Description automatically generated">
            <a:extLst>
              <a:ext uri="{FF2B5EF4-FFF2-40B4-BE49-F238E27FC236}">
                <a16:creationId xmlns:a16="http://schemas.microsoft.com/office/drawing/2014/main" id="{A5E9863A-27AA-16ED-33FE-0CD8A2F611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529" y="21264"/>
            <a:ext cx="6015999" cy="3384000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614ECF7-E023-0C5B-56B2-54BE72D1A832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168797266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1101726808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015463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172507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1C02A5F-FC3B-8F29-A93F-4CA0116C3FEB}"/>
                  </a:ext>
                </a:extLst>
              </p:cNvPr>
              <p:cNvSpPr txBox="1"/>
              <p:nvPr/>
            </p:nvSpPr>
            <p:spPr>
              <a:xfrm>
                <a:off x="189984" y="2027274"/>
                <a:ext cx="1362104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=132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GB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=900</m:t>
                      </m:r>
                    </m:oMath>
                  </m:oMathPara>
                </a14:m>
                <a:endParaRPr lang="en-GB" sz="2400" b="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1C02A5F-FC3B-8F29-A93F-4CA0116C3F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84" y="2027274"/>
                <a:ext cx="1362104" cy="120032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7B30885-E06F-255B-A2F7-8C3A58B7C7B9}"/>
                  </a:ext>
                </a:extLst>
              </p:cNvPr>
              <p:cNvSpPr txBox="1"/>
              <p:nvPr/>
            </p:nvSpPr>
            <p:spPr>
              <a:xfrm>
                <a:off x="8547272" y="2171569"/>
                <a:ext cx="1328312" cy="8310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=25</m:t>
                      </m:r>
                    </m:oMath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4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=40</m:t>
                      </m:r>
                    </m:oMath>
                  </m:oMathPara>
                </a14:m>
                <a:br>
                  <a:rPr lang="en-GB" sz="2400" b="0" dirty="0">
                    <a:solidFill>
                      <a:srgbClr val="C00000"/>
                    </a:solidFill>
                  </a:rPr>
                </a:br>
                <a:endParaRPr lang="en-GB" sz="2400" b="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87B30885-E06F-255B-A2F7-8C3A58B7C7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7272" y="2171569"/>
                <a:ext cx="1328312" cy="8310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871C14A-4053-E2BD-BFFE-1739A32500E8}"/>
                  </a:ext>
                </a:extLst>
              </p:cNvPr>
              <p:cNvSpPr txBox="1"/>
              <p:nvPr/>
            </p:nvSpPr>
            <p:spPr>
              <a:xfrm>
                <a:off x="10483703" y="1393551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871C14A-4053-E2BD-BFFE-1739A32500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3703" y="1393551"/>
                <a:ext cx="371384" cy="369332"/>
              </a:xfrm>
              <a:prstGeom prst="rect">
                <a:avLst/>
              </a:prstGeom>
              <a:blipFill>
                <a:blip r:embed="rId8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9F96E47-8E78-2F93-282F-D904E1B72AE2}"/>
                  </a:ext>
                </a:extLst>
              </p:cNvPr>
              <p:cNvSpPr txBox="1"/>
              <p:nvPr/>
            </p:nvSpPr>
            <p:spPr>
              <a:xfrm>
                <a:off x="189984" y="5914548"/>
                <a:ext cx="215712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=25.0</m:t>
                    </m:r>
                  </m:oMath>
                </a14:m>
                <a:r>
                  <a:rPr lang="en-GB" sz="2400" b="0" dirty="0">
                    <a:solidFill>
                      <a:srgbClr val="C00000"/>
                    </a:solidFill>
                  </a:rPr>
                  <a:t> m</a:t>
                </a:r>
                <a:br>
                  <a:rPr lang="en-GB" sz="2400" b="0" dirty="0">
                    <a:solidFill>
                      <a:srgbClr val="C00000"/>
                    </a:solidFill>
                  </a:rPr>
                </a:br>
                <a:r>
                  <a:rPr lang="en-GB" sz="2400" b="0" dirty="0">
                    <a:solidFill>
                      <a:srgbClr val="C00000"/>
                    </a:solidFill>
                  </a:rPr>
                  <a:t>Area =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2105</m:t>
                    </m:r>
                  </m:oMath>
                </a14:m>
                <a:r>
                  <a:rPr lang="en-GB" sz="2400" b="0" dirty="0">
                    <a:solidFill>
                      <a:srgbClr val="C00000"/>
                    </a:solidFill>
                  </a:rPr>
                  <a:t> m</a:t>
                </a:r>
                <a:r>
                  <a:rPr lang="en-GB" sz="2400" b="0" baseline="30000" dirty="0">
                    <a:solidFill>
                      <a:srgbClr val="C00000"/>
                    </a:solidFill>
                  </a:rPr>
                  <a:t>2</a:t>
                </a:r>
                <a:endParaRPr lang="en-GB" sz="2400" b="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69F96E47-8E78-2F93-282F-D904E1B72A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84" y="5914548"/>
                <a:ext cx="2157129" cy="830997"/>
              </a:xfrm>
              <a:prstGeom prst="rect">
                <a:avLst/>
              </a:prstGeom>
              <a:blipFill>
                <a:blip r:embed="rId9"/>
                <a:stretch>
                  <a:fillRect l="-4094" t="-4478" r="-58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D913DA-6BEC-1487-F57B-4E3AB60B641C}"/>
                  </a:ext>
                </a:extLst>
              </p:cNvPr>
              <p:cNvSpPr txBox="1"/>
              <p:nvPr/>
            </p:nvSpPr>
            <p:spPr>
              <a:xfrm>
                <a:off x="8443417" y="5812822"/>
                <a:ext cx="1398909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=2.36</m:t>
                    </m:r>
                  </m:oMath>
                </a14:m>
                <a:r>
                  <a:rPr lang="en-GB" sz="2400" b="0" dirty="0">
                    <a:solidFill>
                      <a:srgbClr val="C00000"/>
                    </a:solidFill>
                  </a:rPr>
                  <a:t> </a:t>
                </a:r>
                <a:br>
                  <a:rPr lang="en-GB" sz="2400" b="0" dirty="0">
                    <a:solidFill>
                      <a:srgbClr val="C00000"/>
                    </a:solidFill>
                  </a:rPr>
                </a:br>
                <a:r>
                  <a:rPr lang="en-GB" sz="2400" b="0" dirty="0">
                    <a:solidFill>
                      <a:srgbClr val="C00000"/>
                    </a:solidFill>
                  </a:rPr>
                  <a:t>Area =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29</m:t>
                    </m:r>
                  </m:oMath>
                </a14:m>
                <a:endParaRPr lang="en-GB" sz="2400" b="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7AD913DA-6BEC-1487-F57B-4E3AB60B64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3417" y="5812822"/>
                <a:ext cx="1398909" cy="830997"/>
              </a:xfrm>
              <a:prstGeom prst="rect">
                <a:avLst/>
              </a:prstGeom>
              <a:blipFill>
                <a:blip r:embed="rId10"/>
                <a:stretch>
                  <a:fillRect l="-6250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17E11E2-D838-EBF3-5E51-F31BFED62BD2}"/>
                  </a:ext>
                </a:extLst>
              </p:cNvPr>
              <p:cNvSpPr txBox="1"/>
              <p:nvPr/>
            </p:nvSpPr>
            <p:spPr>
              <a:xfrm>
                <a:off x="9164138" y="5042149"/>
                <a:ext cx="3516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17E11E2-D838-EBF3-5E51-F31BFED62B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4138" y="5042149"/>
                <a:ext cx="351635" cy="36933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0465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>
            <a:extLst>
              <a:ext uri="{FF2B5EF4-FFF2-40B4-BE49-F238E27FC236}">
                <a16:creationId xmlns:a16="http://schemas.microsoft.com/office/drawing/2014/main" id="{B4967F5B-EE40-8230-DF3F-2F90E424E939}"/>
              </a:ext>
            </a:extLst>
          </p:cNvPr>
          <p:cNvSpPr txBox="1"/>
          <p:nvPr/>
        </p:nvSpPr>
        <p:spPr>
          <a:xfrm>
            <a:off x="82351" y="36248"/>
            <a:ext cx="3877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Univers" panose="020B0503020202020204" pitchFamily="34" charset="0"/>
              </a:rPr>
              <a:t>The </a:t>
            </a:r>
            <a:r>
              <a:rPr lang="en-GB" sz="3200" b="1" dirty="0" err="1">
                <a:latin typeface="Univers" panose="020B0503020202020204" pitchFamily="34" charset="0"/>
              </a:rPr>
              <a:t>Sandcrawler</a:t>
            </a:r>
            <a:r>
              <a:rPr lang="en-GB" sz="3200" b="1" dirty="0">
                <a:latin typeface="Univers" panose="020B0503020202020204" pitchFamily="34" charset="0"/>
              </a:rPr>
              <a:t>	</a:t>
            </a:r>
            <a:endParaRPr lang="en-GB" sz="2000" dirty="0">
              <a:latin typeface="Univers" panose="020B0503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57D8A50-42BB-4CC4-DD0B-CBABAEC5E5A2}"/>
                  </a:ext>
                </a:extLst>
              </p:cNvPr>
              <p:cNvSpPr txBox="1"/>
              <p:nvPr/>
            </p:nvSpPr>
            <p:spPr>
              <a:xfrm>
                <a:off x="3936592" y="43861"/>
                <a:ext cx="831973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3600" dirty="0">
                    <a:latin typeface="Univers" panose="020B0503020202020204" pitchFamily="34" charset="0"/>
                  </a:rPr>
                  <a:t>Find the area and perimeter of </a:t>
                </a:r>
                <a14:m>
                  <m:oMath xmlns:m="http://schemas.openxmlformats.org/officeDocument/2006/math">
                    <m:r>
                      <a:rPr lang="en-GB" sz="3600" b="0" i="1" smtClean="0">
                        <a:latin typeface="Cambria Math" panose="02040503050406030204" pitchFamily="18" charset="0"/>
                      </a:rPr>
                      <m:t>𝐴𝐵𝐶𝐸</m:t>
                    </m:r>
                  </m:oMath>
                </a14:m>
                <a:r>
                  <a:rPr lang="en-GB" sz="3600" dirty="0">
                    <a:latin typeface="Univers" panose="020B0503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57D8A50-42BB-4CC4-DD0B-CBABAEC5E5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6592" y="43861"/>
                <a:ext cx="8319737" cy="646331"/>
              </a:xfrm>
              <a:prstGeom prst="rect">
                <a:avLst/>
              </a:prstGeom>
              <a:blipFill>
                <a:blip r:embed="rId12"/>
                <a:stretch>
                  <a:fillRect l="-2287" t="-13462" r="-152" b="-32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>
            <a:extLst>
              <a:ext uri="{FF2B5EF4-FFF2-40B4-BE49-F238E27FC236}">
                <a16:creationId xmlns:a16="http://schemas.microsoft.com/office/drawing/2014/main" id="{B9C44D96-3EF5-83BB-B975-F5E30D347C17}"/>
              </a:ext>
            </a:extLst>
          </p:cNvPr>
          <p:cNvGrpSpPr/>
          <p:nvPr/>
        </p:nvGrpSpPr>
        <p:grpSpPr>
          <a:xfrm>
            <a:off x="2707758" y="878867"/>
            <a:ext cx="9562748" cy="4344308"/>
            <a:chOff x="144226" y="1204932"/>
            <a:chExt cx="12112103" cy="550246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48BD960-09EF-C42E-0A61-7BD7248085DE}"/>
                </a:ext>
              </a:extLst>
            </p:cNvPr>
            <p:cNvCxnSpPr>
              <a:cxnSpLocks/>
            </p:cNvCxnSpPr>
            <p:nvPr/>
          </p:nvCxnSpPr>
          <p:spPr>
            <a:xfrm>
              <a:off x="468087" y="1787978"/>
              <a:ext cx="10768954" cy="0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313BA18-7CC4-9424-9FAE-050E57BDA42E}"/>
                </a:ext>
              </a:extLst>
            </p:cNvPr>
            <p:cNvCxnSpPr>
              <a:cxnSpLocks/>
            </p:cNvCxnSpPr>
            <p:nvPr/>
          </p:nvCxnSpPr>
          <p:spPr>
            <a:xfrm>
              <a:off x="461782" y="1787978"/>
              <a:ext cx="5773663" cy="4320000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3BFA1A30-E3A4-3319-6D03-7F04B187A01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475445" y="1787978"/>
              <a:ext cx="0" cy="4320000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6D6A3C2-6DFD-531F-0476-DFA075E0B3F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35445" y="6107978"/>
              <a:ext cx="3240000" cy="0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26DA9A7-B304-9675-6E64-BBA0053D2DD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35445" y="1787978"/>
              <a:ext cx="3240000" cy="4320000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542F5F2-754A-2871-AC1C-353D9303098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475445" y="1787977"/>
              <a:ext cx="1761596" cy="4320001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51150BF-E186-E638-5E22-2745DDC0FB7A}"/>
                </a:ext>
              </a:extLst>
            </p:cNvPr>
            <p:cNvSpPr/>
            <p:nvPr/>
          </p:nvSpPr>
          <p:spPr>
            <a:xfrm>
              <a:off x="9196609" y="5823675"/>
              <a:ext cx="276372" cy="276372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2CDD6DB-73FB-25C0-C510-649382E3AFFD}"/>
                </a:ext>
              </a:extLst>
            </p:cNvPr>
            <p:cNvSpPr/>
            <p:nvPr/>
          </p:nvSpPr>
          <p:spPr>
            <a:xfrm rot="2173047">
              <a:off x="6070147" y="5763217"/>
              <a:ext cx="282533" cy="282533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51485DEB-6247-52E7-058B-0227A07BF318}"/>
                    </a:ext>
                  </a:extLst>
                </p:cNvPr>
                <p:cNvSpPr txBox="1"/>
                <p:nvPr/>
              </p:nvSpPr>
              <p:spPr>
                <a:xfrm>
                  <a:off x="10246409" y="3610792"/>
                  <a:ext cx="2009920" cy="38982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13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−27</m:t>
                      </m:r>
                    </m:oMath>
                  </a14:m>
                  <a:r>
                    <a:rPr lang="en-GB" sz="2000" dirty="0"/>
                    <a:t> </a:t>
                  </a:r>
                </a:p>
              </p:txBody>
            </p:sp>
          </mc:Choice>
          <mc:Fallback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51485DEB-6247-52E7-058B-0227A07BF31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46409" y="3610792"/>
                  <a:ext cx="2009920" cy="389828"/>
                </a:xfrm>
                <a:prstGeom prst="rect">
                  <a:avLst/>
                </a:prstGeom>
                <a:blipFill>
                  <a:blip r:embed="rId13"/>
                  <a:stretch>
                    <a:fillRect b="-8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4B224165-CEB7-2103-8B38-D9916D261992}"/>
                    </a:ext>
                  </a:extLst>
                </p:cNvPr>
                <p:cNvSpPr txBox="1"/>
                <p:nvPr/>
              </p:nvSpPr>
              <p:spPr>
                <a:xfrm>
                  <a:off x="9630947" y="1356413"/>
                  <a:ext cx="1690026" cy="38982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−13</m:t>
                      </m:r>
                    </m:oMath>
                  </a14:m>
                  <a:r>
                    <a:rPr lang="en-GB" sz="2000" dirty="0"/>
                    <a:t> </a:t>
                  </a:r>
                </a:p>
              </p:txBody>
            </p:sp>
          </mc:Choice>
          <mc:Fallback>
            <p:sp>
              <p:nvSpPr>
                <p:cNvPr id="26" name="TextBox 25">
                  <a:extLst>
                    <a:ext uri="{FF2B5EF4-FFF2-40B4-BE49-F238E27FC236}">
                      <a16:creationId xmlns:a16="http://schemas.microsoft.com/office/drawing/2014/main" id="{4B224165-CEB7-2103-8B38-D9916D2619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630947" y="1356413"/>
                  <a:ext cx="1690026" cy="389828"/>
                </a:xfrm>
                <a:prstGeom prst="rect">
                  <a:avLst/>
                </a:prstGeom>
                <a:blipFill>
                  <a:blip r:embed="rId14"/>
                  <a:stretch>
                    <a:fillRect b="-8000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62C73CA4-3F02-5F3D-7191-15796B6C1921}"/>
                    </a:ext>
                  </a:extLst>
                </p:cNvPr>
                <p:cNvSpPr txBox="1"/>
                <p:nvPr/>
              </p:nvSpPr>
              <p:spPr>
                <a:xfrm>
                  <a:off x="3965574" y="1407416"/>
                  <a:ext cx="2009920" cy="74067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−50</m:t>
                        </m:r>
                      </m:oMath>
                    </m:oMathPara>
                  </a14:m>
                  <a:endParaRPr lang="en-GB" sz="2000" dirty="0"/>
                </a:p>
                <a:p>
                  <a:pPr algn="ctr"/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25(</m:t>
                      </m:r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−2)</m:t>
                      </m:r>
                    </m:oMath>
                  </a14:m>
                  <a:r>
                    <a:rPr lang="en-GB" dirty="0"/>
                    <a:t> </a:t>
                  </a:r>
                </a:p>
              </p:txBody>
            </p:sp>
          </mc:Choice>
          <mc:Fallback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62C73CA4-3F02-5F3D-7191-15796B6C192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65574" y="1407416"/>
                  <a:ext cx="2009920" cy="740671"/>
                </a:xfrm>
                <a:prstGeom prst="rect">
                  <a:avLst/>
                </a:prstGeom>
                <a:blipFill>
                  <a:blip r:embed="rId15"/>
                  <a:stretch>
                    <a:fillRect b="-1702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0A1F8D33-1E7D-B639-819B-E7ACF7B3F7F2}"/>
                    </a:ext>
                  </a:extLst>
                </p:cNvPr>
                <p:cNvSpPr txBox="1"/>
                <p:nvPr/>
              </p:nvSpPr>
              <p:spPr>
                <a:xfrm>
                  <a:off x="6853848" y="5730956"/>
                  <a:ext cx="2009920" cy="740671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−18</m:t>
                        </m:r>
                      </m:oMath>
                    </m:oMathPara>
                  </a14:m>
                  <a:endParaRPr lang="en-GB" sz="2000" b="0" dirty="0"/>
                </a:p>
                <a:p>
                  <a:pPr algn="ctr"/>
                  <a14:m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9(</m:t>
                      </m:r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−2)</m:t>
                      </m:r>
                    </m:oMath>
                  </a14:m>
                  <a:r>
                    <a:rPr lang="en-GB" dirty="0">
                      <a:solidFill>
                        <a:srgbClr val="C00000"/>
                      </a:solidFill>
                    </a:rPr>
                    <a:t> </a:t>
                  </a:r>
                </a:p>
              </p:txBody>
            </p:sp>
          </mc:Choice>
          <mc:Fallback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0A1F8D33-1E7D-B639-819B-E7ACF7B3F7F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53848" y="5730956"/>
                  <a:ext cx="2009920" cy="740671"/>
                </a:xfrm>
                <a:prstGeom prst="rect">
                  <a:avLst/>
                </a:prstGeom>
                <a:blipFill>
                  <a:blip r:embed="rId16"/>
                  <a:stretch>
                    <a:fillRect b="-17021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FA8CBA78-E48B-824E-4294-2F222D819094}"/>
                    </a:ext>
                  </a:extLst>
                </p:cNvPr>
                <p:cNvSpPr txBox="1"/>
                <p:nvPr/>
              </p:nvSpPr>
              <p:spPr>
                <a:xfrm>
                  <a:off x="5890387" y="3610792"/>
                  <a:ext cx="2009920" cy="1130499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15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−30</m:t>
                        </m:r>
                      </m:oMath>
                    </m:oMathPara>
                  </a14:m>
                  <a:endParaRPr lang="en-GB" sz="2000" dirty="0"/>
                </a:p>
                <a:p>
                  <a:pPr algn="ctr"/>
                  <a14:m>
                    <m:oMath xmlns:m="http://schemas.openxmlformats.org/officeDocument/2006/math">
                      <m:r>
                        <a:rPr lang="en-GB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−2)</m:t>
                      </m:r>
                    </m:oMath>
                  </a14:m>
                  <a:r>
                    <a:rPr lang="en-GB" dirty="0"/>
                    <a:t> </a:t>
                  </a:r>
                </a:p>
                <a:p>
                  <a:pPr algn="ctr"/>
                  <a:r>
                    <a:rPr lang="en-GB" sz="2000" dirty="0"/>
                    <a:t> </a:t>
                  </a:r>
                </a:p>
              </p:txBody>
            </p:sp>
          </mc:Choice>
          <mc:Fallback>
            <p:sp>
              <p:nvSpPr>
                <p:cNvPr id="33" name="TextBox 32">
                  <a:extLst>
                    <a:ext uri="{FF2B5EF4-FFF2-40B4-BE49-F238E27FC236}">
                      <a16:creationId xmlns:a16="http://schemas.microsoft.com/office/drawing/2014/main" id="{FA8CBA78-E48B-824E-4294-2F222D81909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90387" y="3610792"/>
                  <a:ext cx="2009920" cy="1130499"/>
                </a:xfrm>
                <a:prstGeom prst="rect">
                  <a:avLst/>
                </a:prstGeom>
                <a:blipFill>
                  <a:blip r:embed="rId1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B2E6B228-AAEB-D8E9-0109-5739B4A8490A}"/>
                    </a:ext>
                  </a:extLst>
                </p:cNvPr>
                <p:cNvSpPr txBox="1"/>
                <p:nvPr/>
              </p:nvSpPr>
              <p:spPr>
                <a:xfrm>
                  <a:off x="5847197" y="6044691"/>
                  <a:ext cx="637937" cy="6627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1" i="1" dirty="0" smtClean="0">
                            <a:latin typeface="Cambria Math" panose="02040503050406030204" pitchFamily="18" charset="0"/>
                          </a:rPr>
                          <m:t>𝑨</m:t>
                        </m:r>
                      </m:oMath>
                    </m:oMathPara>
                  </a14:m>
                  <a:endParaRPr lang="en-GB" sz="2800" b="1" dirty="0"/>
                </a:p>
              </p:txBody>
            </p:sp>
          </mc:Choice>
          <mc:Fallback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B2E6B228-AAEB-D8E9-0109-5739B4A8490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47197" y="6044691"/>
                  <a:ext cx="637937" cy="662706"/>
                </a:xfrm>
                <a:prstGeom prst="rect">
                  <a:avLst/>
                </a:prstGeom>
                <a:blipFill>
                  <a:blip r:embed="rId1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DC317F51-A6D8-C111-019C-A2880FFD4F03}"/>
                    </a:ext>
                  </a:extLst>
                </p:cNvPr>
                <p:cNvSpPr txBox="1"/>
                <p:nvPr/>
              </p:nvSpPr>
              <p:spPr>
                <a:xfrm>
                  <a:off x="9186002" y="6031471"/>
                  <a:ext cx="666361" cy="6627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1" i="1" dirty="0" smtClean="0">
                            <a:latin typeface="Cambria Math" panose="02040503050406030204" pitchFamily="18" charset="0"/>
                          </a:rPr>
                          <m:t>𝑩</m:t>
                        </m:r>
                      </m:oMath>
                    </m:oMathPara>
                  </a14:m>
                  <a:endParaRPr lang="en-GB" sz="2800" b="1" dirty="0"/>
                </a:p>
              </p:txBody>
            </p:sp>
          </mc:Choice>
          <mc:Fallback>
            <p:sp>
              <p:nvSpPr>
                <p:cNvPr id="41" name="TextBox 40">
                  <a:extLst>
                    <a:ext uri="{FF2B5EF4-FFF2-40B4-BE49-F238E27FC236}">
                      <a16:creationId xmlns:a16="http://schemas.microsoft.com/office/drawing/2014/main" id="{DC317F51-A6D8-C111-019C-A2880FFD4F0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86002" y="6031471"/>
                  <a:ext cx="666361" cy="662706"/>
                </a:xfrm>
                <a:prstGeom prst="rect">
                  <a:avLst/>
                </a:prstGeom>
                <a:blipFill>
                  <a:blip r:embed="rId1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2655B781-70A1-5987-FF53-4ABB13CA05B5}"/>
                    </a:ext>
                  </a:extLst>
                </p:cNvPr>
                <p:cNvSpPr txBox="1"/>
                <p:nvPr/>
              </p:nvSpPr>
              <p:spPr>
                <a:xfrm>
                  <a:off x="11137219" y="1204932"/>
                  <a:ext cx="623725" cy="6627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1" i="1" dirty="0" smtClean="0">
                            <a:latin typeface="Cambria Math" panose="02040503050406030204" pitchFamily="18" charset="0"/>
                          </a:rPr>
                          <m:t>𝑪</m:t>
                        </m:r>
                      </m:oMath>
                    </m:oMathPara>
                  </a14:m>
                  <a:endParaRPr lang="en-GB" sz="2800" b="1" dirty="0"/>
                </a:p>
              </p:txBody>
            </p:sp>
          </mc:Choice>
          <mc:Fallback>
            <p:sp>
              <p:nvSpPr>
                <p:cNvPr id="42" name="TextBox 41">
                  <a:extLst>
                    <a:ext uri="{FF2B5EF4-FFF2-40B4-BE49-F238E27FC236}">
                      <a16:creationId xmlns:a16="http://schemas.microsoft.com/office/drawing/2014/main" id="{2655B781-70A1-5987-FF53-4ABB13CA05B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137219" y="1204932"/>
                  <a:ext cx="623725" cy="662706"/>
                </a:xfrm>
                <a:prstGeom prst="rect">
                  <a:avLst/>
                </a:prstGeom>
                <a:blipFill>
                  <a:blip r:embed="rId2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589D470B-3A9D-180B-D7F5-FC5FDB6E6D4D}"/>
                    </a:ext>
                  </a:extLst>
                </p:cNvPr>
                <p:cNvSpPr txBox="1"/>
                <p:nvPr/>
              </p:nvSpPr>
              <p:spPr>
                <a:xfrm>
                  <a:off x="9179589" y="1204935"/>
                  <a:ext cx="678544" cy="6627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1" i="1" dirty="0" smtClean="0">
                            <a:latin typeface="Cambria Math" panose="02040503050406030204" pitchFamily="18" charset="0"/>
                          </a:rPr>
                          <m:t>𝑫</m:t>
                        </m:r>
                      </m:oMath>
                    </m:oMathPara>
                  </a14:m>
                  <a:endParaRPr lang="en-GB" sz="2800" b="1" dirty="0"/>
                </a:p>
              </p:txBody>
            </p:sp>
          </mc:Choice>
          <mc:Fallback>
            <p:sp>
              <p:nvSpPr>
                <p:cNvPr id="43" name="TextBox 42">
                  <a:extLst>
                    <a:ext uri="{FF2B5EF4-FFF2-40B4-BE49-F238E27FC236}">
                      <a16:creationId xmlns:a16="http://schemas.microsoft.com/office/drawing/2014/main" id="{589D470B-3A9D-180B-D7F5-FC5FDB6E6D4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79589" y="1204935"/>
                  <a:ext cx="678544" cy="662706"/>
                </a:xfrm>
                <a:prstGeom prst="rect">
                  <a:avLst/>
                </a:prstGeom>
                <a:blipFill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2F14BF24-25D0-9A98-802B-F5CAFDE28D5B}"/>
                    </a:ext>
                  </a:extLst>
                </p:cNvPr>
                <p:cNvSpPr txBox="1"/>
                <p:nvPr/>
              </p:nvSpPr>
              <p:spPr>
                <a:xfrm>
                  <a:off x="144226" y="1204933"/>
                  <a:ext cx="635907" cy="662706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2800" b="1" i="1" dirty="0" smtClean="0">
                            <a:latin typeface="Cambria Math" panose="02040503050406030204" pitchFamily="18" charset="0"/>
                          </a:rPr>
                          <m:t>𝑬</m:t>
                        </m:r>
                      </m:oMath>
                    </m:oMathPara>
                  </a14:m>
                  <a:endParaRPr lang="en-GB" sz="2800" b="1" dirty="0"/>
                </a:p>
              </p:txBody>
            </p:sp>
          </mc:Choice>
          <mc:Fallback>
            <p:sp>
              <p:nvSpPr>
                <p:cNvPr id="44" name="TextBox 43">
                  <a:extLst>
                    <a:ext uri="{FF2B5EF4-FFF2-40B4-BE49-F238E27FC236}">
                      <a16:creationId xmlns:a16="http://schemas.microsoft.com/office/drawing/2014/main" id="{2F14BF24-25D0-9A98-802B-F5CAFDE28D5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4226" y="1204933"/>
                  <a:ext cx="635907" cy="662706"/>
                </a:xfrm>
                <a:prstGeom prst="rect">
                  <a:avLst/>
                </a:prstGeom>
                <a:blipFill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89A87A9D-CE70-44C7-0273-E134EC3C3973}"/>
                    </a:ext>
                  </a:extLst>
                </p:cNvPr>
                <p:cNvSpPr txBox="1"/>
                <p:nvPr/>
              </p:nvSpPr>
              <p:spPr>
                <a:xfrm>
                  <a:off x="8400804" y="3995511"/>
                  <a:ext cx="1557570" cy="467793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−2)</m:t>
                      </m:r>
                    </m:oMath>
                  </a14:m>
                  <a:r>
                    <a:rPr lang="en-GB" dirty="0">
                      <a:solidFill>
                        <a:srgbClr val="C00000"/>
                      </a:solidFill>
                    </a:rPr>
                    <a:t> </a:t>
                  </a:r>
                </a:p>
              </p:txBody>
            </p:sp>
          </mc:Choice>
          <mc:Fallback>
            <p:sp>
              <p:nvSpPr>
                <p:cNvPr id="3" name="TextBox 2">
                  <a:extLst>
                    <a:ext uri="{FF2B5EF4-FFF2-40B4-BE49-F238E27FC236}">
                      <a16:creationId xmlns:a16="http://schemas.microsoft.com/office/drawing/2014/main" id="{89A87A9D-CE70-44C7-0273-E134EC3C397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00804" y="3995511"/>
                  <a:ext cx="1557570" cy="467793"/>
                </a:xfrm>
                <a:prstGeom prst="rect">
                  <a:avLst/>
                </a:prstGeom>
                <a:blipFill>
                  <a:blip r:embed="rId23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9842A18F-0B4D-E39A-C0C1-DE029C872BBE}"/>
                    </a:ext>
                  </a:extLst>
                </p:cNvPr>
                <p:cNvSpPr txBox="1"/>
                <p:nvPr/>
              </p:nvSpPr>
              <p:spPr>
                <a:xfrm>
                  <a:off x="2056850" y="3995511"/>
                  <a:ext cx="1557570" cy="467793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14:m>
                    <m:oMath xmlns:m="http://schemas.openxmlformats.org/officeDocument/2006/math">
                      <m:r>
                        <a:rPr lang="en-GB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−2)</m:t>
                      </m:r>
                    </m:oMath>
                  </a14:m>
                  <a:r>
                    <a:rPr lang="en-GB" dirty="0">
                      <a:solidFill>
                        <a:srgbClr val="C00000"/>
                      </a:solidFill>
                    </a:rPr>
                    <a:t> </a:t>
                  </a:r>
                </a:p>
              </p:txBody>
            </p:sp>
          </mc:Choice>
          <mc:Fallback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9842A18F-0B4D-E39A-C0C1-DE029C872BB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56850" y="3995511"/>
                  <a:ext cx="1557570" cy="467793"/>
                </a:xfrm>
                <a:prstGeom prst="rect">
                  <a:avLst/>
                </a:prstGeom>
                <a:blipFill>
                  <a:blip r:embed="rId24"/>
                  <a:stretch>
                    <a:fillRect b="-13333"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6835F41-C5F4-75EB-D5C1-EDB7A380A10B}"/>
                  </a:ext>
                </a:extLst>
              </p:cNvPr>
              <p:cNvSpPr txBox="1"/>
              <p:nvPr/>
            </p:nvSpPr>
            <p:spPr>
              <a:xfrm>
                <a:off x="127624" y="3731228"/>
                <a:ext cx="5982585" cy="2983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Since both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𝐴𝐵𝐷</m:t>
                    </m:r>
                  </m:oMath>
                </a14:m>
                <a:r>
                  <a:rPr lang="en-GB" sz="16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𝐷𝐴𝐸</m:t>
                    </m:r>
                  </m:oMath>
                </a14:m>
                <a:r>
                  <a:rPr lang="en-GB" sz="16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are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sz="16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-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en-GB" sz="16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-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sz="16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triangles, they are</a:t>
                </a:r>
                <a:br>
                  <a:rPr lang="en-GB" sz="16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</a:br>
                <a:r>
                  <a:rPr lang="en-GB" sz="16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similar and form a right angle 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acc>
                      <m:accPr>
                        <m:chr m:val="̂"/>
                        <m:ctrlP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acc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GB" sz="16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(with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𝐸𝐶</m:t>
                    </m:r>
                  </m:oMath>
                </a14:m>
                <a:r>
                  <a:rPr lang="en-GB" sz="16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parallel lines).</a:t>
                </a:r>
              </a:p>
              <a:p>
                <a:endParaRPr lang="en-GB" sz="1600" dirty="0">
                  <a:solidFill>
                    <a:srgbClr val="C00000"/>
                  </a:solidFill>
                  <a:latin typeface="Univers" panose="020B0503020202020204" pitchFamily="34" charset="0"/>
                </a:endParaRPr>
              </a:p>
              <a:p>
                <a:r>
                  <a:rPr lang="en-GB" sz="16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So,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GB" sz="16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−13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12</m:t>
                            </m:r>
                            <m:r>
                              <a:rPr lang="en-GB" sz="16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−24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  <m:r>
                              <a:rPr lang="en-GB" sz="16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−27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b="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,</a:t>
                </a:r>
              </a:p>
              <a:p>
                <a:pPr algn="ctr"/>
                <a:r>
                  <a:rPr lang="en-GB" sz="1600" b="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16</m:t>
                    </m:r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9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−706</m:t>
                    </m:r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+745=169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−702</m:t>
                    </m:r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+729</m:t>
                    </m:r>
                  </m:oMath>
                </a14:m>
                <a:r>
                  <a:rPr lang="en-GB" sz="1600" i="1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,</a:t>
                </a:r>
              </a:p>
              <a:p>
                <a:pPr algn="ctr"/>
                <a:r>
                  <a:rPr lang="en-GB" sz="1600" b="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=16</m:t>
                    </m:r>
                  </m:oMath>
                </a14:m>
                <a:r>
                  <a:rPr lang="en-GB" sz="1600" b="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,</a:t>
                </a:r>
                <a:br>
                  <a:rPr lang="en-GB" sz="1600" b="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</a:br>
                <a:r>
                  <a:rPr lang="en-GB" sz="1600" b="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r>
                  <a:rPr lang="en-GB" sz="16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. </a:t>
                </a:r>
              </a:p>
              <a:p>
                <a:endParaRPr lang="en-GB" sz="1600" dirty="0">
                  <a:solidFill>
                    <a:srgbClr val="C00000"/>
                  </a:solidFill>
                  <a:latin typeface="Univers" panose="020B0503020202020204" pitchFamily="34" charset="0"/>
                </a:endParaRPr>
              </a:p>
              <a:p>
                <a:r>
                  <a:rPr lang="en-GB" sz="16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So,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=57+40+25+18=132</m:t>
                    </m:r>
                  </m:oMath>
                </a14:m>
                <a:r>
                  <a:rPr lang="en-GB" sz="16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and</a:t>
                </a:r>
              </a:p>
              <a:p>
                <a:r>
                  <a:rPr lang="en-GB" sz="1600" b="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57+18</m:t>
                        </m:r>
                      </m:e>
                    </m:d>
                    <m:r>
                      <a:rPr lang="en-GB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×24=900</m:t>
                    </m:r>
                  </m:oMath>
                </a14:m>
                <a:r>
                  <a:rPr lang="en-GB" sz="16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.</a:t>
                </a: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6835F41-C5F4-75EB-D5C1-EDB7A380A1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624" y="3731228"/>
                <a:ext cx="5982585" cy="2983124"/>
              </a:xfrm>
              <a:prstGeom prst="rect">
                <a:avLst/>
              </a:prstGeom>
              <a:blipFill>
                <a:blip r:embed="rId25"/>
                <a:stretch>
                  <a:fillRect l="-637" t="-4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A5077F2-F265-928B-BC56-3DC72CDC9AF0}"/>
                  </a:ext>
                </a:extLst>
              </p:cNvPr>
              <p:cNvSpPr txBox="1"/>
              <p:nvPr/>
            </p:nvSpPr>
            <p:spPr>
              <a:xfrm>
                <a:off x="4473254" y="5518806"/>
                <a:ext cx="1418402" cy="1200329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GB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  <m:r>
                        <a:rPr lang="en-GB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𝟏𝟑𝟐</m:t>
                      </m:r>
                    </m:oMath>
                    <m:oMath xmlns:m="http://schemas.openxmlformats.org/officeDocument/2006/math">
                      <m:r>
                        <a:rPr lang="en-GB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GB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𝟗𝟎𝟎</m:t>
                      </m:r>
                    </m:oMath>
                  </m:oMathPara>
                </a14:m>
                <a:endParaRPr lang="en-GB" sz="24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A5077F2-F265-928B-BC56-3DC72CDC9A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3254" y="5518806"/>
                <a:ext cx="1418402" cy="1200329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3795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 32">
            <a:extLst>
              <a:ext uri="{FF2B5EF4-FFF2-40B4-BE49-F238E27FC236}">
                <a16:creationId xmlns:a16="http://schemas.microsoft.com/office/drawing/2014/main" id="{D1C11C18-B1B9-E89E-A492-AF58EE45CA21}"/>
              </a:ext>
            </a:extLst>
          </p:cNvPr>
          <p:cNvSpPr/>
          <p:nvPr/>
        </p:nvSpPr>
        <p:spPr>
          <a:xfrm>
            <a:off x="2014430" y="1152247"/>
            <a:ext cx="7665835" cy="1625390"/>
          </a:xfrm>
          <a:custGeom>
            <a:avLst/>
            <a:gdLst>
              <a:gd name="connsiteX0" fmla="*/ 3918857 w 7823964"/>
              <a:gd name="connsiteY0" fmla="*/ 1622544 h 1622544"/>
              <a:gd name="connsiteX1" fmla="*/ 7823964 w 7823964"/>
              <a:gd name="connsiteY1" fmla="*/ 0 h 1622544"/>
              <a:gd name="connsiteX2" fmla="*/ 0 w 7823964"/>
              <a:gd name="connsiteY2" fmla="*/ 0 h 1622544"/>
              <a:gd name="connsiteX3" fmla="*/ 3918857 w 7823964"/>
              <a:gd name="connsiteY3" fmla="*/ 1622544 h 1622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823964" h="1622544">
                <a:moveTo>
                  <a:pt x="3918857" y="1622544"/>
                </a:moveTo>
                <a:lnTo>
                  <a:pt x="7823964" y="0"/>
                </a:lnTo>
                <a:lnTo>
                  <a:pt x="0" y="0"/>
                </a:lnTo>
                <a:lnTo>
                  <a:pt x="3918857" y="1622544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Univers" panose="020B0503020202020204" pitchFamily="34" charset="0"/>
              </a:rPr>
              <a:t>Area = 300 m</a:t>
            </a:r>
            <a:r>
              <a:rPr lang="en-GB" sz="2400" baseline="30000" dirty="0">
                <a:solidFill>
                  <a:schemeClr val="tx1"/>
                </a:solidFill>
                <a:latin typeface="Univers" panose="020B0503020202020204" pitchFamily="34" charset="0"/>
              </a:rPr>
              <a:t>2</a:t>
            </a:r>
          </a:p>
          <a:p>
            <a:pPr algn="ctr"/>
            <a:endParaRPr lang="en-GB" sz="2400" baseline="30000" dirty="0">
              <a:solidFill>
                <a:schemeClr val="tx1"/>
              </a:solidFill>
              <a:latin typeface="Univers" panose="020B0503020202020204" pitchFamily="34" charset="0"/>
            </a:endParaRPr>
          </a:p>
          <a:p>
            <a:pPr algn="ctr"/>
            <a:r>
              <a:rPr lang="en-GB" sz="2400" baseline="30000" dirty="0">
                <a:solidFill>
                  <a:schemeClr val="tx1"/>
                </a:solidFill>
                <a:latin typeface="Univers" panose="020B0503020202020204" pitchFamily="34" charset="0"/>
              </a:rPr>
              <a:t>  </a:t>
            </a: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08A1C86A-8CF4-2EA9-C714-8FDD1E463DDC}"/>
              </a:ext>
            </a:extLst>
          </p:cNvPr>
          <p:cNvSpPr/>
          <p:nvPr/>
        </p:nvSpPr>
        <p:spPr>
          <a:xfrm>
            <a:off x="1717222" y="1794485"/>
            <a:ext cx="4140438" cy="1980054"/>
          </a:xfrm>
          <a:custGeom>
            <a:avLst/>
            <a:gdLst>
              <a:gd name="connsiteX0" fmla="*/ 4138863 w 4138863"/>
              <a:gd name="connsiteY0" fmla="*/ 983152 h 1980054"/>
              <a:gd name="connsiteX1" fmla="*/ 0 w 4138863"/>
              <a:gd name="connsiteY1" fmla="*/ 0 h 1980054"/>
              <a:gd name="connsiteX2" fmla="*/ 6875 w 4138863"/>
              <a:gd name="connsiteY2" fmla="*/ 1980054 h 1980054"/>
              <a:gd name="connsiteX3" fmla="*/ 4138863 w 4138863"/>
              <a:gd name="connsiteY3" fmla="*/ 983152 h 1980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38863" h="1980054">
                <a:moveTo>
                  <a:pt x="4138863" y="983152"/>
                </a:moveTo>
                <a:lnTo>
                  <a:pt x="0" y="0"/>
                </a:lnTo>
                <a:cubicBezTo>
                  <a:pt x="2292" y="660018"/>
                  <a:pt x="4583" y="1320036"/>
                  <a:pt x="6875" y="1980054"/>
                </a:cubicBezTo>
                <a:lnTo>
                  <a:pt x="4138863" y="983152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1475999" rtlCol="0" anchor="ctr"/>
          <a:lstStyle/>
          <a:p>
            <a:pPr algn="ctr"/>
            <a:r>
              <a:rPr lang="en-GB" sz="2400" dirty="0">
                <a:solidFill>
                  <a:schemeClr val="tx1"/>
                </a:solidFill>
                <a:latin typeface="Univers" panose="020B0503020202020204" pitchFamily="34" charset="0"/>
              </a:rPr>
              <a:t> Area = 168 m</a:t>
            </a:r>
            <a:r>
              <a:rPr lang="en-GB" sz="2400" baseline="30000" dirty="0">
                <a:solidFill>
                  <a:schemeClr val="tx1"/>
                </a:solidFill>
                <a:latin typeface="Univers" panose="020B0503020202020204" pitchFamily="34" charset="0"/>
              </a:rPr>
              <a:t>2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7E67CB4-A398-1351-6C86-73A91AFE66EE}"/>
                  </a:ext>
                </a:extLst>
              </p:cNvPr>
              <p:cNvSpPr txBox="1"/>
              <p:nvPr/>
            </p:nvSpPr>
            <p:spPr>
              <a:xfrm>
                <a:off x="82351" y="36248"/>
                <a:ext cx="24240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200" b="1" dirty="0">
                    <a:latin typeface="Univers" panose="020B0503020202020204" pitchFamily="34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3200" b="1" dirty="0">
                    <a:latin typeface="Univers" panose="020B0503020202020204" pitchFamily="34" charset="0"/>
                  </a:rPr>
                  <a:t>-Wing</a:t>
                </a:r>
                <a:endParaRPr lang="en-GB" sz="2000" dirty="0">
                  <a:latin typeface="Univers" panose="020B0503020202020204" pitchFamily="34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7E67CB4-A398-1351-6C86-73A91AFE66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51" y="36248"/>
                <a:ext cx="2424062" cy="584775"/>
              </a:xfrm>
              <a:prstGeom prst="rect">
                <a:avLst/>
              </a:prstGeom>
              <a:blipFill>
                <a:blip r:embed="rId2"/>
                <a:stretch>
                  <a:fillRect l="-6250" t="-12766" r="-5208" b="-34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1E97CFF-8BBF-701D-8A73-15FD0143764E}"/>
              </a:ext>
            </a:extLst>
          </p:cNvPr>
          <p:cNvCxnSpPr>
            <a:cxnSpLocks/>
          </p:cNvCxnSpPr>
          <p:nvPr/>
        </p:nvCxnSpPr>
        <p:spPr>
          <a:xfrm>
            <a:off x="5843251" y="2777637"/>
            <a:ext cx="4153971" cy="993341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1C2C9EF-E830-DFD9-916D-94825799B076}"/>
              </a:ext>
            </a:extLst>
          </p:cNvPr>
          <p:cNvCxnSpPr>
            <a:cxnSpLocks/>
          </p:cNvCxnSpPr>
          <p:nvPr/>
        </p:nvCxnSpPr>
        <p:spPr>
          <a:xfrm flipH="1">
            <a:off x="5856784" y="1790978"/>
            <a:ext cx="4140438" cy="990105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1C3072C-4529-882F-CCE9-98363CEFC106}"/>
              </a:ext>
            </a:extLst>
          </p:cNvPr>
          <p:cNvCxnSpPr>
            <a:cxnSpLocks/>
          </p:cNvCxnSpPr>
          <p:nvPr/>
        </p:nvCxnSpPr>
        <p:spPr>
          <a:xfrm>
            <a:off x="5849204" y="2777637"/>
            <a:ext cx="3925519" cy="1635633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E7A9DAF-76DB-76B9-310C-8E6F1266E5C2}"/>
              </a:ext>
            </a:extLst>
          </p:cNvPr>
          <p:cNvCxnSpPr>
            <a:cxnSpLocks/>
          </p:cNvCxnSpPr>
          <p:nvPr/>
        </p:nvCxnSpPr>
        <p:spPr>
          <a:xfrm flipH="1">
            <a:off x="1939721" y="2781160"/>
            <a:ext cx="3917063" cy="1632110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B0DAC14A-C3AF-24D1-58B6-E27D28889E18}"/>
              </a:ext>
            </a:extLst>
          </p:cNvPr>
          <p:cNvCxnSpPr>
            <a:cxnSpLocks/>
          </p:cNvCxnSpPr>
          <p:nvPr/>
        </p:nvCxnSpPr>
        <p:spPr>
          <a:xfrm flipH="1">
            <a:off x="7772257" y="3507553"/>
            <a:ext cx="79412" cy="175802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DD8C59ED-84D0-DA07-E749-FBD6BD965448}"/>
              </a:ext>
            </a:extLst>
          </p:cNvPr>
          <p:cNvCxnSpPr>
            <a:cxnSpLocks/>
          </p:cNvCxnSpPr>
          <p:nvPr/>
        </p:nvCxnSpPr>
        <p:spPr>
          <a:xfrm>
            <a:off x="3858546" y="3509314"/>
            <a:ext cx="79412" cy="175802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07CFFAA8-1896-D602-2AA7-6B2302168155}"/>
              </a:ext>
            </a:extLst>
          </p:cNvPr>
          <p:cNvCxnSpPr>
            <a:cxnSpLocks/>
          </p:cNvCxnSpPr>
          <p:nvPr/>
        </p:nvCxnSpPr>
        <p:spPr>
          <a:xfrm flipH="1" flipV="1">
            <a:off x="7772257" y="1863614"/>
            <a:ext cx="79412" cy="175802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07780F83-BB1E-D5CD-28A1-9CB29D27609B}"/>
              </a:ext>
            </a:extLst>
          </p:cNvPr>
          <p:cNvCxnSpPr>
            <a:cxnSpLocks/>
          </p:cNvCxnSpPr>
          <p:nvPr/>
        </p:nvCxnSpPr>
        <p:spPr>
          <a:xfrm flipV="1">
            <a:off x="3858546" y="1865375"/>
            <a:ext cx="79412" cy="175802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52F84075-B14A-197A-5286-EBBC48B300AA}"/>
              </a:ext>
            </a:extLst>
          </p:cNvPr>
          <p:cNvCxnSpPr>
            <a:cxnSpLocks/>
          </p:cNvCxnSpPr>
          <p:nvPr/>
        </p:nvCxnSpPr>
        <p:spPr>
          <a:xfrm flipH="1">
            <a:off x="7895227" y="3175987"/>
            <a:ext cx="50019" cy="196641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3C386C4A-44CB-F9DC-227C-A3FD90C68AF1}"/>
              </a:ext>
            </a:extLst>
          </p:cNvPr>
          <p:cNvCxnSpPr>
            <a:cxnSpLocks/>
          </p:cNvCxnSpPr>
          <p:nvPr/>
        </p:nvCxnSpPr>
        <p:spPr>
          <a:xfrm>
            <a:off x="7901994" y="2187710"/>
            <a:ext cx="50019" cy="196641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86057669-1228-EEC0-AC3C-EF20403223BB}"/>
              </a:ext>
            </a:extLst>
          </p:cNvPr>
          <p:cNvCxnSpPr>
            <a:cxnSpLocks/>
          </p:cNvCxnSpPr>
          <p:nvPr/>
        </p:nvCxnSpPr>
        <p:spPr>
          <a:xfrm>
            <a:off x="3713936" y="3173214"/>
            <a:ext cx="50019" cy="196641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72CD6E70-FAF8-7FCD-D86D-F1B9236CF2F3}"/>
              </a:ext>
            </a:extLst>
          </p:cNvPr>
          <p:cNvCxnSpPr>
            <a:cxnSpLocks/>
          </p:cNvCxnSpPr>
          <p:nvPr/>
        </p:nvCxnSpPr>
        <p:spPr>
          <a:xfrm flipH="1">
            <a:off x="3720703" y="2184937"/>
            <a:ext cx="50019" cy="196641"/>
          </a:xfrm>
          <a:prstGeom prst="line">
            <a:avLst/>
          </a:prstGeom>
          <a:ln w="57150" cap="rnd">
            <a:solidFill>
              <a:schemeClr val="tx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E0BA83F8-98A0-F854-6A97-35101B6B2A03}"/>
              </a:ext>
            </a:extLst>
          </p:cNvPr>
          <p:cNvSpPr txBox="1"/>
          <p:nvPr/>
        </p:nvSpPr>
        <p:spPr>
          <a:xfrm>
            <a:off x="814411" y="2553679"/>
            <a:ext cx="9028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Univers" panose="020B0503020202020204" pitchFamily="34" charset="0"/>
              </a:rPr>
              <a:t>14 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8067A970-AE91-256C-A04D-27A643ED970D}"/>
                  </a:ext>
                </a:extLst>
              </p:cNvPr>
              <p:cNvSpPr txBox="1"/>
              <p:nvPr/>
            </p:nvSpPr>
            <p:spPr>
              <a:xfrm>
                <a:off x="5459908" y="321472"/>
                <a:ext cx="766685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5400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5400" dirty="0">
                  <a:latin typeface="Univers" panose="020B0503020202020204" pitchFamily="34" charset="0"/>
                </a:endParaRP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8067A970-AE91-256C-A04D-27A643ED97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9908" y="321472"/>
                <a:ext cx="766685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70680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7E67CB4-A398-1351-6C86-73A91AFE66EE}"/>
                  </a:ext>
                </a:extLst>
              </p:cNvPr>
              <p:cNvSpPr txBox="1"/>
              <p:nvPr/>
            </p:nvSpPr>
            <p:spPr>
              <a:xfrm>
                <a:off x="82351" y="36248"/>
                <a:ext cx="24240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3200" b="1" dirty="0">
                    <a:latin typeface="Univers" panose="020B0503020202020204" pitchFamily="34" charset="0"/>
                  </a:rPr>
                  <a:t>The </a:t>
                </a:r>
                <a14:m>
                  <m:oMath xmlns:m="http://schemas.openxmlformats.org/officeDocument/2006/math">
                    <m:r>
                      <a:rPr lang="en-GB" sz="32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GB" sz="3200" b="1" dirty="0">
                    <a:latin typeface="Univers" panose="020B0503020202020204" pitchFamily="34" charset="0"/>
                  </a:rPr>
                  <a:t>-Wing</a:t>
                </a:r>
                <a:endParaRPr lang="en-GB" sz="2000" dirty="0">
                  <a:latin typeface="Univers" panose="020B0503020202020204" pitchFamily="34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17E67CB4-A398-1351-6C86-73A91AFE66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351" y="36248"/>
                <a:ext cx="2424062" cy="584775"/>
              </a:xfrm>
              <a:prstGeom prst="rect">
                <a:avLst/>
              </a:prstGeom>
              <a:blipFill>
                <a:blip r:embed="rId2"/>
                <a:stretch>
                  <a:fillRect l="-6250" t="-12766" r="-5208" b="-34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D9154D46-C235-72AA-0479-2C2CE0C24A14}"/>
              </a:ext>
            </a:extLst>
          </p:cNvPr>
          <p:cNvGrpSpPr/>
          <p:nvPr/>
        </p:nvGrpSpPr>
        <p:grpSpPr>
          <a:xfrm>
            <a:off x="2506413" y="-103830"/>
            <a:ext cx="9182811" cy="4091798"/>
            <a:chOff x="814411" y="321472"/>
            <a:chExt cx="9182811" cy="4091798"/>
          </a:xfrm>
        </p:grpSpPr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D1C11C18-B1B9-E89E-A492-AF58EE45CA21}"/>
                </a:ext>
              </a:extLst>
            </p:cNvPr>
            <p:cNvSpPr/>
            <p:nvPr/>
          </p:nvSpPr>
          <p:spPr>
            <a:xfrm>
              <a:off x="2014430" y="1152247"/>
              <a:ext cx="7665835" cy="1625390"/>
            </a:xfrm>
            <a:custGeom>
              <a:avLst/>
              <a:gdLst>
                <a:gd name="connsiteX0" fmla="*/ 3918857 w 7823964"/>
                <a:gd name="connsiteY0" fmla="*/ 1622544 h 1622544"/>
                <a:gd name="connsiteX1" fmla="*/ 7823964 w 7823964"/>
                <a:gd name="connsiteY1" fmla="*/ 0 h 1622544"/>
                <a:gd name="connsiteX2" fmla="*/ 0 w 7823964"/>
                <a:gd name="connsiteY2" fmla="*/ 0 h 1622544"/>
                <a:gd name="connsiteX3" fmla="*/ 3918857 w 7823964"/>
                <a:gd name="connsiteY3" fmla="*/ 1622544 h 1622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23964" h="1622544">
                  <a:moveTo>
                    <a:pt x="3918857" y="1622544"/>
                  </a:moveTo>
                  <a:lnTo>
                    <a:pt x="7823964" y="0"/>
                  </a:lnTo>
                  <a:lnTo>
                    <a:pt x="0" y="0"/>
                  </a:lnTo>
                  <a:lnTo>
                    <a:pt x="3918857" y="162254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400" dirty="0">
                  <a:solidFill>
                    <a:schemeClr val="tx1"/>
                  </a:solidFill>
                  <a:latin typeface="Univers" panose="020B0503020202020204" pitchFamily="34" charset="0"/>
                </a:rPr>
                <a:t>Area = 300 m</a:t>
              </a:r>
              <a:r>
                <a:rPr lang="en-GB" sz="2400" baseline="30000" dirty="0">
                  <a:solidFill>
                    <a:schemeClr val="tx1"/>
                  </a:solidFill>
                  <a:latin typeface="Univers" panose="020B0503020202020204" pitchFamily="34" charset="0"/>
                </a:rPr>
                <a:t>2</a:t>
              </a:r>
            </a:p>
            <a:p>
              <a:pPr algn="ctr"/>
              <a:endParaRPr lang="en-GB" sz="2400" baseline="30000" dirty="0">
                <a:solidFill>
                  <a:schemeClr val="tx1"/>
                </a:solidFill>
                <a:latin typeface="Univers" panose="020B0503020202020204" pitchFamily="34" charset="0"/>
              </a:endParaRPr>
            </a:p>
            <a:p>
              <a:pPr algn="ctr"/>
              <a:r>
                <a:rPr lang="en-GB" sz="2400" baseline="30000" dirty="0">
                  <a:solidFill>
                    <a:schemeClr val="tx1"/>
                  </a:solidFill>
                  <a:latin typeface="Univers" panose="020B0503020202020204" pitchFamily="34" charset="0"/>
                </a:rPr>
                <a:t>  </a:t>
              </a: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08A1C86A-8CF4-2EA9-C714-8FDD1E463DDC}"/>
                </a:ext>
              </a:extLst>
            </p:cNvPr>
            <p:cNvSpPr/>
            <p:nvPr/>
          </p:nvSpPr>
          <p:spPr>
            <a:xfrm>
              <a:off x="1717222" y="1794485"/>
              <a:ext cx="4140438" cy="1980054"/>
            </a:xfrm>
            <a:custGeom>
              <a:avLst/>
              <a:gdLst>
                <a:gd name="connsiteX0" fmla="*/ 4138863 w 4138863"/>
                <a:gd name="connsiteY0" fmla="*/ 983152 h 1980054"/>
                <a:gd name="connsiteX1" fmla="*/ 0 w 4138863"/>
                <a:gd name="connsiteY1" fmla="*/ 0 h 1980054"/>
                <a:gd name="connsiteX2" fmla="*/ 6875 w 4138863"/>
                <a:gd name="connsiteY2" fmla="*/ 1980054 h 1980054"/>
                <a:gd name="connsiteX3" fmla="*/ 4138863 w 4138863"/>
                <a:gd name="connsiteY3" fmla="*/ 983152 h 1980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138863" h="1980054">
                  <a:moveTo>
                    <a:pt x="4138863" y="983152"/>
                  </a:moveTo>
                  <a:lnTo>
                    <a:pt x="0" y="0"/>
                  </a:lnTo>
                  <a:cubicBezTo>
                    <a:pt x="2292" y="660018"/>
                    <a:pt x="4583" y="1320036"/>
                    <a:pt x="6875" y="1980054"/>
                  </a:cubicBezTo>
                  <a:lnTo>
                    <a:pt x="4138863" y="983152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1475999" rtlCol="0" anchor="ctr"/>
            <a:lstStyle/>
            <a:p>
              <a:pPr algn="ctr"/>
              <a:r>
                <a:rPr lang="en-GB" sz="2400" dirty="0">
                  <a:solidFill>
                    <a:schemeClr val="tx1"/>
                  </a:solidFill>
                  <a:latin typeface="Univers" panose="020B0503020202020204" pitchFamily="34" charset="0"/>
                </a:rPr>
                <a:t> Area = 168 m</a:t>
              </a:r>
              <a:r>
                <a:rPr lang="en-GB" sz="2400" baseline="30000" dirty="0">
                  <a:solidFill>
                    <a:schemeClr val="tx1"/>
                  </a:solidFill>
                  <a:latin typeface="Univers" panose="020B0503020202020204" pitchFamily="34" charset="0"/>
                </a:rPr>
                <a:t>2</a:t>
              </a:r>
              <a:endParaRPr lang="en-GB" sz="2400" dirty="0">
                <a:latin typeface="Univers" panose="020B0503020202020204" pitchFamily="34" charset="0"/>
              </a:endParaRPr>
            </a:p>
          </p:txBody>
        </p: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A1E97CFF-8BBF-701D-8A73-15FD0143764E}"/>
                </a:ext>
              </a:extLst>
            </p:cNvPr>
            <p:cNvCxnSpPr>
              <a:cxnSpLocks/>
            </p:cNvCxnSpPr>
            <p:nvPr/>
          </p:nvCxnSpPr>
          <p:spPr>
            <a:xfrm>
              <a:off x="5843251" y="2777637"/>
              <a:ext cx="4153971" cy="993341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21C2C9EF-E830-DFD9-916D-94825799B076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856784" y="1790978"/>
              <a:ext cx="4140438" cy="990105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C3072C-4529-882F-CCE9-98363CEFC106}"/>
                </a:ext>
              </a:extLst>
            </p:cNvPr>
            <p:cNvCxnSpPr>
              <a:cxnSpLocks/>
            </p:cNvCxnSpPr>
            <p:nvPr/>
          </p:nvCxnSpPr>
          <p:spPr>
            <a:xfrm>
              <a:off x="5849204" y="2777637"/>
              <a:ext cx="3925519" cy="1635633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E7A9DAF-76DB-76B9-310C-8E6F1266E5C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939721" y="2781160"/>
              <a:ext cx="3917063" cy="1632110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B0DAC14A-C3AF-24D1-58B6-E27D28889E1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772257" y="3507553"/>
              <a:ext cx="79412" cy="175802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DD8C59ED-84D0-DA07-E749-FBD6BD965448}"/>
                </a:ext>
              </a:extLst>
            </p:cNvPr>
            <p:cNvCxnSpPr>
              <a:cxnSpLocks/>
            </p:cNvCxnSpPr>
            <p:nvPr/>
          </p:nvCxnSpPr>
          <p:spPr>
            <a:xfrm>
              <a:off x="3858546" y="3509314"/>
              <a:ext cx="79412" cy="175802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07CFFAA8-1896-D602-2AA7-6B230216815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772257" y="1863614"/>
              <a:ext cx="79412" cy="175802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7780F83-BB1E-D5CD-28A1-9CB29D27609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858546" y="1865375"/>
              <a:ext cx="79412" cy="175802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2F84075-B14A-197A-5286-EBBC48B300A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895227" y="3175987"/>
              <a:ext cx="50019" cy="196641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3C386C4A-44CB-F9DC-227C-A3FD90C68AF1}"/>
                </a:ext>
              </a:extLst>
            </p:cNvPr>
            <p:cNvCxnSpPr>
              <a:cxnSpLocks/>
            </p:cNvCxnSpPr>
            <p:nvPr/>
          </p:nvCxnSpPr>
          <p:spPr>
            <a:xfrm>
              <a:off x="7901994" y="2187710"/>
              <a:ext cx="50019" cy="196641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86057669-1228-EEC0-AC3C-EF20403223BB}"/>
                </a:ext>
              </a:extLst>
            </p:cNvPr>
            <p:cNvCxnSpPr>
              <a:cxnSpLocks/>
            </p:cNvCxnSpPr>
            <p:nvPr/>
          </p:nvCxnSpPr>
          <p:spPr>
            <a:xfrm>
              <a:off x="3713936" y="3173214"/>
              <a:ext cx="50019" cy="196641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72CD6E70-FAF8-7FCD-D86D-F1B9236CF2F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720703" y="2184937"/>
              <a:ext cx="50019" cy="196641"/>
            </a:xfrm>
            <a:prstGeom prst="line">
              <a:avLst/>
            </a:prstGeom>
            <a:ln w="5715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0BA83F8-98A0-F854-6A97-35101B6B2A03}"/>
                </a:ext>
              </a:extLst>
            </p:cNvPr>
            <p:cNvSpPr txBox="1"/>
            <p:nvPr/>
          </p:nvSpPr>
          <p:spPr>
            <a:xfrm>
              <a:off x="814411" y="2553679"/>
              <a:ext cx="90281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400" dirty="0">
                  <a:latin typeface="Univers" panose="020B0503020202020204" pitchFamily="34" charset="0"/>
                </a:rPr>
                <a:t>14 m</a:t>
              </a: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8067A970-AE91-256C-A04D-27A643ED970D}"/>
                    </a:ext>
                  </a:extLst>
                </p:cNvPr>
                <p:cNvSpPr txBox="1"/>
                <p:nvPr/>
              </p:nvSpPr>
              <p:spPr>
                <a:xfrm>
                  <a:off x="5459908" y="321472"/>
                  <a:ext cx="766685" cy="9233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5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sz="5400" dirty="0">
                    <a:latin typeface="Univers" panose="020B0503020202020204" pitchFamily="34" charset="0"/>
                  </a:endParaRPr>
                </a:p>
              </p:txBody>
            </p:sp>
          </mc:Choice>
          <mc:Fallback>
            <p:sp>
              <p:nvSpPr>
                <p:cNvPr id="68" name="TextBox 67">
                  <a:extLst>
                    <a:ext uri="{FF2B5EF4-FFF2-40B4-BE49-F238E27FC236}">
                      <a16:creationId xmlns:a16="http://schemas.microsoft.com/office/drawing/2014/main" id="{8067A970-AE91-256C-A04D-27A643ED970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59908" y="321472"/>
                  <a:ext cx="766685" cy="923330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F339DD-76BC-BB97-A138-08EE159C524E}"/>
                  </a:ext>
                </a:extLst>
              </p:cNvPr>
              <p:cNvSpPr txBox="1"/>
              <p:nvPr/>
            </p:nvSpPr>
            <p:spPr>
              <a:xfrm>
                <a:off x="9554423" y="1620924"/>
                <a:ext cx="623056" cy="70788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0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4000" dirty="0">
                  <a:solidFill>
                    <a:srgbClr val="C00000"/>
                  </a:solidFill>
                  <a:latin typeface="Univers" panose="020B0503020202020204" pitchFamily="34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2F339DD-76BC-BB97-A138-08EE159C52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54423" y="1620924"/>
                <a:ext cx="623056" cy="707886"/>
              </a:xfrm>
              <a:prstGeom prst="rect">
                <a:avLst/>
              </a:prstGeom>
              <a:blipFill>
                <a:blip r:embed="rId4"/>
                <a:stretch>
                  <a:fillRect l="-2000" r="-2000" b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F48BB06-A7AB-BC33-72D6-FC59E68A895C}"/>
              </a:ext>
            </a:extLst>
          </p:cNvPr>
          <p:cNvCxnSpPr/>
          <p:nvPr/>
        </p:nvCxnSpPr>
        <p:spPr>
          <a:xfrm flipV="1">
            <a:off x="2424223" y="1857955"/>
            <a:ext cx="1651591" cy="204065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DA9492D2-CE00-FFCB-415E-289672DE7426}"/>
              </a:ext>
            </a:extLst>
          </p:cNvPr>
          <p:cNvSpPr/>
          <p:nvPr/>
        </p:nvSpPr>
        <p:spPr>
          <a:xfrm>
            <a:off x="878958" y="3749749"/>
            <a:ext cx="3394389" cy="1297172"/>
          </a:xfrm>
          <a:prstGeom prst="rtTriangl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rgbClr val="C00000"/>
                </a:solidFill>
                <a:latin typeface="Univers" panose="020B0503020202020204" pitchFamily="34" charset="0"/>
              </a:rPr>
              <a:t>Area = 84 m</a:t>
            </a:r>
            <a:r>
              <a:rPr lang="en-GB" baseline="30000" dirty="0">
                <a:solidFill>
                  <a:srgbClr val="C00000"/>
                </a:solidFill>
                <a:latin typeface="Univers" panose="020B0503020202020204" pitchFamily="34" charset="0"/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49E200-277E-F48C-0435-1CAF585D7072}"/>
              </a:ext>
            </a:extLst>
          </p:cNvPr>
          <p:cNvSpPr txBox="1"/>
          <p:nvPr/>
        </p:nvSpPr>
        <p:spPr>
          <a:xfrm>
            <a:off x="283923" y="4281377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C00000"/>
                </a:solidFill>
                <a:latin typeface="Univers" panose="020B0503020202020204" pitchFamily="34" charset="0"/>
              </a:rPr>
              <a:t>7 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AB589E1-6EB7-A321-9B2D-8644FDED2BD7}"/>
                  </a:ext>
                </a:extLst>
              </p:cNvPr>
              <p:cNvSpPr txBox="1"/>
              <p:nvPr/>
            </p:nvSpPr>
            <p:spPr>
              <a:xfrm>
                <a:off x="1829188" y="5067469"/>
                <a:ext cx="42543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dirty="0">
                  <a:solidFill>
                    <a:srgbClr val="C00000"/>
                  </a:solidFill>
                  <a:latin typeface="Univers" panose="020B0503020202020204" pitchFamily="34" charset="0"/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AB589E1-6EB7-A321-9B2D-8644FDED2B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9188" y="5067469"/>
                <a:ext cx="425437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EE8FA15-4FF1-C798-2BD2-8D1DDA456ADB}"/>
                  </a:ext>
                </a:extLst>
              </p:cNvPr>
              <p:cNvSpPr txBox="1"/>
              <p:nvPr/>
            </p:nvSpPr>
            <p:spPr>
              <a:xfrm>
                <a:off x="2127223" y="3880518"/>
                <a:ext cx="3826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rgbClr val="C00000"/>
                  </a:solidFill>
                  <a:latin typeface="Univers" panose="020B0503020202020204" pitchFamily="34" charset="0"/>
                </a:endParaRP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EE8FA15-4FF1-C798-2BD2-8D1DDA456A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223" y="3880518"/>
                <a:ext cx="382605" cy="369332"/>
              </a:xfrm>
              <a:prstGeom prst="rect">
                <a:avLst/>
              </a:prstGeom>
              <a:blipFill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774E745-3B1A-6062-0B18-BC7717B21BD6}"/>
                  </a:ext>
                </a:extLst>
              </p:cNvPr>
              <p:cNvSpPr txBox="1"/>
              <p:nvPr/>
            </p:nvSpPr>
            <p:spPr>
              <a:xfrm>
                <a:off x="963437" y="5604519"/>
                <a:ext cx="2742995" cy="1058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GB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168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GB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=24</m:t>
                    </m:r>
                  </m:oMath>
                </a14:m>
                <a:r>
                  <a:rPr lang="en-GB" sz="20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m</a:t>
                </a:r>
                <a:br>
                  <a:rPr lang="en-GB" sz="20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</a:br>
                <a:r>
                  <a:rPr lang="en-GB" sz="10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</a:t>
                </a:r>
                <a:endParaRPr lang="en-GB" sz="2000" dirty="0">
                  <a:solidFill>
                    <a:srgbClr val="C00000"/>
                  </a:solidFill>
                  <a:latin typeface="Univers" panose="020B0503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GB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24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GB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sup>
                            <m:r>
                              <a:rPr lang="en-GB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GB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r>
                  <a:rPr lang="en-GB" sz="20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m</a:t>
                </a:r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774E745-3B1A-6062-0B18-BC7717B21B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437" y="5604519"/>
                <a:ext cx="2742995" cy="1058110"/>
              </a:xfrm>
              <a:prstGeom prst="rect">
                <a:avLst/>
              </a:prstGeom>
              <a:blipFill>
                <a:blip r:embed="rId7"/>
                <a:stretch>
                  <a:fillRect r="-1382" b="-5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AC0D924-BA69-1980-6938-0CB5CC321134}"/>
              </a:ext>
            </a:extLst>
          </p:cNvPr>
          <p:cNvCxnSpPr>
            <a:cxnSpLocks/>
          </p:cNvCxnSpPr>
          <p:nvPr/>
        </p:nvCxnSpPr>
        <p:spPr>
          <a:xfrm flipH="1" flipV="1">
            <a:off x="5919930" y="1169581"/>
            <a:ext cx="1331648" cy="2580168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ight Triangle 22">
            <a:extLst>
              <a:ext uri="{FF2B5EF4-FFF2-40B4-BE49-F238E27FC236}">
                <a16:creationId xmlns:a16="http://schemas.microsoft.com/office/drawing/2014/main" id="{A819DB4A-519D-78D0-D180-6E10C1FB9053}"/>
              </a:ext>
            </a:extLst>
          </p:cNvPr>
          <p:cNvSpPr/>
          <p:nvPr/>
        </p:nvSpPr>
        <p:spPr>
          <a:xfrm flipH="1" flipV="1">
            <a:off x="5637932" y="4192385"/>
            <a:ext cx="3229376" cy="1046328"/>
          </a:xfrm>
          <a:prstGeom prst="rtTriangl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rtlCol="0" anchor="ctr">
            <a:scene3d>
              <a:camera prst="orthographicFront">
                <a:rot lat="0" lon="0" rev="10800000"/>
              </a:camera>
              <a:lightRig rig="threePt" dir="t"/>
            </a:scene3d>
          </a:bodyPr>
          <a:lstStyle/>
          <a:p>
            <a:pPr algn="ctr"/>
            <a:r>
              <a:rPr lang="en-GB" dirty="0">
                <a:solidFill>
                  <a:srgbClr val="C00000"/>
                </a:solidFill>
                <a:latin typeface="Univers" panose="020B0503020202020204" pitchFamily="34" charset="0"/>
              </a:rPr>
              <a:t>Area = 150 m</a:t>
            </a:r>
            <a:r>
              <a:rPr lang="en-GB" baseline="30000" dirty="0">
                <a:solidFill>
                  <a:srgbClr val="C00000"/>
                </a:solidFill>
                <a:latin typeface="Univers" panose="020B0503020202020204" pitchFamily="34" charset="0"/>
              </a:rPr>
              <a:t>2           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C81665E-472B-3C0E-9EBE-4EE407C4896F}"/>
                  </a:ext>
                </a:extLst>
              </p:cNvPr>
              <p:cNvSpPr txBox="1"/>
              <p:nvPr/>
            </p:nvSpPr>
            <p:spPr>
              <a:xfrm>
                <a:off x="7378998" y="3803302"/>
                <a:ext cx="41376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𝑋</m:t>
                      </m:r>
                    </m:oMath>
                  </m:oMathPara>
                </a14:m>
                <a:endParaRPr lang="en-GB" sz="2000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AC81665E-472B-3C0E-9EBE-4EE407C489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8998" y="3803302"/>
                <a:ext cx="413768" cy="40011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A304998-BA86-A0B5-B3A7-B3E605AD1229}"/>
                  </a:ext>
                </a:extLst>
              </p:cNvPr>
              <p:cNvSpPr txBox="1"/>
              <p:nvPr/>
            </p:nvSpPr>
            <p:spPr>
              <a:xfrm>
                <a:off x="7251578" y="47772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FA304998-BA86-A0B5-B3A7-B3E605AD12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1578" y="4777240"/>
                <a:ext cx="371384" cy="369332"/>
              </a:xfrm>
              <a:prstGeom prst="rect">
                <a:avLst/>
              </a:prstGeom>
              <a:blipFill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AD6BCCF-F48B-1DDF-8C4F-D70730DAA290}"/>
                  </a:ext>
                </a:extLst>
              </p:cNvPr>
              <p:cNvSpPr txBox="1"/>
              <p:nvPr/>
            </p:nvSpPr>
            <p:spPr>
              <a:xfrm>
                <a:off x="8894872" y="4466043"/>
                <a:ext cx="569387" cy="5275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300</m:t>
                        </m:r>
                      </m:num>
                      <m:den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en-GB" sz="2000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AD6BCCF-F48B-1DDF-8C4F-D70730DAA2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4872" y="4466043"/>
                <a:ext cx="569387" cy="527580"/>
              </a:xfrm>
              <a:prstGeom prst="rect">
                <a:avLst/>
              </a:prstGeom>
              <a:blipFill>
                <a:blip r:embed="rId10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DF02F6F-A2E1-4ACB-9700-C18413D84B9A}"/>
                  </a:ext>
                </a:extLst>
              </p:cNvPr>
              <p:cNvSpPr txBox="1"/>
              <p:nvPr/>
            </p:nvSpPr>
            <p:spPr>
              <a:xfrm>
                <a:off x="5270148" y="5238713"/>
                <a:ext cx="3491080" cy="1537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0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GB" sz="20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GB" sz="20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300</m:t>
                                </m:r>
                              </m:num>
                              <m:den>
                                <m:r>
                                  <a:rPr lang="en-GB" sz="20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𝑋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=625</m:t>
                    </m:r>
                  </m:oMath>
                </a14:m>
                <a:r>
                  <a:rPr lang="en-GB" sz="2000" b="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</a:t>
                </a:r>
                <a:br>
                  <a:rPr lang="en-GB" sz="2000" b="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</a:b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+90000=625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0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−400)(</m:t>
                    </m:r>
                    <m:sSup>
                      <m:sSupPr>
                        <m:ctrlP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−225)=0</m:t>
                    </m:r>
                  </m:oMath>
                </a14:m>
                <a:r>
                  <a:rPr lang="en-GB" sz="20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</a:t>
                </a:r>
                <a:br>
                  <a:rPr lang="en-GB" sz="20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</a:b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GB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𝟐𝟎</m:t>
                    </m:r>
                  </m:oMath>
                </a14:m>
                <a:r>
                  <a:rPr lang="en-GB" sz="2000" b="1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m   </a:t>
                </a:r>
                <a:r>
                  <a:rPr lang="en-GB" sz="20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or  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15</m:t>
                    </m:r>
                  </m:oMath>
                </a14:m>
                <a:r>
                  <a:rPr lang="en-GB" sz="2000" dirty="0">
                    <a:solidFill>
                      <a:srgbClr val="C00000"/>
                    </a:solidFill>
                    <a:latin typeface="Univers" panose="020B0503020202020204" pitchFamily="34" charset="0"/>
                  </a:rPr>
                  <a:t> m</a:t>
                </a:r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8DF02F6F-A2E1-4ACB-9700-C18413D84B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0148" y="5238713"/>
                <a:ext cx="3491080" cy="1537087"/>
              </a:xfrm>
              <a:prstGeom prst="rect">
                <a:avLst/>
              </a:prstGeom>
              <a:blipFill>
                <a:blip r:embed="rId11"/>
                <a:stretch>
                  <a:fillRect l="-1091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9001A39-9C2D-CC39-E420-DAC438D9996B}"/>
                  </a:ext>
                </a:extLst>
              </p:cNvPr>
              <p:cNvSpPr txBox="1"/>
              <p:nvPr/>
            </p:nvSpPr>
            <p:spPr>
              <a:xfrm>
                <a:off x="8933279" y="6139409"/>
                <a:ext cx="2939844" cy="523220"/>
              </a:xfrm>
              <a:prstGeom prst="rect">
                <a:avLst/>
              </a:prstGeom>
              <a:noFill/>
              <a:ln w="28575"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=2×20=40</m:t>
                    </m:r>
                  </m:oMath>
                </a14:m>
                <a:r>
                  <a:rPr lang="en-GB" sz="2800" dirty="0">
                    <a:solidFill>
                      <a:srgbClr val="C00000"/>
                    </a:solidFill>
                  </a:rPr>
                  <a:t> m</a:t>
                </a:r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69001A39-9C2D-CC39-E420-DAC438D999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3279" y="6139409"/>
                <a:ext cx="2939844" cy="523220"/>
              </a:xfrm>
              <a:prstGeom prst="rect">
                <a:avLst/>
              </a:prstGeom>
              <a:blipFill>
                <a:blip r:embed="rId12"/>
                <a:stretch>
                  <a:fillRect t="-8889" r="-2553" b="-24444"/>
                </a:stretch>
              </a:blipFill>
              <a:ln w="28575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7681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A289185-A3BF-547C-6BE5-5920FD7B3302}"/>
              </a:ext>
            </a:extLst>
          </p:cNvPr>
          <p:cNvSpPr txBox="1"/>
          <p:nvPr/>
        </p:nvSpPr>
        <p:spPr>
          <a:xfrm>
            <a:off x="82351" y="36248"/>
            <a:ext cx="4623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Univers" panose="020B0503020202020204" pitchFamily="34" charset="0"/>
              </a:rPr>
              <a:t>The Millennium Falcon</a:t>
            </a:r>
            <a:endParaRPr lang="en-GB" sz="2000" dirty="0">
              <a:latin typeface="Univers" panose="020B0503020202020204" pitchFamily="34" charset="0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7CD03CE-D76E-E921-F7C1-A24E14FD6DA9}"/>
              </a:ext>
            </a:extLst>
          </p:cNvPr>
          <p:cNvGrpSpPr/>
          <p:nvPr/>
        </p:nvGrpSpPr>
        <p:grpSpPr>
          <a:xfrm>
            <a:off x="3343181" y="1139815"/>
            <a:ext cx="5505638" cy="4578369"/>
            <a:chOff x="3049965" y="1331779"/>
            <a:chExt cx="5043953" cy="4194442"/>
          </a:xfrm>
        </p:grpSpPr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8375664A-90DF-F53A-2940-95A9A0A6760F}"/>
                </a:ext>
              </a:extLst>
            </p:cNvPr>
            <p:cNvCxnSpPr>
              <a:stCxn id="25" idx="2"/>
              <a:endCxn id="25" idx="4"/>
            </p:cNvCxnSpPr>
            <p:nvPr/>
          </p:nvCxnSpPr>
          <p:spPr>
            <a:xfrm>
              <a:off x="3656581" y="1953726"/>
              <a:ext cx="4437337" cy="146200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Pie 16">
              <a:extLst>
                <a:ext uri="{FF2B5EF4-FFF2-40B4-BE49-F238E27FC236}">
                  <a16:creationId xmlns:a16="http://schemas.microsoft.com/office/drawing/2014/main" id="{3C420145-D13E-2C94-E900-A12364D00592}"/>
                </a:ext>
              </a:extLst>
            </p:cNvPr>
            <p:cNvSpPr/>
            <p:nvPr/>
          </p:nvSpPr>
          <p:spPr>
            <a:xfrm>
              <a:off x="3049965" y="1331780"/>
              <a:ext cx="4194441" cy="4194441"/>
            </a:xfrm>
            <a:prstGeom prst="pie">
              <a:avLst>
                <a:gd name="adj1" fmla="val 2699839"/>
                <a:gd name="adj2" fmla="val 18873426"/>
              </a:avLst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5" name="Pie 24">
              <a:extLst>
                <a:ext uri="{FF2B5EF4-FFF2-40B4-BE49-F238E27FC236}">
                  <a16:creationId xmlns:a16="http://schemas.microsoft.com/office/drawing/2014/main" id="{5E868362-41A0-A035-F2C4-AE79E2409E84}"/>
                </a:ext>
              </a:extLst>
            </p:cNvPr>
            <p:cNvSpPr/>
            <p:nvPr/>
          </p:nvSpPr>
          <p:spPr>
            <a:xfrm>
              <a:off x="3049965" y="1331779"/>
              <a:ext cx="5043953" cy="4194442"/>
            </a:xfrm>
            <a:custGeom>
              <a:avLst/>
              <a:gdLst>
                <a:gd name="connsiteX0" fmla="*/ 3580249 w 4194441"/>
                <a:gd name="connsiteY0" fmla="*/ 3580110 h 4194441"/>
                <a:gd name="connsiteX1" fmla="*/ 618133 w 4194441"/>
                <a:gd name="connsiteY1" fmla="*/ 3584042 h 4194441"/>
                <a:gd name="connsiteX2" fmla="*/ 606615 w 4194441"/>
                <a:gd name="connsiteY2" fmla="*/ 621946 h 4194441"/>
                <a:gd name="connsiteX3" fmla="*/ 3568672 w 4194441"/>
                <a:gd name="connsiteY3" fmla="*/ 602842 h 4194441"/>
                <a:gd name="connsiteX4" fmla="*/ 2097221 w 4194441"/>
                <a:gd name="connsiteY4" fmla="*/ 2097221 h 4194441"/>
                <a:gd name="connsiteX5" fmla="*/ 3580249 w 4194441"/>
                <a:gd name="connsiteY5" fmla="*/ 3580110 h 4194441"/>
                <a:gd name="connsiteX0" fmla="*/ 3580250 w 3580250"/>
                <a:gd name="connsiteY0" fmla="*/ 3580111 h 4194442"/>
                <a:gd name="connsiteX1" fmla="*/ 618134 w 3580250"/>
                <a:gd name="connsiteY1" fmla="*/ 3584043 h 4194442"/>
                <a:gd name="connsiteX2" fmla="*/ 606616 w 3580250"/>
                <a:gd name="connsiteY2" fmla="*/ 621947 h 4194442"/>
                <a:gd name="connsiteX3" fmla="*/ 3568673 w 3580250"/>
                <a:gd name="connsiteY3" fmla="*/ 602843 h 4194442"/>
                <a:gd name="connsiteX4" fmla="*/ 3580250 w 3580250"/>
                <a:gd name="connsiteY4" fmla="*/ 3580111 h 4194442"/>
                <a:gd name="connsiteX0" fmla="*/ 3580250 w 3671690"/>
                <a:gd name="connsiteY0" fmla="*/ 3580111 h 4194442"/>
                <a:gd name="connsiteX1" fmla="*/ 618134 w 3671690"/>
                <a:gd name="connsiteY1" fmla="*/ 3584043 h 4194442"/>
                <a:gd name="connsiteX2" fmla="*/ 606616 w 3671690"/>
                <a:gd name="connsiteY2" fmla="*/ 621947 h 4194442"/>
                <a:gd name="connsiteX3" fmla="*/ 3568673 w 3671690"/>
                <a:gd name="connsiteY3" fmla="*/ 602843 h 4194442"/>
                <a:gd name="connsiteX4" fmla="*/ 3671690 w 3671690"/>
                <a:gd name="connsiteY4" fmla="*/ 3671551 h 4194442"/>
                <a:gd name="connsiteX0" fmla="*/ 3580250 w 3580250"/>
                <a:gd name="connsiteY0" fmla="*/ 3580111 h 4194442"/>
                <a:gd name="connsiteX1" fmla="*/ 618134 w 3580250"/>
                <a:gd name="connsiteY1" fmla="*/ 3584043 h 4194442"/>
                <a:gd name="connsiteX2" fmla="*/ 606616 w 3580250"/>
                <a:gd name="connsiteY2" fmla="*/ 621947 h 4194442"/>
                <a:gd name="connsiteX3" fmla="*/ 3568673 w 3580250"/>
                <a:gd name="connsiteY3" fmla="*/ 602843 h 4194442"/>
                <a:gd name="connsiteX4" fmla="*/ 2763189 w 3580250"/>
                <a:gd name="connsiteY4" fmla="*/ 2179015 h 4194442"/>
                <a:gd name="connsiteX0" fmla="*/ 3580250 w 3580250"/>
                <a:gd name="connsiteY0" fmla="*/ 3580111 h 4194442"/>
                <a:gd name="connsiteX1" fmla="*/ 618134 w 3580250"/>
                <a:gd name="connsiteY1" fmla="*/ 3584043 h 4194442"/>
                <a:gd name="connsiteX2" fmla="*/ 606616 w 3580250"/>
                <a:gd name="connsiteY2" fmla="*/ 621947 h 4194442"/>
                <a:gd name="connsiteX3" fmla="*/ 3568673 w 3580250"/>
                <a:gd name="connsiteY3" fmla="*/ 602843 h 4194442"/>
                <a:gd name="connsiteX0" fmla="*/ 3580250 w 3789913"/>
                <a:gd name="connsiteY0" fmla="*/ 3580111 h 4194442"/>
                <a:gd name="connsiteX1" fmla="*/ 618134 w 3789913"/>
                <a:gd name="connsiteY1" fmla="*/ 3584043 h 4194442"/>
                <a:gd name="connsiteX2" fmla="*/ 606616 w 3789913"/>
                <a:gd name="connsiteY2" fmla="*/ 621947 h 4194442"/>
                <a:gd name="connsiteX3" fmla="*/ 3568673 w 3789913"/>
                <a:gd name="connsiteY3" fmla="*/ 602843 h 4194442"/>
                <a:gd name="connsiteX4" fmla="*/ 3575013 w 3789913"/>
                <a:gd name="connsiteY4" fmla="*/ 591410 h 4194442"/>
                <a:gd name="connsiteX0" fmla="*/ 3580250 w 5043953"/>
                <a:gd name="connsiteY0" fmla="*/ 3580111 h 4194442"/>
                <a:gd name="connsiteX1" fmla="*/ 618134 w 5043953"/>
                <a:gd name="connsiteY1" fmla="*/ 3584043 h 4194442"/>
                <a:gd name="connsiteX2" fmla="*/ 606616 w 5043953"/>
                <a:gd name="connsiteY2" fmla="*/ 621947 h 4194442"/>
                <a:gd name="connsiteX3" fmla="*/ 3568673 w 5043953"/>
                <a:gd name="connsiteY3" fmla="*/ 602843 h 4194442"/>
                <a:gd name="connsiteX4" fmla="*/ 5043953 w 5043953"/>
                <a:gd name="connsiteY4" fmla="*/ 2083947 h 4194442"/>
                <a:gd name="connsiteX0" fmla="*/ 3580250 w 5043953"/>
                <a:gd name="connsiteY0" fmla="*/ 3580111 h 4194442"/>
                <a:gd name="connsiteX1" fmla="*/ 618134 w 5043953"/>
                <a:gd name="connsiteY1" fmla="*/ 3584043 h 4194442"/>
                <a:gd name="connsiteX2" fmla="*/ 606616 w 5043953"/>
                <a:gd name="connsiteY2" fmla="*/ 621947 h 4194442"/>
                <a:gd name="connsiteX3" fmla="*/ 3568673 w 5043953"/>
                <a:gd name="connsiteY3" fmla="*/ 602843 h 4194442"/>
                <a:gd name="connsiteX4" fmla="*/ 5043953 w 5043953"/>
                <a:gd name="connsiteY4" fmla="*/ 2083947 h 4194442"/>
                <a:gd name="connsiteX0" fmla="*/ 3580250 w 5043953"/>
                <a:gd name="connsiteY0" fmla="*/ 3580111 h 4194442"/>
                <a:gd name="connsiteX1" fmla="*/ 618134 w 5043953"/>
                <a:gd name="connsiteY1" fmla="*/ 3584043 h 4194442"/>
                <a:gd name="connsiteX2" fmla="*/ 606616 w 5043953"/>
                <a:gd name="connsiteY2" fmla="*/ 621947 h 4194442"/>
                <a:gd name="connsiteX3" fmla="*/ 3568673 w 5043953"/>
                <a:gd name="connsiteY3" fmla="*/ 602843 h 4194442"/>
                <a:gd name="connsiteX4" fmla="*/ 5043953 w 5043953"/>
                <a:gd name="connsiteY4" fmla="*/ 2083947 h 4194442"/>
                <a:gd name="connsiteX0" fmla="*/ 3580250 w 5043953"/>
                <a:gd name="connsiteY0" fmla="*/ 3580111 h 4194442"/>
                <a:gd name="connsiteX1" fmla="*/ 618134 w 5043953"/>
                <a:gd name="connsiteY1" fmla="*/ 3584043 h 4194442"/>
                <a:gd name="connsiteX2" fmla="*/ 606616 w 5043953"/>
                <a:gd name="connsiteY2" fmla="*/ 621947 h 4194442"/>
                <a:gd name="connsiteX3" fmla="*/ 3568673 w 5043953"/>
                <a:gd name="connsiteY3" fmla="*/ 602843 h 4194442"/>
                <a:gd name="connsiteX4" fmla="*/ 5043953 w 5043953"/>
                <a:gd name="connsiteY4" fmla="*/ 2083947 h 4194442"/>
                <a:gd name="connsiteX0" fmla="*/ 3580250 w 5043953"/>
                <a:gd name="connsiteY0" fmla="*/ 3580111 h 4194442"/>
                <a:gd name="connsiteX1" fmla="*/ 618134 w 5043953"/>
                <a:gd name="connsiteY1" fmla="*/ 3584043 h 4194442"/>
                <a:gd name="connsiteX2" fmla="*/ 606616 w 5043953"/>
                <a:gd name="connsiteY2" fmla="*/ 621947 h 4194442"/>
                <a:gd name="connsiteX3" fmla="*/ 3568673 w 5043953"/>
                <a:gd name="connsiteY3" fmla="*/ 602843 h 4194442"/>
                <a:gd name="connsiteX4" fmla="*/ 5043953 w 5043953"/>
                <a:gd name="connsiteY4" fmla="*/ 2083947 h 4194442"/>
                <a:gd name="connsiteX0" fmla="*/ 3580250 w 5043953"/>
                <a:gd name="connsiteY0" fmla="*/ 3580111 h 4194442"/>
                <a:gd name="connsiteX1" fmla="*/ 618134 w 5043953"/>
                <a:gd name="connsiteY1" fmla="*/ 3584043 h 4194442"/>
                <a:gd name="connsiteX2" fmla="*/ 606616 w 5043953"/>
                <a:gd name="connsiteY2" fmla="*/ 621947 h 4194442"/>
                <a:gd name="connsiteX3" fmla="*/ 3568673 w 5043953"/>
                <a:gd name="connsiteY3" fmla="*/ 602843 h 4194442"/>
                <a:gd name="connsiteX4" fmla="*/ 5043953 w 5043953"/>
                <a:gd name="connsiteY4" fmla="*/ 2083947 h 4194442"/>
                <a:gd name="connsiteX5" fmla="*/ 3580250 w 5043953"/>
                <a:gd name="connsiteY5" fmla="*/ 3580111 h 4194442"/>
                <a:gd name="connsiteX0" fmla="*/ 3580250 w 5043953"/>
                <a:gd name="connsiteY0" fmla="*/ 3580111 h 4194442"/>
                <a:gd name="connsiteX1" fmla="*/ 618134 w 5043953"/>
                <a:gd name="connsiteY1" fmla="*/ 3584043 h 4194442"/>
                <a:gd name="connsiteX2" fmla="*/ 606616 w 5043953"/>
                <a:gd name="connsiteY2" fmla="*/ 621947 h 4194442"/>
                <a:gd name="connsiteX3" fmla="*/ 3568673 w 5043953"/>
                <a:gd name="connsiteY3" fmla="*/ 602843 h 4194442"/>
                <a:gd name="connsiteX4" fmla="*/ 5043953 w 5043953"/>
                <a:gd name="connsiteY4" fmla="*/ 2083947 h 4194442"/>
                <a:gd name="connsiteX5" fmla="*/ 3580250 w 5043953"/>
                <a:gd name="connsiteY5" fmla="*/ 3580111 h 4194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43953" h="4194442">
                  <a:moveTo>
                    <a:pt x="3580250" y="3580111"/>
                  </a:moveTo>
                  <a:cubicBezTo>
                    <a:pt x="2762755" y="4397682"/>
                    <a:pt x="1437797" y="4399441"/>
                    <a:pt x="618134" y="3584043"/>
                  </a:cubicBezTo>
                  <a:cubicBezTo>
                    <a:pt x="-201528" y="2768645"/>
                    <a:pt x="-206680" y="1443695"/>
                    <a:pt x="606616" y="621947"/>
                  </a:cubicBezTo>
                  <a:cubicBezTo>
                    <a:pt x="1419912" y="-199801"/>
                    <a:pt x="2744844" y="-208346"/>
                    <a:pt x="3568673" y="602843"/>
                  </a:cubicBezTo>
                  <a:cubicBezTo>
                    <a:pt x="3868727" y="910420"/>
                    <a:pt x="5042632" y="2086329"/>
                    <a:pt x="5043953" y="2083947"/>
                  </a:cubicBezTo>
                  <a:cubicBezTo>
                    <a:pt x="4927711" y="2234606"/>
                    <a:pt x="4068151" y="3081390"/>
                    <a:pt x="3580250" y="3580111"/>
                  </a:cubicBezTo>
                  <a:close/>
                </a:path>
              </a:pathLst>
            </a:custGeom>
            <a:noFill/>
            <a:ln w="57150"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D5CDF1A1-B21D-0E07-E52B-99DEA83CBF73}"/>
                </a:ext>
              </a:extLst>
            </p:cNvPr>
            <p:cNvSpPr/>
            <p:nvPr/>
          </p:nvSpPr>
          <p:spPr>
            <a:xfrm>
              <a:off x="5083767" y="3365583"/>
              <a:ext cx="126835" cy="1268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62E1372D-62CF-27F2-7CE0-6AA1FC3DFBCB}"/>
                </a:ext>
              </a:extLst>
            </p:cNvPr>
            <p:cNvSpPr/>
            <p:nvPr/>
          </p:nvSpPr>
          <p:spPr>
            <a:xfrm rot="18900000">
              <a:off x="5192695" y="3319123"/>
              <a:ext cx="219751" cy="21975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1B02238-9915-1FEE-56DC-72BF14E0E1E1}"/>
                </a:ext>
              </a:extLst>
            </p:cNvPr>
            <p:cNvCxnSpPr>
              <a:cxnSpLocks/>
              <a:stCxn id="25" idx="2"/>
              <a:endCxn id="28" idx="1"/>
            </p:cNvCxnSpPr>
            <p:nvPr/>
          </p:nvCxnSpPr>
          <p:spPr>
            <a:xfrm>
              <a:off x="3656581" y="1953726"/>
              <a:ext cx="1445761" cy="1430432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84057990-4B30-9E3B-C858-426A5AAD52DF}"/>
                </a:ext>
              </a:extLst>
            </p:cNvPr>
            <p:cNvSpPr txBox="1"/>
            <p:nvPr/>
          </p:nvSpPr>
          <p:spPr>
            <a:xfrm rot="1080000">
              <a:off x="4848671" y="2262288"/>
              <a:ext cx="797234" cy="39266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Univers" panose="020B0503020202020204" pitchFamily="34" charset="0"/>
                </a:rPr>
                <a:t>56 m</a:t>
              </a: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79268A97-2D90-9362-1BD6-EDA1371E0ED5}"/>
              </a:ext>
            </a:extLst>
          </p:cNvPr>
          <p:cNvSpPr txBox="1"/>
          <p:nvPr/>
        </p:nvSpPr>
        <p:spPr>
          <a:xfrm>
            <a:off x="5414571" y="5469"/>
            <a:ext cx="61344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latin typeface="Univers" panose="020B0503020202020204" pitchFamily="34" charset="0"/>
              </a:rPr>
              <a:t>Find the area.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4117102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A289185-A3BF-547C-6BE5-5920FD7B3302}"/>
              </a:ext>
            </a:extLst>
          </p:cNvPr>
          <p:cNvSpPr txBox="1"/>
          <p:nvPr/>
        </p:nvSpPr>
        <p:spPr>
          <a:xfrm>
            <a:off x="82351" y="36248"/>
            <a:ext cx="4623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Univers" panose="020B0503020202020204" pitchFamily="34" charset="0"/>
              </a:rPr>
              <a:t>The Millennium Falcon</a:t>
            </a:r>
            <a:endParaRPr lang="en-GB" sz="2000" dirty="0">
              <a:latin typeface="Univers" panose="020B050302020202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9268A97-2D90-9362-1BD6-EDA1371E0ED5}"/>
              </a:ext>
            </a:extLst>
          </p:cNvPr>
          <p:cNvSpPr txBox="1"/>
          <p:nvPr/>
        </p:nvSpPr>
        <p:spPr>
          <a:xfrm>
            <a:off x="5414571" y="5469"/>
            <a:ext cx="61344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latin typeface="Univers" panose="020B0503020202020204" pitchFamily="34" charset="0"/>
              </a:rPr>
              <a:t>Find the area.</a:t>
            </a:r>
            <a:endParaRPr lang="en-GB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ACB6156-E7FF-C5F7-9455-86A538025CC2}"/>
                  </a:ext>
                </a:extLst>
              </p:cNvPr>
              <p:cNvSpPr txBox="1"/>
              <p:nvPr/>
            </p:nvSpPr>
            <p:spPr>
              <a:xfrm>
                <a:off x="275920" y="2452891"/>
                <a:ext cx="3947363" cy="42108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56</m:t>
                        </m:r>
                      </m:e>
                      <m:sup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GB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</m:d>
                      </m:e>
                      <m:sup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=5</m:t>
                    </m:r>
                    <m:sSup>
                      <m:sSupPr>
                        <m:ctrlP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800" dirty="0">
                    <a:solidFill>
                      <a:srgbClr val="C00000"/>
                    </a:solidFill>
                  </a:rPr>
                  <a:t> </a:t>
                </a:r>
              </a:p>
              <a:p>
                <a:endParaRPr lang="en-GB" sz="2800" dirty="0">
                  <a:solidFill>
                    <a:srgbClr val="C00000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56</m:t>
                            </m:r>
                          </m:e>
                          <m:sup>
                            <m:r>
                              <a:rPr lang="en-GB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rgbClr val="C00000"/>
                    </a:solidFill>
                  </a:rPr>
                  <a:t> </a:t>
                </a:r>
              </a:p>
              <a:p>
                <a:endParaRPr lang="en-GB" sz="2800" dirty="0">
                  <a:solidFill>
                    <a:srgbClr val="C00000"/>
                  </a:solidFill>
                </a:endParaRPr>
              </a:p>
              <a:p>
                <a:r>
                  <a:rPr lang="en-GB" sz="2800" dirty="0">
                    <a:solidFill>
                      <a:srgbClr val="C00000"/>
                    </a:solidFill>
                  </a:rPr>
                  <a:t>Area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br>
                  <a:rPr lang="en-GB" sz="2800" b="0" dirty="0">
                    <a:solidFill>
                      <a:srgbClr val="C00000"/>
                    </a:solidFill>
                  </a:rPr>
                </a:br>
                <a:r>
                  <a:rPr lang="en-GB" sz="2800" b="0" dirty="0">
                    <a:solidFill>
                      <a:srgbClr val="C00000"/>
                    </a:solidFill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GB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  <m:r>
                      <a:rPr lang="en-GB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56</m:t>
                            </m:r>
                          </m:e>
                          <m:sup>
                            <m:r>
                              <a:rPr lang="en-GB" sz="28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28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800" dirty="0">
                    <a:solidFill>
                      <a:srgbClr val="C00000"/>
                    </a:solidFill>
                  </a:rPr>
                  <a:t> </a:t>
                </a:r>
              </a:p>
              <a:p>
                <a:r>
                  <a:rPr lang="en-GB" sz="2800" b="0" dirty="0">
                    <a:solidFill>
                      <a:srgbClr val="C00000"/>
                    </a:solidFill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=2105.005</m:t>
                    </m:r>
                  </m:oMath>
                </a14:m>
                <a:br>
                  <a:rPr lang="en-GB" sz="2800" b="0" dirty="0">
                    <a:solidFill>
                      <a:srgbClr val="C00000"/>
                    </a:solidFill>
                  </a:rPr>
                </a:br>
                <a:r>
                  <a:rPr lang="en-GB" sz="2800" b="0" dirty="0">
                    <a:solidFill>
                      <a:srgbClr val="C00000"/>
                    </a:solidFill>
                  </a:rPr>
                  <a:t>        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=2105 (4 </m:t>
                    </m:r>
                    <m:r>
                      <a:rPr lang="en-GB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𝑠𝑓</m:t>
                    </m:r>
                    <m:r>
                      <a:rPr lang="en-GB" sz="28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800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ACB6156-E7FF-C5F7-9455-86A538025C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920" y="2452891"/>
                <a:ext cx="3947363" cy="4210833"/>
              </a:xfrm>
              <a:prstGeom prst="rect">
                <a:avLst/>
              </a:prstGeom>
              <a:blipFill>
                <a:blip r:embed="rId2"/>
                <a:stretch>
                  <a:fillRect l="-3205" b="-210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38A64437-88CF-CEFA-2B9E-A05748D8E7D6}"/>
              </a:ext>
            </a:extLst>
          </p:cNvPr>
          <p:cNvGrpSpPr/>
          <p:nvPr/>
        </p:nvGrpSpPr>
        <p:grpSpPr>
          <a:xfrm>
            <a:off x="4705733" y="884633"/>
            <a:ext cx="5505638" cy="4578369"/>
            <a:chOff x="3049965" y="1331779"/>
            <a:chExt cx="5043953" cy="4194442"/>
          </a:xfrm>
        </p:grpSpPr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C5EC696-9549-59D1-2D07-CE260AA9B1A0}"/>
                </a:ext>
              </a:extLst>
            </p:cNvPr>
            <p:cNvCxnSpPr>
              <a:stCxn id="6" idx="2"/>
              <a:endCxn id="6" idx="4"/>
            </p:cNvCxnSpPr>
            <p:nvPr/>
          </p:nvCxnSpPr>
          <p:spPr>
            <a:xfrm>
              <a:off x="3656581" y="1953726"/>
              <a:ext cx="4437337" cy="146200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Pie 4">
              <a:extLst>
                <a:ext uri="{FF2B5EF4-FFF2-40B4-BE49-F238E27FC236}">
                  <a16:creationId xmlns:a16="http://schemas.microsoft.com/office/drawing/2014/main" id="{D6862636-83D6-79F5-25AB-08483189A319}"/>
                </a:ext>
              </a:extLst>
            </p:cNvPr>
            <p:cNvSpPr/>
            <p:nvPr/>
          </p:nvSpPr>
          <p:spPr>
            <a:xfrm>
              <a:off x="3049965" y="1331780"/>
              <a:ext cx="4194441" cy="4194441"/>
            </a:xfrm>
            <a:prstGeom prst="pie">
              <a:avLst>
                <a:gd name="adj1" fmla="val 2699839"/>
                <a:gd name="adj2" fmla="val 18873426"/>
              </a:avLst>
            </a:prstGeom>
            <a:noFill/>
            <a:ln w="285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" name="Pie 24">
              <a:extLst>
                <a:ext uri="{FF2B5EF4-FFF2-40B4-BE49-F238E27FC236}">
                  <a16:creationId xmlns:a16="http://schemas.microsoft.com/office/drawing/2014/main" id="{E251D5C9-5B3D-3EE8-9D6B-ED69B7C8A795}"/>
                </a:ext>
              </a:extLst>
            </p:cNvPr>
            <p:cNvSpPr/>
            <p:nvPr/>
          </p:nvSpPr>
          <p:spPr>
            <a:xfrm>
              <a:off x="3049965" y="1331779"/>
              <a:ext cx="5043953" cy="4194442"/>
            </a:xfrm>
            <a:custGeom>
              <a:avLst/>
              <a:gdLst>
                <a:gd name="connsiteX0" fmla="*/ 3580249 w 4194441"/>
                <a:gd name="connsiteY0" fmla="*/ 3580110 h 4194441"/>
                <a:gd name="connsiteX1" fmla="*/ 618133 w 4194441"/>
                <a:gd name="connsiteY1" fmla="*/ 3584042 h 4194441"/>
                <a:gd name="connsiteX2" fmla="*/ 606615 w 4194441"/>
                <a:gd name="connsiteY2" fmla="*/ 621946 h 4194441"/>
                <a:gd name="connsiteX3" fmla="*/ 3568672 w 4194441"/>
                <a:gd name="connsiteY3" fmla="*/ 602842 h 4194441"/>
                <a:gd name="connsiteX4" fmla="*/ 2097221 w 4194441"/>
                <a:gd name="connsiteY4" fmla="*/ 2097221 h 4194441"/>
                <a:gd name="connsiteX5" fmla="*/ 3580249 w 4194441"/>
                <a:gd name="connsiteY5" fmla="*/ 3580110 h 4194441"/>
                <a:gd name="connsiteX0" fmla="*/ 3580250 w 3580250"/>
                <a:gd name="connsiteY0" fmla="*/ 3580111 h 4194442"/>
                <a:gd name="connsiteX1" fmla="*/ 618134 w 3580250"/>
                <a:gd name="connsiteY1" fmla="*/ 3584043 h 4194442"/>
                <a:gd name="connsiteX2" fmla="*/ 606616 w 3580250"/>
                <a:gd name="connsiteY2" fmla="*/ 621947 h 4194442"/>
                <a:gd name="connsiteX3" fmla="*/ 3568673 w 3580250"/>
                <a:gd name="connsiteY3" fmla="*/ 602843 h 4194442"/>
                <a:gd name="connsiteX4" fmla="*/ 3580250 w 3580250"/>
                <a:gd name="connsiteY4" fmla="*/ 3580111 h 4194442"/>
                <a:gd name="connsiteX0" fmla="*/ 3580250 w 3671690"/>
                <a:gd name="connsiteY0" fmla="*/ 3580111 h 4194442"/>
                <a:gd name="connsiteX1" fmla="*/ 618134 w 3671690"/>
                <a:gd name="connsiteY1" fmla="*/ 3584043 h 4194442"/>
                <a:gd name="connsiteX2" fmla="*/ 606616 w 3671690"/>
                <a:gd name="connsiteY2" fmla="*/ 621947 h 4194442"/>
                <a:gd name="connsiteX3" fmla="*/ 3568673 w 3671690"/>
                <a:gd name="connsiteY3" fmla="*/ 602843 h 4194442"/>
                <a:gd name="connsiteX4" fmla="*/ 3671690 w 3671690"/>
                <a:gd name="connsiteY4" fmla="*/ 3671551 h 4194442"/>
                <a:gd name="connsiteX0" fmla="*/ 3580250 w 3580250"/>
                <a:gd name="connsiteY0" fmla="*/ 3580111 h 4194442"/>
                <a:gd name="connsiteX1" fmla="*/ 618134 w 3580250"/>
                <a:gd name="connsiteY1" fmla="*/ 3584043 h 4194442"/>
                <a:gd name="connsiteX2" fmla="*/ 606616 w 3580250"/>
                <a:gd name="connsiteY2" fmla="*/ 621947 h 4194442"/>
                <a:gd name="connsiteX3" fmla="*/ 3568673 w 3580250"/>
                <a:gd name="connsiteY3" fmla="*/ 602843 h 4194442"/>
                <a:gd name="connsiteX4" fmla="*/ 2763189 w 3580250"/>
                <a:gd name="connsiteY4" fmla="*/ 2179015 h 4194442"/>
                <a:gd name="connsiteX0" fmla="*/ 3580250 w 3580250"/>
                <a:gd name="connsiteY0" fmla="*/ 3580111 h 4194442"/>
                <a:gd name="connsiteX1" fmla="*/ 618134 w 3580250"/>
                <a:gd name="connsiteY1" fmla="*/ 3584043 h 4194442"/>
                <a:gd name="connsiteX2" fmla="*/ 606616 w 3580250"/>
                <a:gd name="connsiteY2" fmla="*/ 621947 h 4194442"/>
                <a:gd name="connsiteX3" fmla="*/ 3568673 w 3580250"/>
                <a:gd name="connsiteY3" fmla="*/ 602843 h 4194442"/>
                <a:gd name="connsiteX0" fmla="*/ 3580250 w 3789913"/>
                <a:gd name="connsiteY0" fmla="*/ 3580111 h 4194442"/>
                <a:gd name="connsiteX1" fmla="*/ 618134 w 3789913"/>
                <a:gd name="connsiteY1" fmla="*/ 3584043 h 4194442"/>
                <a:gd name="connsiteX2" fmla="*/ 606616 w 3789913"/>
                <a:gd name="connsiteY2" fmla="*/ 621947 h 4194442"/>
                <a:gd name="connsiteX3" fmla="*/ 3568673 w 3789913"/>
                <a:gd name="connsiteY3" fmla="*/ 602843 h 4194442"/>
                <a:gd name="connsiteX4" fmla="*/ 3575013 w 3789913"/>
                <a:gd name="connsiteY4" fmla="*/ 591410 h 4194442"/>
                <a:gd name="connsiteX0" fmla="*/ 3580250 w 5043953"/>
                <a:gd name="connsiteY0" fmla="*/ 3580111 h 4194442"/>
                <a:gd name="connsiteX1" fmla="*/ 618134 w 5043953"/>
                <a:gd name="connsiteY1" fmla="*/ 3584043 h 4194442"/>
                <a:gd name="connsiteX2" fmla="*/ 606616 w 5043953"/>
                <a:gd name="connsiteY2" fmla="*/ 621947 h 4194442"/>
                <a:gd name="connsiteX3" fmla="*/ 3568673 w 5043953"/>
                <a:gd name="connsiteY3" fmla="*/ 602843 h 4194442"/>
                <a:gd name="connsiteX4" fmla="*/ 5043953 w 5043953"/>
                <a:gd name="connsiteY4" fmla="*/ 2083947 h 4194442"/>
                <a:gd name="connsiteX0" fmla="*/ 3580250 w 5043953"/>
                <a:gd name="connsiteY0" fmla="*/ 3580111 h 4194442"/>
                <a:gd name="connsiteX1" fmla="*/ 618134 w 5043953"/>
                <a:gd name="connsiteY1" fmla="*/ 3584043 h 4194442"/>
                <a:gd name="connsiteX2" fmla="*/ 606616 w 5043953"/>
                <a:gd name="connsiteY2" fmla="*/ 621947 h 4194442"/>
                <a:gd name="connsiteX3" fmla="*/ 3568673 w 5043953"/>
                <a:gd name="connsiteY3" fmla="*/ 602843 h 4194442"/>
                <a:gd name="connsiteX4" fmla="*/ 5043953 w 5043953"/>
                <a:gd name="connsiteY4" fmla="*/ 2083947 h 4194442"/>
                <a:gd name="connsiteX0" fmla="*/ 3580250 w 5043953"/>
                <a:gd name="connsiteY0" fmla="*/ 3580111 h 4194442"/>
                <a:gd name="connsiteX1" fmla="*/ 618134 w 5043953"/>
                <a:gd name="connsiteY1" fmla="*/ 3584043 h 4194442"/>
                <a:gd name="connsiteX2" fmla="*/ 606616 w 5043953"/>
                <a:gd name="connsiteY2" fmla="*/ 621947 h 4194442"/>
                <a:gd name="connsiteX3" fmla="*/ 3568673 w 5043953"/>
                <a:gd name="connsiteY3" fmla="*/ 602843 h 4194442"/>
                <a:gd name="connsiteX4" fmla="*/ 5043953 w 5043953"/>
                <a:gd name="connsiteY4" fmla="*/ 2083947 h 4194442"/>
                <a:gd name="connsiteX0" fmla="*/ 3580250 w 5043953"/>
                <a:gd name="connsiteY0" fmla="*/ 3580111 h 4194442"/>
                <a:gd name="connsiteX1" fmla="*/ 618134 w 5043953"/>
                <a:gd name="connsiteY1" fmla="*/ 3584043 h 4194442"/>
                <a:gd name="connsiteX2" fmla="*/ 606616 w 5043953"/>
                <a:gd name="connsiteY2" fmla="*/ 621947 h 4194442"/>
                <a:gd name="connsiteX3" fmla="*/ 3568673 w 5043953"/>
                <a:gd name="connsiteY3" fmla="*/ 602843 h 4194442"/>
                <a:gd name="connsiteX4" fmla="*/ 5043953 w 5043953"/>
                <a:gd name="connsiteY4" fmla="*/ 2083947 h 4194442"/>
                <a:gd name="connsiteX0" fmla="*/ 3580250 w 5043953"/>
                <a:gd name="connsiteY0" fmla="*/ 3580111 h 4194442"/>
                <a:gd name="connsiteX1" fmla="*/ 618134 w 5043953"/>
                <a:gd name="connsiteY1" fmla="*/ 3584043 h 4194442"/>
                <a:gd name="connsiteX2" fmla="*/ 606616 w 5043953"/>
                <a:gd name="connsiteY2" fmla="*/ 621947 h 4194442"/>
                <a:gd name="connsiteX3" fmla="*/ 3568673 w 5043953"/>
                <a:gd name="connsiteY3" fmla="*/ 602843 h 4194442"/>
                <a:gd name="connsiteX4" fmla="*/ 5043953 w 5043953"/>
                <a:gd name="connsiteY4" fmla="*/ 2083947 h 4194442"/>
                <a:gd name="connsiteX0" fmla="*/ 3580250 w 5043953"/>
                <a:gd name="connsiteY0" fmla="*/ 3580111 h 4194442"/>
                <a:gd name="connsiteX1" fmla="*/ 618134 w 5043953"/>
                <a:gd name="connsiteY1" fmla="*/ 3584043 h 4194442"/>
                <a:gd name="connsiteX2" fmla="*/ 606616 w 5043953"/>
                <a:gd name="connsiteY2" fmla="*/ 621947 h 4194442"/>
                <a:gd name="connsiteX3" fmla="*/ 3568673 w 5043953"/>
                <a:gd name="connsiteY3" fmla="*/ 602843 h 4194442"/>
                <a:gd name="connsiteX4" fmla="*/ 5043953 w 5043953"/>
                <a:gd name="connsiteY4" fmla="*/ 2083947 h 4194442"/>
                <a:gd name="connsiteX5" fmla="*/ 3580250 w 5043953"/>
                <a:gd name="connsiteY5" fmla="*/ 3580111 h 4194442"/>
                <a:gd name="connsiteX0" fmla="*/ 3580250 w 5043953"/>
                <a:gd name="connsiteY0" fmla="*/ 3580111 h 4194442"/>
                <a:gd name="connsiteX1" fmla="*/ 618134 w 5043953"/>
                <a:gd name="connsiteY1" fmla="*/ 3584043 h 4194442"/>
                <a:gd name="connsiteX2" fmla="*/ 606616 w 5043953"/>
                <a:gd name="connsiteY2" fmla="*/ 621947 h 4194442"/>
                <a:gd name="connsiteX3" fmla="*/ 3568673 w 5043953"/>
                <a:gd name="connsiteY3" fmla="*/ 602843 h 4194442"/>
                <a:gd name="connsiteX4" fmla="*/ 5043953 w 5043953"/>
                <a:gd name="connsiteY4" fmla="*/ 2083947 h 4194442"/>
                <a:gd name="connsiteX5" fmla="*/ 3580250 w 5043953"/>
                <a:gd name="connsiteY5" fmla="*/ 3580111 h 41944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43953" h="4194442">
                  <a:moveTo>
                    <a:pt x="3580250" y="3580111"/>
                  </a:moveTo>
                  <a:cubicBezTo>
                    <a:pt x="2762755" y="4397682"/>
                    <a:pt x="1437797" y="4399441"/>
                    <a:pt x="618134" y="3584043"/>
                  </a:cubicBezTo>
                  <a:cubicBezTo>
                    <a:pt x="-201528" y="2768645"/>
                    <a:pt x="-206680" y="1443695"/>
                    <a:pt x="606616" y="621947"/>
                  </a:cubicBezTo>
                  <a:cubicBezTo>
                    <a:pt x="1419912" y="-199801"/>
                    <a:pt x="2744844" y="-208346"/>
                    <a:pt x="3568673" y="602843"/>
                  </a:cubicBezTo>
                  <a:cubicBezTo>
                    <a:pt x="3868727" y="910420"/>
                    <a:pt x="5042632" y="2086329"/>
                    <a:pt x="5043953" y="2083947"/>
                  </a:cubicBezTo>
                  <a:cubicBezTo>
                    <a:pt x="4927711" y="2234606"/>
                    <a:pt x="4068151" y="3081390"/>
                    <a:pt x="3580250" y="3580111"/>
                  </a:cubicBezTo>
                  <a:close/>
                </a:path>
              </a:pathLst>
            </a:custGeom>
            <a:noFill/>
            <a:ln w="57150" cap="rnd">
              <a:solidFill>
                <a:schemeClr val="tx1"/>
              </a:solidFill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tx1"/>
                </a:solidFill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0986311-682F-3E91-24D6-C250C87F5E39}"/>
                </a:ext>
              </a:extLst>
            </p:cNvPr>
            <p:cNvSpPr/>
            <p:nvPr/>
          </p:nvSpPr>
          <p:spPr>
            <a:xfrm>
              <a:off x="5083767" y="3365583"/>
              <a:ext cx="126835" cy="126835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AE3F9D4-35C8-31F7-325C-7C2F274C8B14}"/>
                </a:ext>
              </a:extLst>
            </p:cNvPr>
            <p:cNvSpPr/>
            <p:nvPr/>
          </p:nvSpPr>
          <p:spPr>
            <a:xfrm rot="18900000">
              <a:off x="5192695" y="3319123"/>
              <a:ext cx="219751" cy="21975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8AB69E9-A21E-E804-449F-F8D9D7BACDF9}"/>
                </a:ext>
              </a:extLst>
            </p:cNvPr>
            <p:cNvCxnSpPr>
              <a:cxnSpLocks/>
              <a:stCxn id="6" idx="2"/>
              <a:endCxn id="7" idx="1"/>
            </p:cNvCxnSpPr>
            <p:nvPr/>
          </p:nvCxnSpPr>
          <p:spPr>
            <a:xfrm>
              <a:off x="3656581" y="1953726"/>
              <a:ext cx="1445761" cy="1430432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EBD3EEC-B11F-5429-81F3-1F1BE6399C1D}"/>
                </a:ext>
              </a:extLst>
            </p:cNvPr>
            <p:cNvSpPr txBox="1"/>
            <p:nvPr/>
          </p:nvSpPr>
          <p:spPr>
            <a:xfrm rot="1080000">
              <a:off x="4848671" y="2262288"/>
              <a:ext cx="797234" cy="392669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rtlCol="0" anchor="ctr" anchorCtr="0">
              <a:noAutofit/>
            </a:bodyPr>
            <a:lstStyle/>
            <a:p>
              <a:pPr algn="ctr"/>
              <a:r>
                <a:rPr lang="en-GB" sz="2400" dirty="0">
                  <a:solidFill>
                    <a:schemeClr val="bg1">
                      <a:lumMod val="65000"/>
                    </a:schemeClr>
                  </a:solidFill>
                  <a:latin typeface="Univers" panose="020B0503020202020204" pitchFamily="34" charset="0"/>
                </a:rPr>
                <a:t>56 m</a:t>
              </a: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7A1F96DD-FFE3-C663-5EEC-D56F966709E5}"/>
              </a:ext>
            </a:extLst>
          </p:cNvPr>
          <p:cNvSpPr txBox="1"/>
          <p:nvPr/>
        </p:nvSpPr>
        <p:spPr>
          <a:xfrm>
            <a:off x="4029714" y="6030063"/>
            <a:ext cx="2817079" cy="58477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C00000"/>
                </a:solidFill>
                <a:latin typeface="Univers" panose="020B0503020202020204" pitchFamily="34" charset="0"/>
              </a:rPr>
              <a:t>Area = 2105</a:t>
            </a:r>
          </a:p>
        </p:txBody>
      </p:sp>
    </p:spTree>
    <p:extLst>
      <p:ext uri="{BB962C8B-B14F-4D97-AF65-F5344CB8AC3E}">
        <p14:creationId xmlns:p14="http://schemas.microsoft.com/office/powerpoint/2010/main" val="4088448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6B9479C-F79D-D00E-F6CA-F36F3F64CB7B}"/>
              </a:ext>
            </a:extLst>
          </p:cNvPr>
          <p:cNvSpPr txBox="1"/>
          <p:nvPr/>
        </p:nvSpPr>
        <p:spPr>
          <a:xfrm>
            <a:off x="82351" y="36248"/>
            <a:ext cx="3121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Univers" panose="020B0503020202020204" pitchFamily="34" charset="0"/>
              </a:rPr>
              <a:t>The Tie Fighter</a:t>
            </a:r>
            <a:endParaRPr lang="en-GB" sz="2000" dirty="0">
              <a:latin typeface="Univers" panose="020B0503020202020204" pitchFamily="34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B7548FD-9548-6F2D-AF0A-96DA48E9AC15}"/>
              </a:ext>
            </a:extLst>
          </p:cNvPr>
          <p:cNvGrpSpPr/>
          <p:nvPr/>
        </p:nvGrpSpPr>
        <p:grpSpPr>
          <a:xfrm>
            <a:off x="3499185" y="980814"/>
            <a:ext cx="5193630" cy="4896372"/>
            <a:chOff x="3799295" y="1266245"/>
            <a:chExt cx="4588110" cy="4325509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95C6B1D-1183-B4FA-D868-AB555381A43F}"/>
                </a:ext>
              </a:extLst>
            </p:cNvPr>
            <p:cNvSpPr/>
            <p:nvPr/>
          </p:nvSpPr>
          <p:spPr>
            <a:xfrm>
              <a:off x="6114553" y="1272209"/>
              <a:ext cx="2146852" cy="2162754"/>
            </a:xfrm>
            <a:custGeom>
              <a:avLst/>
              <a:gdLst>
                <a:gd name="connsiteX0" fmla="*/ 0 w 2146852"/>
                <a:gd name="connsiteY0" fmla="*/ 1431234 h 2162754"/>
                <a:gd name="connsiteX1" fmla="*/ 699715 w 2146852"/>
                <a:gd name="connsiteY1" fmla="*/ 2162754 h 2162754"/>
                <a:gd name="connsiteX2" fmla="*/ 2146852 w 2146852"/>
                <a:gd name="connsiteY2" fmla="*/ 2154803 h 2162754"/>
                <a:gd name="connsiteX3" fmla="*/ 2146852 w 2146852"/>
                <a:gd name="connsiteY3" fmla="*/ 0 h 2162754"/>
                <a:gd name="connsiteX4" fmla="*/ 0 w 2146852"/>
                <a:gd name="connsiteY4" fmla="*/ 1431234 h 2162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46852" h="2162754">
                  <a:moveTo>
                    <a:pt x="0" y="1431234"/>
                  </a:moveTo>
                  <a:lnTo>
                    <a:pt x="699715" y="2162754"/>
                  </a:lnTo>
                  <a:lnTo>
                    <a:pt x="2146852" y="2154803"/>
                  </a:lnTo>
                  <a:lnTo>
                    <a:pt x="2146852" y="0"/>
                  </a:lnTo>
                  <a:lnTo>
                    <a:pt x="0" y="143123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  <a:latin typeface="Univers" panose="020B0503020202020204" pitchFamily="34" charset="0"/>
              </a:endParaRPr>
            </a:p>
            <a:p>
              <a:pPr algn="ctr"/>
              <a:r>
                <a:rPr lang="en-GB" sz="2800" dirty="0">
                  <a:solidFill>
                    <a:schemeClr val="tx1"/>
                  </a:solidFill>
                  <a:latin typeface="Univers" panose="020B0503020202020204" pitchFamily="34" charset="0"/>
                </a:rPr>
                <a:t> </a:t>
              </a:r>
              <a:endParaRPr lang="en-GB" sz="3200" dirty="0">
                <a:solidFill>
                  <a:schemeClr val="tx1"/>
                </a:solidFill>
                <a:latin typeface="Univers" panose="020B0503020202020204" pitchFamily="34" charset="0"/>
              </a:endParaRPr>
            </a:p>
            <a:p>
              <a:pPr algn="ctr"/>
              <a:r>
                <a:rPr lang="en-GB" sz="3200" dirty="0">
                  <a:solidFill>
                    <a:schemeClr val="tx1"/>
                  </a:solidFill>
                  <a:latin typeface="Univers" panose="020B0503020202020204" pitchFamily="34" charset="0"/>
                </a:rPr>
                <a:t>      P = 24</a:t>
              </a:r>
              <a:br>
                <a:rPr lang="en-GB" sz="3200" dirty="0">
                  <a:solidFill>
                    <a:schemeClr val="tx1"/>
                  </a:solidFill>
                  <a:latin typeface="Univers" panose="020B0503020202020204" pitchFamily="34" charset="0"/>
                </a:rPr>
              </a:br>
              <a:r>
                <a:rPr lang="en-GB" sz="1000" dirty="0">
                  <a:solidFill>
                    <a:schemeClr val="tx1"/>
                  </a:solidFill>
                  <a:latin typeface="Univers" panose="020B0503020202020204" pitchFamily="34" charset="0"/>
                </a:rPr>
                <a:t> </a:t>
              </a:r>
              <a:endParaRPr lang="en-GB" sz="3200" dirty="0">
                <a:solidFill>
                  <a:schemeClr val="tx1"/>
                </a:solidFill>
                <a:latin typeface="Univers" panose="020B0503020202020204" pitchFamily="34" charset="0"/>
              </a:endParaRPr>
            </a:p>
            <a:p>
              <a:pPr algn="ctr"/>
              <a:r>
                <a:rPr lang="en-GB" sz="3200" dirty="0">
                  <a:solidFill>
                    <a:schemeClr val="tx1"/>
                  </a:solidFill>
                  <a:latin typeface="Univers" panose="020B0503020202020204" pitchFamily="34" charset="0"/>
                </a:rPr>
                <a:t>    A = ?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F0B6490-3908-8613-8F92-CF90C4570070}"/>
                </a:ext>
              </a:extLst>
            </p:cNvPr>
            <p:cNvCxnSpPr>
              <a:stCxn id="5" idx="0"/>
            </p:cNvCxnSpPr>
            <p:nvPr/>
          </p:nvCxnSpPr>
          <p:spPr>
            <a:xfrm flipV="1">
              <a:off x="6096000" y="1266245"/>
              <a:ext cx="2157246" cy="1442755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2674F35-C6C5-61F4-8407-4CAA0F9999BB}"/>
                </a:ext>
              </a:extLst>
            </p:cNvPr>
            <p:cNvSpPr/>
            <p:nvPr/>
          </p:nvSpPr>
          <p:spPr>
            <a:xfrm>
              <a:off x="5376000" y="2709000"/>
              <a:ext cx="1440000" cy="14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45CAAC9-06A1-2B0C-45D6-470101FB2DAD}"/>
                </a:ext>
              </a:extLst>
            </p:cNvPr>
            <p:cNvCxnSpPr>
              <a:cxnSpLocks/>
              <a:endCxn id="5" idx="0"/>
            </p:cNvCxnSpPr>
            <p:nvPr/>
          </p:nvCxnSpPr>
          <p:spPr>
            <a:xfrm flipV="1">
              <a:off x="6090492" y="2709000"/>
              <a:ext cx="5508" cy="725963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E0B55B5-7565-00E7-E470-1C8409BE781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761214" y="3429000"/>
              <a:ext cx="4325509" cy="0"/>
            </a:xfrm>
            <a:prstGeom prst="line">
              <a:avLst/>
            </a:prstGeom>
            <a:ln w="76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956591E-EA03-5401-06FD-6F97E77A70D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096000" y="3429000"/>
              <a:ext cx="4325509" cy="0"/>
            </a:xfrm>
            <a:prstGeom prst="line">
              <a:avLst/>
            </a:prstGeom>
            <a:ln w="76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40A4346-280E-C4C4-6E81-7C3449FF1F35}"/>
                </a:ext>
              </a:extLst>
            </p:cNvPr>
            <p:cNvCxnSpPr>
              <a:cxnSpLocks/>
            </p:cNvCxnSpPr>
            <p:nvPr/>
          </p:nvCxnSpPr>
          <p:spPr>
            <a:xfrm>
              <a:off x="4646433" y="3303000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126E1D6-F326-81B2-B3E2-CED0DF6E377B}"/>
                </a:ext>
              </a:extLst>
            </p:cNvPr>
            <p:cNvCxnSpPr>
              <a:cxnSpLocks/>
            </p:cNvCxnSpPr>
            <p:nvPr/>
          </p:nvCxnSpPr>
          <p:spPr>
            <a:xfrm>
              <a:off x="6813825" y="3303000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5254C32-B3B8-43F7-2F09-57739F1324D1}"/>
                </a:ext>
              </a:extLst>
            </p:cNvPr>
            <p:cNvCxnSpPr>
              <a:cxnSpLocks/>
            </p:cNvCxnSpPr>
            <p:nvPr/>
          </p:nvCxnSpPr>
          <p:spPr>
            <a:xfrm>
              <a:off x="7536289" y="3303000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8580160-2714-41EC-95FD-60E2A6E2F66D}"/>
                </a:ext>
              </a:extLst>
            </p:cNvPr>
            <p:cNvCxnSpPr/>
            <p:nvPr/>
          </p:nvCxnSpPr>
          <p:spPr>
            <a:xfrm>
              <a:off x="3933246" y="3429000"/>
              <a:ext cx="43200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E44E50D-A225-0874-73EC-B1C5B84D76BE}"/>
                </a:ext>
              </a:extLst>
            </p:cNvPr>
            <p:cNvCxnSpPr>
              <a:cxnSpLocks/>
            </p:cNvCxnSpPr>
            <p:nvPr/>
          </p:nvCxnSpPr>
          <p:spPr>
            <a:xfrm>
              <a:off x="5368897" y="3303000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969105E-8F69-B8EC-B2EC-F52960E57C17}"/>
                </a:ext>
              </a:extLst>
            </p:cNvPr>
            <p:cNvCxnSpPr>
              <a:cxnSpLocks/>
            </p:cNvCxnSpPr>
            <p:nvPr/>
          </p:nvCxnSpPr>
          <p:spPr>
            <a:xfrm>
              <a:off x="6091361" y="3303000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3D2690A-7B5D-0157-DBEB-A8197CB5F4D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925295" y="1851887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2EB613A-B55D-10AF-2908-7283CF1BE55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925295" y="2579431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AD4AF7F0-3D9A-3F6C-937E-BA0EEC7B0EE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925295" y="4034519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9ED8703-021E-0A88-7E3F-8687D494054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925295" y="4762063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8DD0FD5-DB90-08F4-85FD-EC370870F7A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261405" y="1851887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1F5E5D3-65A3-1F2D-338D-BD9B9CBE184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261405" y="2579431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4B9BD14F-F13C-82D2-F114-88AAC346736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261405" y="4034519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1DBD66A-683D-CE83-387D-7AD637DE34C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261405" y="4762063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D9FD0292-A3CF-E114-B863-087D5ECE5C72}"/>
                </a:ext>
              </a:extLst>
            </p:cNvPr>
            <p:cNvSpPr/>
            <p:nvPr/>
          </p:nvSpPr>
          <p:spPr>
            <a:xfrm>
              <a:off x="3918946" y="3300865"/>
              <a:ext cx="130271" cy="13027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027B74E-15DD-0602-0C86-B71B2E7D0412}"/>
                </a:ext>
              </a:extLst>
            </p:cNvPr>
            <p:cNvSpPr/>
            <p:nvPr/>
          </p:nvSpPr>
          <p:spPr>
            <a:xfrm>
              <a:off x="8135405" y="3306272"/>
              <a:ext cx="130271" cy="13027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</p:grpSp>
    </p:spTree>
    <p:extLst>
      <p:ext uri="{BB962C8B-B14F-4D97-AF65-F5344CB8AC3E}">
        <p14:creationId xmlns:p14="http://schemas.microsoft.com/office/powerpoint/2010/main" val="18853521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6B9479C-F79D-D00E-F6CA-F36F3F64CB7B}"/>
              </a:ext>
            </a:extLst>
          </p:cNvPr>
          <p:cNvSpPr txBox="1"/>
          <p:nvPr/>
        </p:nvSpPr>
        <p:spPr>
          <a:xfrm>
            <a:off x="82351" y="36248"/>
            <a:ext cx="31213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dirty="0">
                <a:latin typeface="Univers" panose="020B0503020202020204" pitchFamily="34" charset="0"/>
              </a:rPr>
              <a:t>The Tie Fighter</a:t>
            </a:r>
            <a:endParaRPr lang="en-GB" sz="2000" dirty="0">
              <a:latin typeface="Univers" panose="020B0503020202020204" pitchFamily="34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2B7548FD-9548-6F2D-AF0A-96DA48E9AC15}"/>
              </a:ext>
            </a:extLst>
          </p:cNvPr>
          <p:cNvGrpSpPr/>
          <p:nvPr/>
        </p:nvGrpSpPr>
        <p:grpSpPr>
          <a:xfrm>
            <a:off x="6603891" y="413745"/>
            <a:ext cx="5193630" cy="4896372"/>
            <a:chOff x="3799295" y="1266245"/>
            <a:chExt cx="4588110" cy="4325509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C95C6B1D-1183-B4FA-D868-AB555381A43F}"/>
                </a:ext>
              </a:extLst>
            </p:cNvPr>
            <p:cNvSpPr/>
            <p:nvPr/>
          </p:nvSpPr>
          <p:spPr>
            <a:xfrm>
              <a:off x="6114553" y="1272209"/>
              <a:ext cx="2146852" cy="2162754"/>
            </a:xfrm>
            <a:custGeom>
              <a:avLst/>
              <a:gdLst>
                <a:gd name="connsiteX0" fmla="*/ 0 w 2146852"/>
                <a:gd name="connsiteY0" fmla="*/ 1431234 h 2162754"/>
                <a:gd name="connsiteX1" fmla="*/ 699715 w 2146852"/>
                <a:gd name="connsiteY1" fmla="*/ 2162754 h 2162754"/>
                <a:gd name="connsiteX2" fmla="*/ 2146852 w 2146852"/>
                <a:gd name="connsiteY2" fmla="*/ 2154803 h 2162754"/>
                <a:gd name="connsiteX3" fmla="*/ 2146852 w 2146852"/>
                <a:gd name="connsiteY3" fmla="*/ 0 h 2162754"/>
                <a:gd name="connsiteX4" fmla="*/ 0 w 2146852"/>
                <a:gd name="connsiteY4" fmla="*/ 1431234 h 2162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46852" h="2162754">
                  <a:moveTo>
                    <a:pt x="0" y="1431234"/>
                  </a:moveTo>
                  <a:lnTo>
                    <a:pt x="699715" y="2162754"/>
                  </a:lnTo>
                  <a:lnTo>
                    <a:pt x="2146852" y="2154803"/>
                  </a:lnTo>
                  <a:lnTo>
                    <a:pt x="2146852" y="0"/>
                  </a:lnTo>
                  <a:lnTo>
                    <a:pt x="0" y="1431234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3200" dirty="0">
                <a:solidFill>
                  <a:schemeClr val="tx1"/>
                </a:solidFill>
                <a:latin typeface="Univers" panose="020B0503020202020204" pitchFamily="34" charset="0"/>
              </a:endParaRPr>
            </a:p>
            <a:p>
              <a:pPr algn="ctr"/>
              <a:r>
                <a:rPr lang="en-GB" sz="2800" dirty="0">
                  <a:solidFill>
                    <a:schemeClr val="tx1"/>
                  </a:solidFill>
                  <a:latin typeface="Univers" panose="020B0503020202020204" pitchFamily="34" charset="0"/>
                </a:rPr>
                <a:t> </a:t>
              </a:r>
              <a:endParaRPr lang="en-GB" sz="3200" dirty="0">
                <a:solidFill>
                  <a:schemeClr val="tx1"/>
                </a:solidFill>
                <a:latin typeface="Univers" panose="020B0503020202020204" pitchFamily="34" charset="0"/>
              </a:endParaRPr>
            </a:p>
            <a:p>
              <a:pPr algn="ctr"/>
              <a:r>
                <a:rPr lang="en-GB" sz="3200" dirty="0">
                  <a:solidFill>
                    <a:schemeClr val="tx1"/>
                  </a:solidFill>
                  <a:latin typeface="Univers" panose="020B0503020202020204" pitchFamily="34" charset="0"/>
                </a:rPr>
                <a:t>      P = 24</a:t>
              </a:r>
              <a:br>
                <a:rPr lang="en-GB" sz="3200" dirty="0">
                  <a:solidFill>
                    <a:schemeClr val="tx1"/>
                  </a:solidFill>
                  <a:latin typeface="Univers" panose="020B0503020202020204" pitchFamily="34" charset="0"/>
                </a:rPr>
              </a:br>
              <a:r>
                <a:rPr lang="en-GB" sz="1000" dirty="0">
                  <a:solidFill>
                    <a:schemeClr val="tx1"/>
                  </a:solidFill>
                  <a:latin typeface="Univers" panose="020B0503020202020204" pitchFamily="34" charset="0"/>
                </a:rPr>
                <a:t> </a:t>
              </a:r>
              <a:endParaRPr lang="en-GB" sz="3200" dirty="0">
                <a:solidFill>
                  <a:schemeClr val="tx1"/>
                </a:solidFill>
                <a:latin typeface="Univers" panose="020B0503020202020204" pitchFamily="34" charset="0"/>
              </a:endParaRPr>
            </a:p>
            <a:p>
              <a:pPr algn="ctr"/>
              <a:r>
                <a:rPr lang="en-GB" sz="3200" dirty="0">
                  <a:solidFill>
                    <a:schemeClr val="tx1"/>
                  </a:solidFill>
                  <a:latin typeface="Univers" panose="020B0503020202020204" pitchFamily="34" charset="0"/>
                </a:rPr>
                <a:t>    A = ?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F0B6490-3908-8613-8F92-CF90C4570070}"/>
                </a:ext>
              </a:extLst>
            </p:cNvPr>
            <p:cNvCxnSpPr>
              <a:stCxn id="5" idx="0"/>
            </p:cNvCxnSpPr>
            <p:nvPr/>
          </p:nvCxnSpPr>
          <p:spPr>
            <a:xfrm flipV="1">
              <a:off x="6096000" y="1266245"/>
              <a:ext cx="2157246" cy="1442755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2674F35-C6C5-61F4-8407-4CAA0F9999BB}"/>
                </a:ext>
              </a:extLst>
            </p:cNvPr>
            <p:cNvSpPr/>
            <p:nvPr/>
          </p:nvSpPr>
          <p:spPr>
            <a:xfrm>
              <a:off x="5376000" y="2709000"/>
              <a:ext cx="1440000" cy="144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845CAAC9-06A1-2B0C-45D6-470101FB2DAD}"/>
                </a:ext>
              </a:extLst>
            </p:cNvPr>
            <p:cNvCxnSpPr>
              <a:cxnSpLocks/>
              <a:endCxn id="5" idx="0"/>
            </p:cNvCxnSpPr>
            <p:nvPr/>
          </p:nvCxnSpPr>
          <p:spPr>
            <a:xfrm flipV="1">
              <a:off x="6090492" y="2709000"/>
              <a:ext cx="5508" cy="725963"/>
            </a:xfrm>
            <a:prstGeom prst="line">
              <a:avLst/>
            </a:prstGeom>
            <a:ln w="38100" cap="rnd">
              <a:solidFill>
                <a:schemeClr val="bg1">
                  <a:lumMod val="6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5E0B55B5-7565-00E7-E470-1C8409BE781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761214" y="3429000"/>
              <a:ext cx="4325509" cy="0"/>
            </a:xfrm>
            <a:prstGeom prst="line">
              <a:avLst/>
            </a:prstGeom>
            <a:ln w="76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956591E-EA03-5401-06FD-6F97E77A70DE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096000" y="3429000"/>
              <a:ext cx="4325509" cy="0"/>
            </a:xfrm>
            <a:prstGeom prst="line">
              <a:avLst/>
            </a:prstGeom>
            <a:ln w="76200" cap="rnd">
              <a:solidFill>
                <a:schemeClr val="tx1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540A4346-280E-C4C4-6E81-7C3449FF1F35}"/>
                </a:ext>
              </a:extLst>
            </p:cNvPr>
            <p:cNvCxnSpPr>
              <a:cxnSpLocks/>
            </p:cNvCxnSpPr>
            <p:nvPr/>
          </p:nvCxnSpPr>
          <p:spPr>
            <a:xfrm>
              <a:off x="4646433" y="3303000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126E1D6-F326-81B2-B3E2-CED0DF6E377B}"/>
                </a:ext>
              </a:extLst>
            </p:cNvPr>
            <p:cNvCxnSpPr>
              <a:cxnSpLocks/>
            </p:cNvCxnSpPr>
            <p:nvPr/>
          </p:nvCxnSpPr>
          <p:spPr>
            <a:xfrm>
              <a:off x="6813825" y="3303000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5254C32-B3B8-43F7-2F09-57739F1324D1}"/>
                </a:ext>
              </a:extLst>
            </p:cNvPr>
            <p:cNvCxnSpPr>
              <a:cxnSpLocks/>
            </p:cNvCxnSpPr>
            <p:nvPr/>
          </p:nvCxnSpPr>
          <p:spPr>
            <a:xfrm>
              <a:off x="7536289" y="3303000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08580160-2714-41EC-95FD-60E2A6E2F66D}"/>
                </a:ext>
              </a:extLst>
            </p:cNvPr>
            <p:cNvCxnSpPr/>
            <p:nvPr/>
          </p:nvCxnSpPr>
          <p:spPr>
            <a:xfrm>
              <a:off x="3933246" y="3429000"/>
              <a:ext cx="43200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E44E50D-A225-0874-73EC-B1C5B84D76BE}"/>
                </a:ext>
              </a:extLst>
            </p:cNvPr>
            <p:cNvCxnSpPr>
              <a:cxnSpLocks/>
            </p:cNvCxnSpPr>
            <p:nvPr/>
          </p:nvCxnSpPr>
          <p:spPr>
            <a:xfrm>
              <a:off x="5368897" y="3303000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3969105E-8F69-B8EC-B2EC-F52960E57C17}"/>
                </a:ext>
              </a:extLst>
            </p:cNvPr>
            <p:cNvCxnSpPr>
              <a:cxnSpLocks/>
            </p:cNvCxnSpPr>
            <p:nvPr/>
          </p:nvCxnSpPr>
          <p:spPr>
            <a:xfrm>
              <a:off x="6091361" y="3303000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63D2690A-7B5D-0157-DBEB-A8197CB5F4DD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925295" y="1851887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2EB613A-B55D-10AF-2908-7283CF1BE55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925295" y="2579431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AD4AF7F0-3D9A-3F6C-937E-BA0EEC7B0EE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925295" y="4034519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D9ED8703-021E-0A88-7E3F-8687D4940546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3925295" y="4762063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8DD0FD5-DB90-08F4-85FD-EC370870F7A1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261405" y="1851887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51F5E5D3-65A3-1F2D-338D-BD9B9CBE184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261405" y="2579431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4B9BD14F-F13C-82D2-F114-88AAC3467369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261405" y="4034519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1DBD66A-683D-CE83-387D-7AD637DE34CA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8261405" y="4762063"/>
              <a:ext cx="0" cy="25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D9FD0292-A3CF-E114-B863-087D5ECE5C72}"/>
                </a:ext>
              </a:extLst>
            </p:cNvPr>
            <p:cNvSpPr/>
            <p:nvPr/>
          </p:nvSpPr>
          <p:spPr>
            <a:xfrm>
              <a:off x="3918946" y="3300865"/>
              <a:ext cx="130271" cy="13027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A027B74E-15DD-0602-0C86-B71B2E7D0412}"/>
                </a:ext>
              </a:extLst>
            </p:cNvPr>
            <p:cNvSpPr/>
            <p:nvPr/>
          </p:nvSpPr>
          <p:spPr>
            <a:xfrm>
              <a:off x="8135405" y="3306272"/>
              <a:ext cx="130271" cy="13027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C65D082-B52F-9030-F27C-735369076E03}"/>
                  </a:ext>
                </a:extLst>
              </p:cNvPr>
              <p:cNvSpPr txBox="1"/>
              <p:nvPr/>
            </p:nvSpPr>
            <p:spPr>
              <a:xfrm>
                <a:off x="273946" y="2119423"/>
                <a:ext cx="4645631" cy="45349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en-GB" sz="240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GB" sz="2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2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n-GB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num>
                        <m:den>
                          <m:r>
                            <a:rPr lang="en-GB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2400" b="0" i="1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GB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2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2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2400" b="0" i="1" dirty="0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GB" sz="2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2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2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sz="2400" b="0" i="1" dirty="0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2400" b="0" i="1" dirty="0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br>
                  <a:rPr lang="en-GB" sz="2400" dirty="0">
                    <a:solidFill>
                      <a:srgbClr val="C00000"/>
                    </a:solidFill>
                  </a:rPr>
                </a:br>
                <a:r>
                  <a:rPr lang="en-GB" sz="2400" dirty="0">
                    <a:solidFill>
                      <a:srgbClr val="C00000"/>
                    </a:solidFill>
                  </a:rPr>
                  <a:t>     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5+</m:t>
                        </m:r>
                        <m:f>
                          <m:fPr>
                            <m:ctrlPr>
                              <a:rPr lang="en-GB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lit/>
                              </m:rPr>
                              <a:rPr lang="en-GB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GB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e>
                        </m:rad>
                      </m:e>
                    </m:d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endParaRPr lang="en-GB" sz="2400" dirty="0">
                  <a:solidFill>
                    <a:srgbClr val="C00000"/>
                  </a:solidFill>
                </a:endParaRPr>
              </a:p>
              <a:p>
                <a:endParaRPr lang="en-GB" sz="2400" b="0" i="1" dirty="0">
                  <a:solidFill>
                    <a:srgbClr val="C00000"/>
                  </a:solidFill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GB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5+</m:t>
                        </m:r>
                        <m:f>
                          <m:fPr>
                            <m:ctrlPr>
                              <a:rPr lang="en-GB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lit/>
                              </m:rPr>
                              <a:rPr lang="en-GB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GB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ad>
                          <m:radPr>
                            <m:degHide m:val="on"/>
                            <m:ctrlPr>
                              <a:rPr lang="en-GB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13</m:t>
                            </m:r>
                          </m:e>
                        </m:rad>
                      </m:den>
                    </m:f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=2.36</m:t>
                    </m:r>
                  </m:oMath>
                </a14:m>
                <a:r>
                  <a:rPr lang="en-GB" sz="2400" dirty="0">
                    <a:solidFill>
                      <a:srgbClr val="C00000"/>
                    </a:solidFill>
                  </a:rPr>
                  <a:t> </a:t>
                </a:r>
              </a:p>
              <a:p>
                <a:endParaRPr lang="en-GB" sz="2400" dirty="0">
                  <a:solidFill>
                    <a:srgbClr val="C00000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×3</m:t>
                    </m:r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400" dirty="0">
                    <a:solidFill>
                      <a:srgbClr val="C00000"/>
                    </a:solidFill>
                  </a:rPr>
                  <a:t> </a:t>
                </a:r>
              </a:p>
              <a:p>
                <a:r>
                  <a:rPr lang="en-GB" sz="2400" b="0" dirty="0">
                    <a:solidFill>
                      <a:srgbClr val="C00000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6−</m:t>
                        </m:r>
                        <m:f>
                          <m:fPr>
                            <m:ctrlPr>
                              <a:rPr lang="en-GB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GB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d>
                    <m:sSup>
                      <m:sSupPr>
                        <m:ctrlP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GB" sz="24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2400" b="0" dirty="0">
                    <a:solidFill>
                      <a:srgbClr val="C00000"/>
                    </a:solidFill>
                  </a:rPr>
                  <a:t> </a:t>
                </a:r>
                <a:br>
                  <a:rPr lang="en-GB" sz="2400" b="0" dirty="0">
                    <a:solidFill>
                      <a:srgbClr val="C00000"/>
                    </a:solidFill>
                  </a:rPr>
                </a:br>
                <a:r>
                  <a:rPr lang="en-GB" sz="2400" b="0" dirty="0">
                    <a:solidFill>
                      <a:srgbClr val="C00000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=29.004</m:t>
                    </m:r>
                  </m:oMath>
                </a14:m>
                <a:r>
                  <a:rPr lang="en-GB" sz="2400" dirty="0">
                    <a:solidFill>
                      <a:srgbClr val="C00000"/>
                    </a:solidFill>
                  </a:rPr>
                  <a:t> </a:t>
                </a:r>
              </a:p>
              <a:p>
                <a:r>
                  <a:rPr lang="en-GB" sz="2400" b="0" dirty="0">
                    <a:solidFill>
                      <a:srgbClr val="C00000"/>
                    </a:solidFill>
                  </a:rPr>
                  <a:t>  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=29 (2 </m:t>
                    </m:r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𝑠𝑓</m:t>
                    </m:r>
                    <m:r>
                      <a:rPr lang="en-GB" sz="24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400" dirty="0">
                    <a:solidFill>
                      <a:srgbClr val="C00000"/>
                    </a:solidFill>
                  </a:rPr>
                  <a:t> </a:t>
                </a: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1C65D082-B52F-9030-F27C-735369076E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946" y="2119423"/>
                <a:ext cx="4645631" cy="4534959"/>
              </a:xfrm>
              <a:prstGeom prst="rect">
                <a:avLst/>
              </a:prstGeom>
              <a:blipFill>
                <a:blip r:embed="rId2"/>
                <a:stretch>
                  <a:fillRect l="-272" b="-8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E20C7B3-23E3-0087-68CB-D69E24D087C7}"/>
                  </a:ext>
                </a:extLst>
              </p:cNvPr>
              <p:cNvSpPr txBox="1"/>
              <p:nvPr/>
            </p:nvSpPr>
            <p:spPr>
              <a:xfrm>
                <a:off x="9344841" y="2716886"/>
                <a:ext cx="48571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3200" dirty="0">
                  <a:solidFill>
                    <a:srgbClr val="C00000"/>
                  </a:solidFill>
                  <a:latin typeface="Univers" panose="020B0503020202020204" pitchFamily="34" charset="0"/>
                </a:endParaRP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9E20C7B3-23E3-0087-68CB-D69E24D087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4841" y="2716886"/>
                <a:ext cx="485710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7FB50639-B1A5-F207-E88B-4CF480FB3D9E}"/>
              </a:ext>
            </a:extLst>
          </p:cNvPr>
          <p:cNvSpPr txBox="1"/>
          <p:nvPr/>
        </p:nvSpPr>
        <p:spPr>
          <a:xfrm>
            <a:off x="2796338" y="5973356"/>
            <a:ext cx="2314378" cy="584775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rgbClr val="C00000"/>
                </a:solidFill>
                <a:latin typeface="Univers" panose="020B0503020202020204" pitchFamily="34" charset="0"/>
              </a:rPr>
              <a:t>Area = 29</a:t>
            </a:r>
          </a:p>
        </p:txBody>
      </p:sp>
    </p:spTree>
    <p:extLst>
      <p:ext uri="{BB962C8B-B14F-4D97-AF65-F5344CB8AC3E}">
        <p14:creationId xmlns:p14="http://schemas.microsoft.com/office/powerpoint/2010/main" val="1299194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picture containing antenna&#10;&#10;Description automatically generated">
            <a:extLst>
              <a:ext uri="{FF2B5EF4-FFF2-40B4-BE49-F238E27FC236}">
                <a16:creationId xmlns:a16="http://schemas.microsoft.com/office/drawing/2014/main" id="{580E0AA3-38F2-DE03-6481-4C63BDFE0E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34873" y="3448207"/>
            <a:ext cx="6015999" cy="3384000"/>
          </a:xfrm>
          <a:prstGeom prst="rect">
            <a:avLst/>
          </a:prstGeom>
        </p:spPr>
      </p:pic>
      <p:pic>
        <p:nvPicPr>
          <p:cNvPr id="8" name="Picture 7" descr="A picture containing shape&#10;&#10;Description automatically generated">
            <a:extLst>
              <a:ext uri="{FF2B5EF4-FFF2-40B4-BE49-F238E27FC236}">
                <a16:creationId xmlns:a16="http://schemas.microsoft.com/office/drawing/2014/main" id="{DCA38C22-F883-F4E3-F26A-71598D0050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29" y="3448207"/>
            <a:ext cx="6015999" cy="3384000"/>
          </a:xfrm>
          <a:prstGeom prst="rect">
            <a:avLst/>
          </a:prstGeom>
        </p:spPr>
      </p:pic>
      <p:pic>
        <p:nvPicPr>
          <p:cNvPr id="10" name="Picture 9" descr="A picture containing text, antenna&#10;&#10;Description automatically generated">
            <a:extLst>
              <a:ext uri="{FF2B5EF4-FFF2-40B4-BE49-F238E27FC236}">
                <a16:creationId xmlns:a16="http://schemas.microsoft.com/office/drawing/2014/main" id="{219E53B5-63A6-1040-44D4-578DC8ABB1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34873" y="21264"/>
            <a:ext cx="6015999" cy="3384000"/>
          </a:xfrm>
          <a:prstGeom prst="rect">
            <a:avLst/>
          </a:prstGeom>
        </p:spPr>
      </p:pic>
      <p:pic>
        <p:nvPicPr>
          <p:cNvPr id="12" name="Picture 11" descr="A picture containing diagram&#10;&#10;Description automatically generated">
            <a:extLst>
              <a:ext uri="{FF2B5EF4-FFF2-40B4-BE49-F238E27FC236}">
                <a16:creationId xmlns:a16="http://schemas.microsoft.com/office/drawing/2014/main" id="{A5E9863A-27AA-16ED-33FE-0CD8A2F6113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529" y="21264"/>
            <a:ext cx="6015999" cy="3384000"/>
          </a:xfrm>
          <a:prstGeom prst="rect">
            <a:avLst/>
          </a:prstGeom>
        </p:spPr>
      </p:pic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D614ECF7-E023-0C5B-56B2-54BE72D1A8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16822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168797266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1101726808"/>
                    </a:ext>
                  </a:extLst>
                </a:gridCol>
              </a:tblGrid>
              <a:tr h="342900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0015463"/>
                  </a:ext>
                </a:extLst>
              </a:tr>
              <a:tr h="342900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5172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4243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457</Words>
  <Application>Microsoft Macintosh PowerPoint</Application>
  <PresentationFormat>Widescreen</PresentationFormat>
  <Paragraphs>105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Univers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2023-02-14T15:31:26Z</dcterms:created>
  <dcterms:modified xsi:type="dcterms:W3CDTF">2023-02-14T19:10:23Z</dcterms:modified>
</cp:coreProperties>
</file>