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0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5354"/>
    <a:srgbClr val="72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30"/>
    <p:restoredTop sz="96302"/>
  </p:normalViewPr>
  <p:slideViewPr>
    <p:cSldViewPr snapToGrid="0" snapToObjects="1">
      <p:cViewPr varScale="1">
        <p:scale>
          <a:sx n="163" d="100"/>
          <a:sy n="163" d="100"/>
        </p:scale>
        <p:origin x="280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02/02/2022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02/02/2022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erages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960" y="366568"/>
            <a:ext cx="5134432" cy="82314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0" dirty="0">
                <a:solidFill>
                  <a:schemeClr val="bg2"/>
                </a:solidFill>
              </a:rPr>
              <a:t>Averages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73476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Off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3" name="Half-frame 12">
            <a:extLst>
              <a:ext uri="{FF2B5EF4-FFF2-40B4-BE49-F238E27FC236}">
                <a16:creationId xmlns:a16="http://schemas.microsoft.com/office/drawing/2014/main" id="{1F7C039C-5E55-8D4C-871C-A55C467AE9F1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</p:spTree>
    <p:extLst>
      <p:ext uri="{BB962C8B-B14F-4D97-AF65-F5344CB8AC3E}">
        <p14:creationId xmlns:p14="http://schemas.microsoft.com/office/powerpoint/2010/main" val="21417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off 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018366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289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Inequalities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10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q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0" dirty="0">
                <a:solidFill>
                  <a:schemeClr val="bg2"/>
                </a:solidFill>
              </a:rPr>
              <a:t>Sequences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50" y="288632"/>
            <a:ext cx="6392254" cy="823146"/>
          </a:xfrm>
          <a:prstGeom prst="rect">
            <a:avLst/>
          </a:prstGeom>
        </p:spPr>
        <p:txBody>
          <a:bodyPr/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631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q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960" y="366568"/>
            <a:ext cx="5134432" cy="82314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0" dirty="0">
                <a:solidFill>
                  <a:schemeClr val="bg2"/>
                </a:solidFill>
              </a:rPr>
              <a:t>Sequences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910263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erages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0" dirty="0">
                <a:solidFill>
                  <a:schemeClr val="bg2"/>
                </a:solidFill>
              </a:rPr>
              <a:t>Averages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50" y="288632"/>
            <a:ext cx="6392254" cy="823146"/>
          </a:xfrm>
          <a:prstGeom prst="rect">
            <a:avLst/>
          </a:prstGeom>
        </p:spPr>
        <p:txBody>
          <a:bodyPr/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307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9" r:id="rId3"/>
    <p:sldLayoutId id="2147483668" r:id="rId4"/>
    <p:sldLayoutId id="2147483670" r:id="rId5"/>
    <p:sldLayoutId id="2147483669" r:id="rId6"/>
    <p:sldLayoutId id="2147483671" r:id="rId7"/>
    <p:sldLayoutId id="2147483672" r:id="rId8"/>
    <p:sldLayoutId id="2147483673" r:id="rId9"/>
    <p:sldLayoutId id="2147483674" r:id="rId10"/>
    <p:sldLayoutId id="2147483677" r:id="rId11"/>
    <p:sldLayoutId id="2147483676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68EAD-23A2-6D4B-B03A-DDD30457D5C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96200" y="317500"/>
            <a:ext cx="4495800" cy="822325"/>
          </a:xfrm>
          <a:prstGeom prst="rect">
            <a:avLst/>
          </a:prstGeom>
        </p:spPr>
        <p:txBody>
          <a:bodyPr/>
          <a:lstStyle/>
          <a:p>
            <a:r>
              <a:rPr lang="en-GB" sz="4800" dirty="0"/>
              <a:t>Standard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D2844E55-4110-C840-9D09-29C494FDD5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9281309"/>
                  </p:ext>
                </p:extLst>
              </p:nvPr>
            </p:nvGraphicFramePr>
            <p:xfrm>
              <a:off x="261835" y="1249191"/>
              <a:ext cx="11668330" cy="52959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66833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</a:tblGrid>
                  <a:tr h="2334932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With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cubes, you can make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u="none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different cuboids:</a:t>
                          </a:r>
                        </a:p>
                        <a:p>
                          <a:pPr algn="l"/>
                          <a:endParaRPr lang="en-GB" sz="2400" b="0" dirty="0">
                            <a:solidFill>
                              <a:schemeClr val="bg2"/>
                            </a:solidFill>
                            <a:latin typeface="+mj-lt"/>
                            <a:ea typeface="Cambria Math" panose="02040503050406030204" pitchFamily="18" charset="0"/>
                          </a:endParaRPr>
                        </a:p>
                        <a:p>
                          <a:pPr marL="0" indent="0" algn="l">
                            <a:buFont typeface="Arial" panose="020B0604020202020204" pitchFamily="34" charset="0"/>
                            <a:buNone/>
                          </a:pPr>
                          <a:endParaRPr lang="en-GB" sz="2400" b="0" dirty="0">
                            <a:solidFill>
                              <a:schemeClr val="bg2"/>
                            </a:solidFill>
                            <a:latin typeface="+mj-lt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endParaRPr lang="en-GB" sz="2400" b="0" i="0" dirty="0">
                            <a:solidFill>
                              <a:schemeClr val="bg2"/>
                            </a:solidFill>
                            <a:latin typeface="+mj-lt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GB" sz="900" b="0" i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endParaRPr lang="en-GB" sz="2400" b="0" i="1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oMath>
                          </a14:m>
                          <a:r>
                            <a:rPr lang="en-GB" sz="24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has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oMath>
                          </a14:m>
                          <a:r>
                            <a:rPr lang="en-GB" sz="24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non-prime</a:t>
                          </a:r>
                          <a:r>
                            <a:rPr lang="en-GB" sz="2400" b="0" kern="1200" baseline="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factors:	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kern="120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1</m:t>
                              </m:r>
                            </m:oMath>
                          </a14:m>
                          <a:r>
                            <a:rPr lang="en-GB" sz="24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kern="120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4</m:t>
                              </m:r>
                            </m:oMath>
                          </a14:m>
                          <a:r>
                            <a:rPr lang="en-GB" sz="24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kern="120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6</m:t>
                              </m:r>
                            </m:oMath>
                          </a14:m>
                          <a:r>
                            <a:rPr lang="en-GB" sz="24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, and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kern="120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12</m:t>
                              </m:r>
                            </m:oMath>
                          </a14:m>
                          <a:r>
                            <a:rPr lang="en-GB" sz="24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.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GB" sz="6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</a:t>
                          </a:r>
                          <a:endParaRPr lang="en-GB" sz="24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kern="120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12</m:t>
                              </m:r>
                            </m:oMath>
                          </a14:m>
                          <a:r>
                            <a:rPr lang="en-GB" sz="24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has</a:t>
                          </a:r>
                          <a:r>
                            <a:rPr lang="en-GB" sz="2400" b="0" i="1" kern="1200" baseline="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same number of non-prime factors as there are cuboids made from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kern="1200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12</m:t>
                              </m:r>
                            </m:oMath>
                          </a14:m>
                          <a:r>
                            <a:rPr lang="en-GB" sz="24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cubes.</a:t>
                          </a:r>
                        </a:p>
                      </a:txBody>
                      <a:tcPr marL="252000" marR="252000" marT="137160" marB="137160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233493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GB" sz="105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</a:t>
                          </a:r>
                          <a:br>
                            <a:rPr lang="en-GB" sz="20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</a:br>
                          <a:r>
                            <a:rPr lang="en-GB" sz="2200" b="1" i="1" u="none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Investigation prompts:</a:t>
                          </a:r>
                        </a:p>
                        <a:p>
                          <a:pPr marL="457200" marR="0" lvl="0" indent="-45720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AutoNum type="alphaLcParenR"/>
                            <a:tabLst/>
                            <a:defRPr/>
                          </a:pPr>
                          <a:r>
                            <a:rPr lang="en-GB" sz="22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How many cuboids can be made from </a:t>
                          </a:r>
                          <a14:m>
                            <m:oMath xmlns:m="http://schemas.openxmlformats.org/officeDocument/2006/math">
                              <m:r>
                                <a:rPr lang="en-GB" sz="2200" b="0" i="1" kern="120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16</m:t>
                              </m:r>
                            </m:oMath>
                          </a14:m>
                          <a:r>
                            <a:rPr lang="en-GB" sz="22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cubes?</a:t>
                          </a:r>
                          <a:r>
                            <a:rPr lang="en-GB" sz="2200" b="0" i="1" kern="1200" baseline="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How many non-prime factors does </a:t>
                          </a:r>
                          <a14:m>
                            <m:oMath xmlns:m="http://schemas.openxmlformats.org/officeDocument/2006/math">
                              <m:r>
                                <a:rPr lang="en-GB" sz="2200" b="0" i="1" kern="1200" baseline="0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16</m:t>
                              </m:r>
                            </m:oMath>
                          </a14:m>
                          <a:r>
                            <a:rPr lang="en-GB" sz="2200" b="0" i="1" kern="1200" baseline="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have?</a:t>
                          </a:r>
                        </a:p>
                        <a:p>
                          <a:pPr marL="457200" marR="0" lvl="0" indent="-457200" algn="l" defTabSz="11520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AutoNum type="alphaLcParenR"/>
                            <a:tabLst/>
                            <a:defRPr/>
                          </a:pPr>
                          <a:r>
                            <a:rPr lang="en-GB" sz="2200" b="0" i="1" kern="1200" baseline="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Find numbers of cubes that can be made into exactly:</a:t>
                          </a:r>
                          <a:br>
                            <a:rPr lang="en-GB" sz="2200" b="0" i="1" kern="1200" baseline="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</a:br>
                          <a:r>
                            <a:rPr lang="en-GB" sz="2200" b="0" i="1" kern="1200" baseline="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2200" b="0" i="1" kern="1200" baseline="0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1</m:t>
                              </m:r>
                            </m:oMath>
                          </a14:m>
                          <a:r>
                            <a:rPr lang="en-GB" sz="2200" b="0" i="1" kern="1200" baseline="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cuboid	  ii) </a:t>
                          </a:r>
                          <a14:m>
                            <m:oMath xmlns:m="http://schemas.openxmlformats.org/officeDocument/2006/math">
                              <m:r>
                                <a:rPr lang="en-GB" sz="2200" b="0" i="1" kern="1200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22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cuboids</a:t>
                          </a:r>
                          <a:r>
                            <a:rPr lang="en-GB" sz="2200" b="0" i="1" kern="1200" baseline="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	iii) </a:t>
                          </a:r>
                          <a14:m>
                            <m:oMath xmlns:m="http://schemas.openxmlformats.org/officeDocument/2006/math">
                              <m:r>
                                <a:rPr lang="en-GB" sz="2200" b="0" i="1" kern="1200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3</m:t>
                              </m:r>
                            </m:oMath>
                          </a14:m>
                          <a:r>
                            <a:rPr lang="en-GB" sz="22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cuboids	iv) </a:t>
                          </a:r>
                          <a14:m>
                            <m:oMath xmlns:m="http://schemas.openxmlformats.org/officeDocument/2006/math">
                              <m:r>
                                <a:rPr lang="en-GB" sz="2200" b="0" i="1" kern="120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2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cuboids	v) </a:t>
                          </a:r>
                          <a14:m>
                            <m:oMath xmlns:m="http://schemas.openxmlformats.org/officeDocument/2006/math">
                              <m:r>
                                <a:rPr lang="en-GB" sz="2200" b="0" i="1" kern="120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6</m:t>
                              </m:r>
                            </m:oMath>
                          </a14:m>
                          <a:r>
                            <a:rPr lang="en-GB" sz="22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cuboids</a:t>
                          </a:r>
                          <a:br>
                            <a:rPr lang="en-GB" sz="22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</a:br>
                          <a:r>
                            <a:rPr lang="en-GB" sz="22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How</a:t>
                          </a:r>
                          <a:r>
                            <a:rPr lang="en-GB" sz="2200" b="0" i="1" kern="1200" baseline="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many non-prime factors do each of your answers have?</a:t>
                          </a:r>
                        </a:p>
                        <a:p>
                          <a:pPr marL="457200" marR="0" lvl="0" indent="-45720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AutoNum type="alphaLcParenR"/>
                            <a:tabLst/>
                            <a:defRPr/>
                          </a:pPr>
                          <a:r>
                            <a:rPr lang="en-GB" sz="22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It is </a:t>
                          </a:r>
                          <a:r>
                            <a:rPr lang="en-GB" sz="2200" b="1" i="1" u="sng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not</a:t>
                          </a:r>
                          <a:r>
                            <a:rPr lang="en-GB" sz="22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always true that the number of non-prime factors is equal to the number of possible cuboids.</a:t>
                          </a:r>
                          <a:br>
                            <a:rPr lang="en-GB" sz="22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</a:br>
                          <a:r>
                            <a:rPr lang="en-GB" sz="2200" b="0" i="1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Find an example that shows this.</a:t>
                          </a:r>
                        </a:p>
                      </a:txBody>
                      <a:tcPr marL="45720" marR="45720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4740634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D2844E55-4110-C840-9D09-29C494FDD5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9281309"/>
                  </p:ext>
                </p:extLst>
              </p:nvPr>
            </p:nvGraphicFramePr>
            <p:xfrm>
              <a:off x="261835" y="1249191"/>
              <a:ext cx="11668330" cy="52959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66833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</a:tblGrid>
                  <a:tr h="26974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52000" marR="252000" marT="137160" marB="137160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4" t="-451" r="-209" b="-1009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25984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4" t="-104215" r="-209" b="-468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47406348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59" name="Group 58">
            <a:extLst>
              <a:ext uri="{FF2B5EF4-FFF2-40B4-BE49-F238E27FC236}">
                <a16:creationId xmlns:a16="http://schemas.microsoft.com/office/drawing/2014/main" id="{3A0BE634-9C65-46F9-93F8-B33E504B2C43}"/>
              </a:ext>
            </a:extLst>
          </p:cNvPr>
          <p:cNvGrpSpPr/>
          <p:nvPr/>
        </p:nvGrpSpPr>
        <p:grpSpPr>
          <a:xfrm>
            <a:off x="930335" y="2065787"/>
            <a:ext cx="3955685" cy="827402"/>
            <a:chOff x="1713878" y="1767925"/>
            <a:chExt cx="3955685" cy="827402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30A90E9-531F-4653-BE7A-F9EB5CAE24B6}"/>
                </a:ext>
              </a:extLst>
            </p:cNvPr>
            <p:cNvGrpSpPr/>
            <p:nvPr/>
          </p:nvGrpSpPr>
          <p:grpSpPr>
            <a:xfrm>
              <a:off x="1713878" y="1767925"/>
              <a:ext cx="3955685" cy="427625"/>
              <a:chOff x="872826" y="4055805"/>
              <a:chExt cx="3955685" cy="427625"/>
            </a:xfrm>
          </p:grpSpPr>
          <p:sp>
            <p:nvSpPr>
              <p:cNvPr id="4" name="Cube 3">
                <a:extLst>
                  <a:ext uri="{FF2B5EF4-FFF2-40B4-BE49-F238E27FC236}">
                    <a16:creationId xmlns:a16="http://schemas.microsoft.com/office/drawing/2014/main" id="{68EFFBA3-BD4F-44B9-9E8A-29C42BDD558D}"/>
                  </a:ext>
                </a:extLst>
              </p:cNvPr>
              <p:cNvSpPr/>
              <p:nvPr/>
            </p:nvSpPr>
            <p:spPr>
              <a:xfrm>
                <a:off x="872826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8" name="Cube 7">
                <a:extLst>
                  <a:ext uri="{FF2B5EF4-FFF2-40B4-BE49-F238E27FC236}">
                    <a16:creationId xmlns:a16="http://schemas.microsoft.com/office/drawing/2014/main" id="{56D0DD12-5501-4D33-B343-D9C74BEF3492}"/>
                  </a:ext>
                </a:extLst>
              </p:cNvPr>
              <p:cNvSpPr/>
              <p:nvPr/>
            </p:nvSpPr>
            <p:spPr>
              <a:xfrm>
                <a:off x="1193559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9" name="Cube 8">
                <a:extLst>
                  <a:ext uri="{FF2B5EF4-FFF2-40B4-BE49-F238E27FC236}">
                    <a16:creationId xmlns:a16="http://schemas.microsoft.com/office/drawing/2014/main" id="{B1905DD9-FE81-4290-9280-1E379565C969}"/>
                  </a:ext>
                </a:extLst>
              </p:cNvPr>
              <p:cNvSpPr/>
              <p:nvPr/>
            </p:nvSpPr>
            <p:spPr>
              <a:xfrm>
                <a:off x="1514292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5" name="Cube 4">
                <a:extLst>
                  <a:ext uri="{FF2B5EF4-FFF2-40B4-BE49-F238E27FC236}">
                    <a16:creationId xmlns:a16="http://schemas.microsoft.com/office/drawing/2014/main" id="{27D691FA-3867-4A84-B1B0-46F0EA1A0368}"/>
                  </a:ext>
                </a:extLst>
              </p:cNvPr>
              <p:cNvSpPr/>
              <p:nvPr/>
            </p:nvSpPr>
            <p:spPr>
              <a:xfrm>
                <a:off x="1835025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10" name="Cube 9">
                <a:extLst>
                  <a:ext uri="{FF2B5EF4-FFF2-40B4-BE49-F238E27FC236}">
                    <a16:creationId xmlns:a16="http://schemas.microsoft.com/office/drawing/2014/main" id="{441D7568-E497-4CD1-A13A-634667651DB3}"/>
                  </a:ext>
                </a:extLst>
              </p:cNvPr>
              <p:cNvSpPr/>
              <p:nvPr/>
            </p:nvSpPr>
            <p:spPr>
              <a:xfrm>
                <a:off x="2155758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11" name="Cube 10">
                <a:extLst>
                  <a:ext uri="{FF2B5EF4-FFF2-40B4-BE49-F238E27FC236}">
                    <a16:creationId xmlns:a16="http://schemas.microsoft.com/office/drawing/2014/main" id="{C68FF0BE-B71A-44A7-84B3-D6C8A5EA6DE1}"/>
                  </a:ext>
                </a:extLst>
              </p:cNvPr>
              <p:cNvSpPr/>
              <p:nvPr/>
            </p:nvSpPr>
            <p:spPr>
              <a:xfrm>
                <a:off x="2476491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6" name="Cube 5">
                <a:extLst>
                  <a:ext uri="{FF2B5EF4-FFF2-40B4-BE49-F238E27FC236}">
                    <a16:creationId xmlns:a16="http://schemas.microsoft.com/office/drawing/2014/main" id="{224947E2-AF78-4C45-A101-5821D427F609}"/>
                  </a:ext>
                </a:extLst>
              </p:cNvPr>
              <p:cNvSpPr/>
              <p:nvPr/>
            </p:nvSpPr>
            <p:spPr>
              <a:xfrm>
                <a:off x="2797224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7" name="Cube 6">
                <a:extLst>
                  <a:ext uri="{FF2B5EF4-FFF2-40B4-BE49-F238E27FC236}">
                    <a16:creationId xmlns:a16="http://schemas.microsoft.com/office/drawing/2014/main" id="{8EB0B97B-DE49-4C5F-8B9E-E3A822F6D0DC}"/>
                  </a:ext>
                </a:extLst>
              </p:cNvPr>
              <p:cNvSpPr/>
              <p:nvPr/>
            </p:nvSpPr>
            <p:spPr>
              <a:xfrm>
                <a:off x="3117957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12" name="Cube 11">
                <a:extLst>
                  <a:ext uri="{FF2B5EF4-FFF2-40B4-BE49-F238E27FC236}">
                    <a16:creationId xmlns:a16="http://schemas.microsoft.com/office/drawing/2014/main" id="{F948B513-6791-4432-9D2E-350E4665B0EC}"/>
                  </a:ext>
                </a:extLst>
              </p:cNvPr>
              <p:cNvSpPr/>
              <p:nvPr/>
            </p:nvSpPr>
            <p:spPr>
              <a:xfrm>
                <a:off x="3438690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13" name="Cube 12">
                <a:extLst>
                  <a:ext uri="{FF2B5EF4-FFF2-40B4-BE49-F238E27FC236}">
                    <a16:creationId xmlns:a16="http://schemas.microsoft.com/office/drawing/2014/main" id="{C78A0880-D84F-42D4-8CA7-592569696E6D}"/>
                  </a:ext>
                </a:extLst>
              </p:cNvPr>
              <p:cNvSpPr/>
              <p:nvPr/>
            </p:nvSpPr>
            <p:spPr>
              <a:xfrm>
                <a:off x="3759423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14" name="Cube 13">
                <a:extLst>
                  <a:ext uri="{FF2B5EF4-FFF2-40B4-BE49-F238E27FC236}">
                    <a16:creationId xmlns:a16="http://schemas.microsoft.com/office/drawing/2014/main" id="{F7719379-3673-4AEE-9A03-602017556A6E}"/>
                  </a:ext>
                </a:extLst>
              </p:cNvPr>
              <p:cNvSpPr/>
              <p:nvPr/>
            </p:nvSpPr>
            <p:spPr>
              <a:xfrm>
                <a:off x="4080156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15" name="Cube 14">
                <a:extLst>
                  <a:ext uri="{FF2B5EF4-FFF2-40B4-BE49-F238E27FC236}">
                    <a16:creationId xmlns:a16="http://schemas.microsoft.com/office/drawing/2014/main" id="{8745030C-8B38-4839-A97F-EEA00017F87D}"/>
                  </a:ext>
                </a:extLst>
              </p:cNvPr>
              <p:cNvSpPr/>
              <p:nvPr/>
            </p:nvSpPr>
            <p:spPr>
              <a:xfrm>
                <a:off x="4400886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3CBFE0E3-0355-4426-82B5-E56CDAF77554}"/>
                    </a:ext>
                  </a:extLst>
                </p:cNvPr>
                <p:cNvSpPr/>
                <p:nvPr/>
              </p:nvSpPr>
              <p:spPr>
                <a:xfrm>
                  <a:off x="2837195" y="2133662"/>
                  <a:ext cx="1638141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1×1×12</m:t>
                        </m:r>
                      </m:oMath>
                    </m:oMathPara>
                  </a14:m>
                  <a:endParaRPr lang="en-GB" sz="2400" dirty="0">
                    <a:solidFill>
                      <a:schemeClr val="bg2"/>
                    </a:solidFill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3CBFE0E3-0355-4426-82B5-E56CDAF7755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37195" y="2133662"/>
                  <a:ext cx="1638141" cy="46166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2ADFC61-6949-4AD2-B239-2D9E46C7FE49}"/>
              </a:ext>
            </a:extLst>
          </p:cNvPr>
          <p:cNvGrpSpPr/>
          <p:nvPr/>
        </p:nvGrpSpPr>
        <p:grpSpPr>
          <a:xfrm>
            <a:off x="5188114" y="1935820"/>
            <a:ext cx="2138208" cy="957369"/>
            <a:chOff x="3424433" y="3588391"/>
            <a:chExt cx="2138208" cy="957369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548A1EE-60A6-4BD3-B9E8-09F7040AF70A}"/>
                </a:ext>
              </a:extLst>
            </p:cNvPr>
            <p:cNvGrpSpPr/>
            <p:nvPr/>
          </p:nvGrpSpPr>
          <p:grpSpPr>
            <a:xfrm>
              <a:off x="3424433" y="3588391"/>
              <a:ext cx="2138208" cy="536778"/>
              <a:chOff x="765908" y="4055805"/>
              <a:chExt cx="2138208" cy="536778"/>
            </a:xfrm>
          </p:grpSpPr>
          <p:sp>
            <p:nvSpPr>
              <p:cNvPr id="19" name="Cube 18">
                <a:extLst>
                  <a:ext uri="{FF2B5EF4-FFF2-40B4-BE49-F238E27FC236}">
                    <a16:creationId xmlns:a16="http://schemas.microsoft.com/office/drawing/2014/main" id="{708FE207-5656-4C03-908C-B580F3D4565C}"/>
                  </a:ext>
                </a:extLst>
              </p:cNvPr>
              <p:cNvSpPr/>
              <p:nvPr/>
            </p:nvSpPr>
            <p:spPr>
              <a:xfrm>
                <a:off x="872826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20" name="Cube 19">
                <a:extLst>
                  <a:ext uri="{FF2B5EF4-FFF2-40B4-BE49-F238E27FC236}">
                    <a16:creationId xmlns:a16="http://schemas.microsoft.com/office/drawing/2014/main" id="{0061F283-BFCC-432B-ABAC-F14BD6CE1ED9}"/>
                  </a:ext>
                </a:extLst>
              </p:cNvPr>
              <p:cNvSpPr/>
              <p:nvPr/>
            </p:nvSpPr>
            <p:spPr>
              <a:xfrm>
                <a:off x="1193559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21" name="Cube 20">
                <a:extLst>
                  <a:ext uri="{FF2B5EF4-FFF2-40B4-BE49-F238E27FC236}">
                    <a16:creationId xmlns:a16="http://schemas.microsoft.com/office/drawing/2014/main" id="{CC7D8309-2045-41AA-BB9A-269954812F4D}"/>
                  </a:ext>
                </a:extLst>
              </p:cNvPr>
              <p:cNvSpPr/>
              <p:nvPr/>
            </p:nvSpPr>
            <p:spPr>
              <a:xfrm>
                <a:off x="1514292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22" name="Cube 21">
                <a:extLst>
                  <a:ext uri="{FF2B5EF4-FFF2-40B4-BE49-F238E27FC236}">
                    <a16:creationId xmlns:a16="http://schemas.microsoft.com/office/drawing/2014/main" id="{B9266357-2DEC-4935-ABD5-7E41C6D1B332}"/>
                  </a:ext>
                </a:extLst>
              </p:cNvPr>
              <p:cNvSpPr/>
              <p:nvPr/>
            </p:nvSpPr>
            <p:spPr>
              <a:xfrm>
                <a:off x="1835025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23" name="Cube 22">
                <a:extLst>
                  <a:ext uri="{FF2B5EF4-FFF2-40B4-BE49-F238E27FC236}">
                    <a16:creationId xmlns:a16="http://schemas.microsoft.com/office/drawing/2014/main" id="{F952A2E4-B0D4-4840-809C-43F413C1A0E7}"/>
                  </a:ext>
                </a:extLst>
              </p:cNvPr>
              <p:cNvSpPr/>
              <p:nvPr/>
            </p:nvSpPr>
            <p:spPr>
              <a:xfrm>
                <a:off x="2155758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24" name="Cube 23">
                <a:extLst>
                  <a:ext uri="{FF2B5EF4-FFF2-40B4-BE49-F238E27FC236}">
                    <a16:creationId xmlns:a16="http://schemas.microsoft.com/office/drawing/2014/main" id="{A7BA908A-F557-49EF-9FDB-A4D2DD29F0D8}"/>
                  </a:ext>
                </a:extLst>
              </p:cNvPr>
              <p:cNvSpPr/>
              <p:nvPr/>
            </p:nvSpPr>
            <p:spPr>
              <a:xfrm>
                <a:off x="2476491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25" name="Cube 24">
                <a:extLst>
                  <a:ext uri="{FF2B5EF4-FFF2-40B4-BE49-F238E27FC236}">
                    <a16:creationId xmlns:a16="http://schemas.microsoft.com/office/drawing/2014/main" id="{33FAAB36-EF1C-449B-950C-63AEE6255EEA}"/>
                  </a:ext>
                </a:extLst>
              </p:cNvPr>
              <p:cNvSpPr/>
              <p:nvPr/>
            </p:nvSpPr>
            <p:spPr>
              <a:xfrm>
                <a:off x="765908" y="4164958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26" name="Cube 25">
                <a:extLst>
                  <a:ext uri="{FF2B5EF4-FFF2-40B4-BE49-F238E27FC236}">
                    <a16:creationId xmlns:a16="http://schemas.microsoft.com/office/drawing/2014/main" id="{1B8D1814-4243-4242-B6AC-053B7ED867D0}"/>
                  </a:ext>
                </a:extLst>
              </p:cNvPr>
              <p:cNvSpPr/>
              <p:nvPr/>
            </p:nvSpPr>
            <p:spPr>
              <a:xfrm>
                <a:off x="1086641" y="4164958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27" name="Cube 26">
                <a:extLst>
                  <a:ext uri="{FF2B5EF4-FFF2-40B4-BE49-F238E27FC236}">
                    <a16:creationId xmlns:a16="http://schemas.microsoft.com/office/drawing/2014/main" id="{39669871-A743-4563-96F8-5617BAC3AA13}"/>
                  </a:ext>
                </a:extLst>
              </p:cNvPr>
              <p:cNvSpPr/>
              <p:nvPr/>
            </p:nvSpPr>
            <p:spPr>
              <a:xfrm>
                <a:off x="1407374" y="4164958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28" name="Cube 27">
                <a:extLst>
                  <a:ext uri="{FF2B5EF4-FFF2-40B4-BE49-F238E27FC236}">
                    <a16:creationId xmlns:a16="http://schemas.microsoft.com/office/drawing/2014/main" id="{E3F3230F-667B-4F14-A9F3-33C0BEC4DFF6}"/>
                  </a:ext>
                </a:extLst>
              </p:cNvPr>
              <p:cNvSpPr/>
              <p:nvPr/>
            </p:nvSpPr>
            <p:spPr>
              <a:xfrm>
                <a:off x="1728107" y="4164958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29" name="Cube 28">
                <a:extLst>
                  <a:ext uri="{FF2B5EF4-FFF2-40B4-BE49-F238E27FC236}">
                    <a16:creationId xmlns:a16="http://schemas.microsoft.com/office/drawing/2014/main" id="{A51D1351-AB99-46A4-9E55-0CF1C469A6A1}"/>
                  </a:ext>
                </a:extLst>
              </p:cNvPr>
              <p:cNvSpPr/>
              <p:nvPr/>
            </p:nvSpPr>
            <p:spPr>
              <a:xfrm>
                <a:off x="2048840" y="4164958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30" name="Cube 29">
                <a:extLst>
                  <a:ext uri="{FF2B5EF4-FFF2-40B4-BE49-F238E27FC236}">
                    <a16:creationId xmlns:a16="http://schemas.microsoft.com/office/drawing/2014/main" id="{ACDAD8AA-7BBF-4913-9412-2D5799EC921C}"/>
                  </a:ext>
                </a:extLst>
              </p:cNvPr>
              <p:cNvSpPr/>
              <p:nvPr/>
            </p:nvSpPr>
            <p:spPr>
              <a:xfrm>
                <a:off x="2369570" y="4164958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7CFBC95E-850F-40B3-A54A-1838C0B18FD4}"/>
                    </a:ext>
                  </a:extLst>
                </p:cNvPr>
                <p:cNvSpPr/>
                <p:nvPr/>
              </p:nvSpPr>
              <p:spPr>
                <a:xfrm>
                  <a:off x="3677157" y="4084095"/>
                  <a:ext cx="146822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1×2×6</m:t>
                        </m:r>
                      </m:oMath>
                    </m:oMathPara>
                  </a14:m>
                  <a:endParaRPr lang="en-GB" sz="2400" dirty="0">
                    <a:solidFill>
                      <a:schemeClr val="bg2"/>
                    </a:solidFill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7CFBC95E-850F-40B3-A54A-1838C0B18FD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77157" y="4084095"/>
                  <a:ext cx="1468222" cy="4616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E322B11-DC73-4719-94ED-3218A17FC3E1}"/>
              </a:ext>
            </a:extLst>
          </p:cNvPr>
          <p:cNvGrpSpPr/>
          <p:nvPr/>
        </p:nvGrpSpPr>
        <p:grpSpPr>
          <a:xfrm>
            <a:off x="7628416" y="1828243"/>
            <a:ext cx="1687345" cy="1064946"/>
            <a:chOff x="300961" y="3062693"/>
            <a:chExt cx="1687345" cy="1064946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BFF12E61-FD59-4EF9-BF66-84DE6C119911}"/>
                </a:ext>
              </a:extLst>
            </p:cNvPr>
            <p:cNvGrpSpPr/>
            <p:nvPr/>
          </p:nvGrpSpPr>
          <p:grpSpPr>
            <a:xfrm>
              <a:off x="390254" y="3062693"/>
              <a:ext cx="1598052" cy="639372"/>
              <a:chOff x="662217" y="4055805"/>
              <a:chExt cx="1598052" cy="639372"/>
            </a:xfrm>
          </p:grpSpPr>
          <p:sp>
            <p:nvSpPr>
              <p:cNvPr id="45" name="Cube 44">
                <a:extLst>
                  <a:ext uri="{FF2B5EF4-FFF2-40B4-BE49-F238E27FC236}">
                    <a16:creationId xmlns:a16="http://schemas.microsoft.com/office/drawing/2014/main" id="{246695FB-6AEA-432D-B3B8-5DA3BF9C437B}"/>
                  </a:ext>
                </a:extLst>
              </p:cNvPr>
              <p:cNvSpPr/>
              <p:nvPr/>
            </p:nvSpPr>
            <p:spPr>
              <a:xfrm>
                <a:off x="870445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46" name="Cube 45">
                <a:extLst>
                  <a:ext uri="{FF2B5EF4-FFF2-40B4-BE49-F238E27FC236}">
                    <a16:creationId xmlns:a16="http://schemas.microsoft.com/office/drawing/2014/main" id="{E9896439-13E1-49C6-9CF6-5DEF50695DA3}"/>
                  </a:ext>
                </a:extLst>
              </p:cNvPr>
              <p:cNvSpPr/>
              <p:nvPr/>
            </p:nvSpPr>
            <p:spPr>
              <a:xfrm>
                <a:off x="1191178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47" name="Cube 46">
                <a:extLst>
                  <a:ext uri="{FF2B5EF4-FFF2-40B4-BE49-F238E27FC236}">
                    <a16:creationId xmlns:a16="http://schemas.microsoft.com/office/drawing/2014/main" id="{FC053F2D-48F9-48E6-9EE2-61EA20A3A486}"/>
                  </a:ext>
                </a:extLst>
              </p:cNvPr>
              <p:cNvSpPr/>
              <p:nvPr/>
            </p:nvSpPr>
            <p:spPr>
              <a:xfrm>
                <a:off x="1511911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48" name="Cube 47">
                <a:extLst>
                  <a:ext uri="{FF2B5EF4-FFF2-40B4-BE49-F238E27FC236}">
                    <a16:creationId xmlns:a16="http://schemas.microsoft.com/office/drawing/2014/main" id="{2379C917-75EB-4941-8B40-2CD49CC734E5}"/>
                  </a:ext>
                </a:extLst>
              </p:cNvPr>
              <p:cNvSpPr/>
              <p:nvPr/>
            </p:nvSpPr>
            <p:spPr>
              <a:xfrm>
                <a:off x="1832644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49" name="Cube 48">
                <a:extLst>
                  <a:ext uri="{FF2B5EF4-FFF2-40B4-BE49-F238E27FC236}">
                    <a16:creationId xmlns:a16="http://schemas.microsoft.com/office/drawing/2014/main" id="{578C275E-0553-48B4-B2AC-0B6B802CDABB}"/>
                  </a:ext>
                </a:extLst>
              </p:cNvPr>
              <p:cNvSpPr/>
              <p:nvPr/>
            </p:nvSpPr>
            <p:spPr>
              <a:xfrm>
                <a:off x="765934" y="4160091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50" name="Cube 49">
                <a:extLst>
                  <a:ext uri="{FF2B5EF4-FFF2-40B4-BE49-F238E27FC236}">
                    <a16:creationId xmlns:a16="http://schemas.microsoft.com/office/drawing/2014/main" id="{B3823DD2-A20D-44D6-9103-261D6C11A4F3}"/>
                  </a:ext>
                </a:extLst>
              </p:cNvPr>
              <p:cNvSpPr/>
              <p:nvPr/>
            </p:nvSpPr>
            <p:spPr>
              <a:xfrm>
                <a:off x="1086667" y="4160091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51" name="Cube 50">
                <a:extLst>
                  <a:ext uri="{FF2B5EF4-FFF2-40B4-BE49-F238E27FC236}">
                    <a16:creationId xmlns:a16="http://schemas.microsoft.com/office/drawing/2014/main" id="{1A7DB79C-71F8-48E6-8F68-44BB8F41237A}"/>
                  </a:ext>
                </a:extLst>
              </p:cNvPr>
              <p:cNvSpPr/>
              <p:nvPr/>
            </p:nvSpPr>
            <p:spPr>
              <a:xfrm>
                <a:off x="1407400" y="4160091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52" name="Cube 51">
                <a:extLst>
                  <a:ext uri="{FF2B5EF4-FFF2-40B4-BE49-F238E27FC236}">
                    <a16:creationId xmlns:a16="http://schemas.microsoft.com/office/drawing/2014/main" id="{2FCBFB2D-5EB9-4FB6-ACEB-24ADC0EE794B}"/>
                  </a:ext>
                </a:extLst>
              </p:cNvPr>
              <p:cNvSpPr/>
              <p:nvPr/>
            </p:nvSpPr>
            <p:spPr>
              <a:xfrm>
                <a:off x="1728133" y="4160091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53" name="Cube 52">
                <a:extLst>
                  <a:ext uri="{FF2B5EF4-FFF2-40B4-BE49-F238E27FC236}">
                    <a16:creationId xmlns:a16="http://schemas.microsoft.com/office/drawing/2014/main" id="{151C620C-232D-4436-A0A1-1D947D36E105}"/>
                  </a:ext>
                </a:extLst>
              </p:cNvPr>
              <p:cNvSpPr/>
              <p:nvPr/>
            </p:nvSpPr>
            <p:spPr>
              <a:xfrm>
                <a:off x="662217" y="4267552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54" name="Cube 53">
                <a:extLst>
                  <a:ext uri="{FF2B5EF4-FFF2-40B4-BE49-F238E27FC236}">
                    <a16:creationId xmlns:a16="http://schemas.microsoft.com/office/drawing/2014/main" id="{DA29D084-87B4-46AE-A340-8D3544AB10B9}"/>
                  </a:ext>
                </a:extLst>
              </p:cNvPr>
              <p:cNvSpPr/>
              <p:nvPr/>
            </p:nvSpPr>
            <p:spPr>
              <a:xfrm>
                <a:off x="982950" y="4267552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55" name="Cube 54">
                <a:extLst>
                  <a:ext uri="{FF2B5EF4-FFF2-40B4-BE49-F238E27FC236}">
                    <a16:creationId xmlns:a16="http://schemas.microsoft.com/office/drawing/2014/main" id="{168026E3-BF6A-4A91-8214-76729B8814BA}"/>
                  </a:ext>
                </a:extLst>
              </p:cNvPr>
              <p:cNvSpPr/>
              <p:nvPr/>
            </p:nvSpPr>
            <p:spPr>
              <a:xfrm>
                <a:off x="1303683" y="4267552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56" name="Cube 55">
                <a:extLst>
                  <a:ext uri="{FF2B5EF4-FFF2-40B4-BE49-F238E27FC236}">
                    <a16:creationId xmlns:a16="http://schemas.microsoft.com/office/drawing/2014/main" id="{43572C06-5978-4D31-B98F-4E3EB4F3A3B9}"/>
                  </a:ext>
                </a:extLst>
              </p:cNvPr>
              <p:cNvSpPr/>
              <p:nvPr/>
            </p:nvSpPr>
            <p:spPr>
              <a:xfrm>
                <a:off x="1624413" y="4267552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9C1D146E-73FC-4A67-B0E6-9E19CCD3EDA7}"/>
                    </a:ext>
                  </a:extLst>
                </p:cNvPr>
                <p:cNvSpPr/>
                <p:nvPr/>
              </p:nvSpPr>
              <p:spPr>
                <a:xfrm>
                  <a:off x="300961" y="3665974"/>
                  <a:ext cx="146822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defTabSz="914400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1×3×4</m:t>
                        </m:r>
                      </m:oMath>
                    </m:oMathPara>
                  </a14:m>
                  <a:endParaRPr lang="en-GB" sz="2400" dirty="0">
                    <a:solidFill>
                      <a:schemeClr val="bg2"/>
                    </a:solidFill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9C1D146E-73FC-4A67-B0E6-9E19CCD3EDA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0961" y="3665974"/>
                  <a:ext cx="1468222" cy="46166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10291C0-5FA1-45A4-80F3-975C981F2E92}"/>
              </a:ext>
            </a:extLst>
          </p:cNvPr>
          <p:cNvGrpSpPr/>
          <p:nvPr/>
        </p:nvGrpSpPr>
        <p:grpSpPr>
          <a:xfrm>
            <a:off x="9617854" y="1634107"/>
            <a:ext cx="1468222" cy="1259082"/>
            <a:chOff x="1849794" y="3588391"/>
            <a:chExt cx="1468222" cy="1259082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C2D5A14-806B-4CD1-BE4F-D5557235E25D}"/>
                </a:ext>
              </a:extLst>
            </p:cNvPr>
            <p:cNvGrpSpPr/>
            <p:nvPr/>
          </p:nvGrpSpPr>
          <p:grpSpPr>
            <a:xfrm>
              <a:off x="2087919" y="3588391"/>
              <a:ext cx="1176255" cy="856569"/>
              <a:chOff x="765662" y="3736014"/>
              <a:chExt cx="1176255" cy="856569"/>
            </a:xfrm>
          </p:grpSpPr>
          <p:sp>
            <p:nvSpPr>
              <p:cNvPr id="32" name="Cube 31">
                <a:extLst>
                  <a:ext uri="{FF2B5EF4-FFF2-40B4-BE49-F238E27FC236}">
                    <a16:creationId xmlns:a16="http://schemas.microsoft.com/office/drawing/2014/main" id="{88DE5D3F-73F5-41D7-AD21-A293417BB265}"/>
                  </a:ext>
                </a:extLst>
              </p:cNvPr>
              <p:cNvSpPr/>
              <p:nvPr/>
            </p:nvSpPr>
            <p:spPr>
              <a:xfrm>
                <a:off x="872826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33" name="Cube 32">
                <a:extLst>
                  <a:ext uri="{FF2B5EF4-FFF2-40B4-BE49-F238E27FC236}">
                    <a16:creationId xmlns:a16="http://schemas.microsoft.com/office/drawing/2014/main" id="{81BF99F2-1539-48A9-AB49-23D381BF3915}"/>
                  </a:ext>
                </a:extLst>
              </p:cNvPr>
              <p:cNvSpPr/>
              <p:nvPr/>
            </p:nvSpPr>
            <p:spPr>
              <a:xfrm>
                <a:off x="1193559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34" name="Cube 33">
                <a:extLst>
                  <a:ext uri="{FF2B5EF4-FFF2-40B4-BE49-F238E27FC236}">
                    <a16:creationId xmlns:a16="http://schemas.microsoft.com/office/drawing/2014/main" id="{A19ECE60-3ABF-4F97-98E0-592D9B509178}"/>
                  </a:ext>
                </a:extLst>
              </p:cNvPr>
              <p:cNvSpPr/>
              <p:nvPr/>
            </p:nvSpPr>
            <p:spPr>
              <a:xfrm>
                <a:off x="1514292" y="4055805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35" name="Cube 34">
                <a:extLst>
                  <a:ext uri="{FF2B5EF4-FFF2-40B4-BE49-F238E27FC236}">
                    <a16:creationId xmlns:a16="http://schemas.microsoft.com/office/drawing/2014/main" id="{FCB88878-0222-48C9-AAC6-CE848BF80F11}"/>
                  </a:ext>
                </a:extLst>
              </p:cNvPr>
              <p:cNvSpPr/>
              <p:nvPr/>
            </p:nvSpPr>
            <p:spPr>
              <a:xfrm>
                <a:off x="872580" y="3736014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36" name="Cube 35">
                <a:extLst>
                  <a:ext uri="{FF2B5EF4-FFF2-40B4-BE49-F238E27FC236}">
                    <a16:creationId xmlns:a16="http://schemas.microsoft.com/office/drawing/2014/main" id="{ED76CD3B-64CB-4924-A9A9-50D590127536}"/>
                  </a:ext>
                </a:extLst>
              </p:cNvPr>
              <p:cNvSpPr/>
              <p:nvPr/>
            </p:nvSpPr>
            <p:spPr>
              <a:xfrm>
                <a:off x="1193313" y="3736014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37" name="Cube 36">
                <a:extLst>
                  <a:ext uri="{FF2B5EF4-FFF2-40B4-BE49-F238E27FC236}">
                    <a16:creationId xmlns:a16="http://schemas.microsoft.com/office/drawing/2014/main" id="{BB76FAFA-E65D-40AC-BDE9-84B523A65866}"/>
                  </a:ext>
                </a:extLst>
              </p:cNvPr>
              <p:cNvSpPr/>
              <p:nvPr/>
            </p:nvSpPr>
            <p:spPr>
              <a:xfrm>
                <a:off x="1514046" y="3736014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378C0DCD-EDDD-4664-AC4B-82F85E70C0AD}"/>
                  </a:ext>
                </a:extLst>
              </p:cNvPr>
              <p:cNvSpPr/>
              <p:nvPr/>
            </p:nvSpPr>
            <p:spPr>
              <a:xfrm>
                <a:off x="765908" y="4164958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39" name="Cube 38">
                <a:extLst>
                  <a:ext uri="{FF2B5EF4-FFF2-40B4-BE49-F238E27FC236}">
                    <a16:creationId xmlns:a16="http://schemas.microsoft.com/office/drawing/2014/main" id="{782843F5-2988-437A-A583-0A7945CA028E}"/>
                  </a:ext>
                </a:extLst>
              </p:cNvPr>
              <p:cNvSpPr/>
              <p:nvPr/>
            </p:nvSpPr>
            <p:spPr>
              <a:xfrm>
                <a:off x="1086641" y="4164958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40" name="Cube 39">
                <a:extLst>
                  <a:ext uri="{FF2B5EF4-FFF2-40B4-BE49-F238E27FC236}">
                    <a16:creationId xmlns:a16="http://schemas.microsoft.com/office/drawing/2014/main" id="{3AE85594-E7A4-42BB-A068-4993130FBF8A}"/>
                  </a:ext>
                </a:extLst>
              </p:cNvPr>
              <p:cNvSpPr/>
              <p:nvPr/>
            </p:nvSpPr>
            <p:spPr>
              <a:xfrm>
                <a:off x="1407374" y="4164958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41" name="Cube 40">
                <a:extLst>
                  <a:ext uri="{FF2B5EF4-FFF2-40B4-BE49-F238E27FC236}">
                    <a16:creationId xmlns:a16="http://schemas.microsoft.com/office/drawing/2014/main" id="{1783EF2B-9DDC-4772-B69C-23CACF182388}"/>
                  </a:ext>
                </a:extLst>
              </p:cNvPr>
              <p:cNvSpPr/>
              <p:nvPr/>
            </p:nvSpPr>
            <p:spPr>
              <a:xfrm>
                <a:off x="765662" y="3845167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42" name="Cube 41">
                <a:extLst>
                  <a:ext uri="{FF2B5EF4-FFF2-40B4-BE49-F238E27FC236}">
                    <a16:creationId xmlns:a16="http://schemas.microsoft.com/office/drawing/2014/main" id="{218D605A-1BB9-4C94-8766-8EDDCD425168}"/>
                  </a:ext>
                </a:extLst>
              </p:cNvPr>
              <p:cNvSpPr/>
              <p:nvPr/>
            </p:nvSpPr>
            <p:spPr>
              <a:xfrm>
                <a:off x="1086395" y="3845167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  <p:sp>
            <p:nvSpPr>
              <p:cNvPr id="43" name="Cube 42">
                <a:extLst>
                  <a:ext uri="{FF2B5EF4-FFF2-40B4-BE49-F238E27FC236}">
                    <a16:creationId xmlns:a16="http://schemas.microsoft.com/office/drawing/2014/main" id="{8660FE38-AF52-4D2C-A940-F4E72053E2C2}"/>
                  </a:ext>
                </a:extLst>
              </p:cNvPr>
              <p:cNvSpPr/>
              <p:nvPr/>
            </p:nvSpPr>
            <p:spPr>
              <a:xfrm>
                <a:off x="1407125" y="3845167"/>
                <a:ext cx="427625" cy="427625"/>
              </a:xfrm>
              <a:prstGeom prst="cube">
                <a:avLst/>
              </a:prstGeom>
              <a:solidFill>
                <a:schemeClr val="tx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7BD4BBE1-3998-4AAB-B6DB-1EA6E60A97C1}"/>
                    </a:ext>
                  </a:extLst>
                </p:cNvPr>
                <p:cNvSpPr/>
                <p:nvPr/>
              </p:nvSpPr>
              <p:spPr>
                <a:xfrm>
                  <a:off x="1849794" y="4385808"/>
                  <a:ext cx="146822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defTabSz="914400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2×2×3</m:t>
                        </m:r>
                      </m:oMath>
                    </m:oMathPara>
                  </a14:m>
                  <a:endParaRPr lang="en-GB" sz="2400" dirty="0">
                    <a:solidFill>
                      <a:schemeClr val="bg2"/>
                    </a:solidFill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7BD4BBE1-3998-4AAB-B6DB-1EA6E60A97C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49794" y="4385808"/>
                  <a:ext cx="1468222" cy="46166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53BA99A2-246A-4D0B-B763-39B6F5FF067C}"/>
              </a:ext>
            </a:extLst>
          </p:cNvPr>
          <p:cNvSpPr txBox="1"/>
          <p:nvPr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Investigation into…</a:t>
            </a:r>
          </a:p>
        </p:txBody>
      </p:sp>
      <p:sp>
        <p:nvSpPr>
          <p:cNvPr id="66" name="Title 2">
            <a:extLst>
              <a:ext uri="{FF2B5EF4-FFF2-40B4-BE49-F238E27FC236}">
                <a16:creationId xmlns:a16="http://schemas.microsoft.com/office/drawing/2014/main" id="{81A157B0-11E9-4B8A-AFD8-AD4FFB850FD1}"/>
              </a:ext>
            </a:extLst>
          </p:cNvPr>
          <p:cNvSpPr txBox="1">
            <a:spLocks/>
          </p:cNvSpPr>
          <p:nvPr/>
        </p:nvSpPr>
        <p:spPr>
          <a:xfrm>
            <a:off x="4842315" y="279226"/>
            <a:ext cx="6392254" cy="823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>
                <a:solidFill>
                  <a:schemeClr val="bg2"/>
                </a:solidFill>
              </a:rPr>
              <a:t>Factors and Volumes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4B9BC95-C456-4E48-94FD-1EC6FA36BACE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</p:spTree>
    <p:extLst>
      <p:ext uri="{BB962C8B-B14F-4D97-AF65-F5344CB8AC3E}">
        <p14:creationId xmlns:p14="http://schemas.microsoft.com/office/powerpoint/2010/main" val="339828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FD2D7AE384A04085A5ED607C4990F6" ma:contentTypeVersion="12" ma:contentTypeDescription="Create a new document." ma:contentTypeScope="" ma:versionID="85f6250a0f42052090d310bfde0b04b0">
  <xsd:schema xmlns:xsd="http://www.w3.org/2001/XMLSchema" xmlns:xs="http://www.w3.org/2001/XMLSchema" xmlns:p="http://schemas.microsoft.com/office/2006/metadata/properties" xmlns:ns3="3fd95729-3133-40de-9ebf-eb215d92e632" xmlns:ns4="834b11e3-52eb-4ffe-b789-f4b8a0ab034a" targetNamespace="http://schemas.microsoft.com/office/2006/metadata/properties" ma:root="true" ma:fieldsID="f4534e05aa2bb0b3f868dd793aa844b5" ns3:_="" ns4:_="">
    <xsd:import namespace="3fd95729-3133-40de-9ebf-eb215d92e632"/>
    <xsd:import namespace="834b11e3-52eb-4ffe-b789-f4b8a0ab034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d95729-3133-40de-9ebf-eb215d92e63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b11e3-52eb-4ffe-b789-f4b8a0ab0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9A06E2-4382-45A4-B34C-9E330F75B2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d95729-3133-40de-9ebf-eb215d92e632"/>
    <ds:schemaRef ds:uri="834b11e3-52eb-4ffe-b789-f4b8a0ab03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61DC72-E466-4B36-B083-D449135BF1D7}">
  <ds:schemaRefs>
    <ds:schemaRef ds:uri="http://purl.org/dc/dcmitype/"/>
    <ds:schemaRef ds:uri="3fd95729-3133-40de-9ebf-eb215d92e632"/>
    <ds:schemaRef ds:uri="http://purl.org/dc/terms/"/>
    <ds:schemaRef ds:uri="http://schemas.openxmlformats.org/package/2006/metadata/core-properties"/>
    <ds:schemaRef ds:uri="http://schemas.microsoft.com/office/2006/metadata/properties"/>
    <ds:schemaRef ds:uri="834b11e3-52eb-4ffe-b789-f4b8a0ab034a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D02BD2C-5114-4C37-AC58-1AE7C23D84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18837</TotalTime>
  <Words>160</Words>
  <Application>Microsoft Macintosh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</vt:lpstr>
      <vt:lpstr>Calibri</vt:lpstr>
      <vt:lpstr>Cambria Math</vt:lpstr>
      <vt:lpstr>Corbel</vt:lpstr>
      <vt:lpstr>Office Theme</vt:lpstr>
      <vt:lpstr>Standard 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10</cp:revision>
  <dcterms:created xsi:type="dcterms:W3CDTF">2021-11-07T22:04:41Z</dcterms:created>
  <dcterms:modified xsi:type="dcterms:W3CDTF">2022-02-02T19:55:22Z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0x0101007CFD2D7AE384A04085A5ED607C4990F6</vt:lpwstr>
  </property>
</Properties>
</file>