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316" r:id="rId2"/>
    <p:sldId id="317" r:id="rId3"/>
    <p:sldId id="318" r:id="rId4"/>
    <p:sldId id="31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37E4AA-486C-E841-BEE0-5D6191404DC4}" v="1211" dt="2022-05-22T16:09:56.5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/>
    <p:restoredTop sz="97840"/>
  </p:normalViewPr>
  <p:slideViewPr>
    <p:cSldViewPr snapToGrid="0" snapToObjects="1">
      <p:cViewPr>
        <p:scale>
          <a:sx n="196" d="100"/>
          <a:sy n="196" d="100"/>
        </p:scale>
        <p:origin x="1104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E6A4E-5BCE-B542-B5BD-9DEAB230ACE1}" type="datetimeFigureOut">
              <a:rPr lang="en-GB" smtClean="0"/>
              <a:t>22/05/2022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BC7C1-4F68-2443-96C2-700963346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728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75E734-D1C8-944B-BBCF-08E8F26BEB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596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75E734-D1C8-944B-BBCF-08E8F26BEBB9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0606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alf-frame 6">
            <a:extLst>
              <a:ext uri="{FF2B5EF4-FFF2-40B4-BE49-F238E27FC236}">
                <a16:creationId xmlns:a16="http://schemas.microsoft.com/office/drawing/2014/main" id="{B85CB996-A7CA-B441-87A2-036A6FD95850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bg2"/>
                </a:solidFill>
              </a:rPr>
              <a:t>InterwovenMaths.com</a:t>
            </a:r>
          </a:p>
        </p:txBody>
      </p:sp>
      <p:sp>
        <p:nvSpPr>
          <p:cNvPr id="8" name="Half-frame 7">
            <a:extLst>
              <a:ext uri="{FF2B5EF4-FFF2-40B4-BE49-F238E27FC236}">
                <a16:creationId xmlns:a16="http://schemas.microsoft.com/office/drawing/2014/main" id="{E1F8CDB2-CC46-8F43-85AC-587B64AAA38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406F0E6-61E0-B54E-878A-9AC19F7BEDA2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8100" y="108246"/>
            <a:chExt cx="615950" cy="631529"/>
          </a:xfrm>
        </p:grpSpPr>
        <p:pic>
          <p:nvPicPr>
            <p:cNvPr id="10" name="Graphic 9" descr="Alterations &amp; Tailoring outline">
              <a:extLst>
                <a:ext uri="{FF2B5EF4-FFF2-40B4-BE49-F238E27FC236}">
                  <a16:creationId xmlns:a16="http://schemas.microsoft.com/office/drawing/2014/main" id="{C0E2D3BF-97D2-F248-AF40-20CD5664F7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73541" y="108246"/>
              <a:ext cx="587829" cy="587829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69E41F2-D5AF-8348-9380-C08B4462416E}"/>
                </a:ext>
              </a:extLst>
            </p:cNvPr>
            <p:cNvSpPr/>
            <p:nvPr/>
          </p:nvSpPr>
          <p:spPr>
            <a:xfrm>
              <a:off x="11468100" y="123825"/>
              <a:ext cx="615950" cy="6159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DF35908-52AC-1948-859A-0BCF673CE791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bg2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C52EC418-C4BE-284A-93B4-EDD58886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07883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6000" b="1"/>
            </a:lvl1pPr>
          </a:lstStyle>
          <a:p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9755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erages_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9960" y="366568"/>
            <a:ext cx="5134432" cy="823146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0" dirty="0">
                <a:solidFill>
                  <a:schemeClr val="bg2"/>
                </a:solidFill>
              </a:rPr>
              <a:t>Averages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3313433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Off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3" name="Half-frame 12">
            <a:extLst>
              <a:ext uri="{FF2B5EF4-FFF2-40B4-BE49-F238E27FC236}">
                <a16:creationId xmlns:a16="http://schemas.microsoft.com/office/drawing/2014/main" id="{1F7C039C-5E55-8D4C-871C-A55C467AE9F1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</p:spTree>
    <p:extLst>
      <p:ext uri="{BB962C8B-B14F-4D97-AF65-F5344CB8AC3E}">
        <p14:creationId xmlns:p14="http://schemas.microsoft.com/office/powerpoint/2010/main" val="4000696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-off 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83257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0579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5252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2070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Inequalities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81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95590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mC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0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2300" y="262256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496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romC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@mrshawthorne7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6792" y="319149"/>
            <a:ext cx="4495800" cy="823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0" dirty="0">
                <a:solidFill>
                  <a:schemeClr val="bg2"/>
                </a:solidFill>
              </a:rPr>
              <a:t>Solving Linear Equations from…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3645014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q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0" dirty="0">
                <a:solidFill>
                  <a:schemeClr val="bg2"/>
                </a:solidFill>
              </a:rPr>
              <a:t>Sequences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50" y="288632"/>
            <a:ext cx="6392254" cy="823146"/>
          </a:xfrm>
          <a:prstGeom prst="rect">
            <a:avLst/>
          </a:prstGeom>
        </p:spPr>
        <p:txBody>
          <a:bodyPr/>
          <a:lstStyle>
            <a:lvl1pPr>
              <a:defRPr sz="6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1655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q_WithSol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604A9FA4-5B41-7846-94C8-AE6EC130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9960" y="366568"/>
            <a:ext cx="5134432" cy="823146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DF8AD2D-EBC2-3049-98D6-2079A067E748}"/>
              </a:ext>
            </a:extLst>
          </p:cNvPr>
          <p:cNvSpPr txBox="1"/>
          <p:nvPr userDrawn="1"/>
        </p:nvSpPr>
        <p:spPr>
          <a:xfrm>
            <a:off x="106015" y="401737"/>
            <a:ext cx="7357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0" dirty="0">
                <a:solidFill>
                  <a:schemeClr val="bg2"/>
                </a:solidFill>
              </a:rPr>
              <a:t>Sequences with…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80A56A-9316-2A47-8E5F-ED92FA6905C2}"/>
              </a:ext>
            </a:extLst>
          </p:cNvPr>
          <p:cNvSpPr txBox="1"/>
          <p:nvPr userDrawn="1"/>
        </p:nvSpPr>
        <p:spPr>
          <a:xfrm rot="1238043">
            <a:off x="9518493" y="369490"/>
            <a:ext cx="283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3011895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erages_With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alf-frame 4">
            <a:extLst>
              <a:ext uri="{FF2B5EF4-FFF2-40B4-BE49-F238E27FC236}">
                <a16:creationId xmlns:a16="http://schemas.microsoft.com/office/drawing/2014/main" id="{D1C19C61-2604-A04F-887A-F4052AC4D348}"/>
              </a:ext>
            </a:extLst>
          </p:cNvPr>
          <p:cNvSpPr/>
          <p:nvPr userDrawn="1"/>
        </p:nvSpPr>
        <p:spPr>
          <a:xfrm>
            <a:off x="0" y="0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r>
              <a:rPr lang="en-GB" sz="2400" dirty="0">
                <a:solidFill>
                  <a:schemeClr val="tx1"/>
                </a:solidFill>
              </a:rPr>
              <a:t>InterwovenMaths.com</a:t>
            </a:r>
          </a:p>
        </p:txBody>
      </p:sp>
      <p:sp>
        <p:nvSpPr>
          <p:cNvPr id="6" name="Half-frame 5">
            <a:extLst>
              <a:ext uri="{FF2B5EF4-FFF2-40B4-BE49-F238E27FC236}">
                <a16:creationId xmlns:a16="http://schemas.microsoft.com/office/drawing/2014/main" id="{AF547E31-B173-5141-9B5A-EC1326741D5A}"/>
              </a:ext>
            </a:extLst>
          </p:cNvPr>
          <p:cNvSpPr/>
          <p:nvPr userDrawn="1"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4E387D3-E798-1641-B0C5-37ABD30F660A}"/>
              </a:ext>
            </a:extLst>
          </p:cNvPr>
          <p:cNvGrpSpPr/>
          <p:nvPr userDrawn="1"/>
        </p:nvGrpSpPr>
        <p:grpSpPr>
          <a:xfrm>
            <a:off x="11461615" y="95276"/>
            <a:ext cx="615950" cy="631529"/>
            <a:chOff x="11461615" y="95276"/>
            <a:chExt cx="615950" cy="631529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CE9861C3-EDC0-614F-8C4D-D1136B4E41CB}"/>
                </a:ext>
              </a:extLst>
            </p:cNvPr>
            <p:cNvSpPr/>
            <p:nvPr/>
          </p:nvSpPr>
          <p:spPr>
            <a:xfrm>
              <a:off x="11461615" y="110855"/>
              <a:ext cx="615950" cy="6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8" name="Graphic 7" descr="Alterations &amp; Tailoring outline">
              <a:extLst>
                <a:ext uri="{FF2B5EF4-FFF2-40B4-BE49-F238E27FC236}">
                  <a16:creationId xmlns:a16="http://schemas.microsoft.com/office/drawing/2014/main" id="{F6ACB839-002A-3F47-859B-5727A4ED8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467056" y="95276"/>
              <a:ext cx="587829" cy="587829"/>
            </a:xfrm>
            <a:prstGeom prst="rect">
              <a:avLst/>
            </a:prstGeom>
          </p:spPr>
        </p:pic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A0E722BC-3638-454D-8AC7-23D1772250C6}"/>
              </a:ext>
            </a:extLst>
          </p:cNvPr>
          <p:cNvSpPr/>
          <p:nvPr userDrawn="1"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GB" sz="2000" dirty="0">
                <a:solidFill>
                  <a:schemeClr val="tx1"/>
                </a:solidFill>
              </a:rPr>
              <a:t>@nathanday314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1BC7462-0F28-B747-A707-E3B15818E678}"/>
              </a:ext>
            </a:extLst>
          </p:cNvPr>
          <p:cNvSpPr txBox="1"/>
          <p:nvPr userDrawn="1"/>
        </p:nvSpPr>
        <p:spPr>
          <a:xfrm>
            <a:off x="183015" y="372862"/>
            <a:ext cx="7357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4800" b="0" dirty="0">
                <a:solidFill>
                  <a:schemeClr val="bg2"/>
                </a:solidFill>
              </a:rPr>
              <a:t>Averages with…</a:t>
            </a:r>
          </a:p>
        </p:txBody>
      </p:sp>
      <p:sp>
        <p:nvSpPr>
          <p:cNvPr id="15" name="Title 12">
            <a:extLst>
              <a:ext uri="{FF2B5EF4-FFF2-40B4-BE49-F238E27FC236}">
                <a16:creationId xmlns:a16="http://schemas.microsoft.com/office/drawing/2014/main" id="{041FFABF-8174-234D-B585-A78CC71A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1550" y="288632"/>
            <a:ext cx="6392254" cy="823146"/>
          </a:xfrm>
          <a:prstGeom prst="rect">
            <a:avLst/>
          </a:prstGeom>
        </p:spPr>
        <p:txBody>
          <a:bodyPr/>
          <a:lstStyle>
            <a:lvl1pPr>
              <a:defRPr sz="6000" b="1"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31215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468828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4.png"/><Relationship Id="rId7" Type="http://schemas.openxmlformats.org/officeDocument/2006/relationships/image" Target="../media/image12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7.png"/><Relationship Id="rId11" Type="http://schemas.openxmlformats.org/officeDocument/2006/relationships/image" Target="../media/image21.png"/><Relationship Id="rId5" Type="http://schemas.openxmlformats.org/officeDocument/2006/relationships/image" Target="../media/image16.png"/><Relationship Id="rId10" Type="http://schemas.openxmlformats.org/officeDocument/2006/relationships/image" Target="../media/image20.png"/><Relationship Id="rId4" Type="http://schemas.openxmlformats.org/officeDocument/2006/relationships/image" Target="../media/image15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Table 10">
            <a:extLst>
              <a:ext uri="{FF2B5EF4-FFF2-40B4-BE49-F238E27FC236}">
                <a16:creationId xmlns:a16="http://schemas.microsoft.com/office/drawing/2014/main" id="{8D5EFD8A-E103-1B12-2CF7-34D16D64F6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464006"/>
              </p:ext>
            </p:extLst>
          </p:nvPr>
        </p:nvGraphicFramePr>
        <p:xfrm>
          <a:off x="229501" y="2448524"/>
          <a:ext cx="1687748" cy="1176699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AB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  <a:tr h="295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</a:tbl>
          </a:graphicData>
        </a:graphic>
      </p:graphicFrame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D4C56D87-B671-C275-D1AE-C80D81883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17064"/>
              </p:ext>
            </p:extLst>
          </p:nvPr>
        </p:nvGraphicFramePr>
        <p:xfrm>
          <a:off x="2146750" y="2448524"/>
          <a:ext cx="1687748" cy="1176699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25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  <a:tr h="295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200" b="0" baseline="3000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</a:tbl>
          </a:graphicData>
        </a:graphic>
      </p:graphicFrame>
      <p:graphicFrame>
        <p:nvGraphicFramePr>
          <p:cNvPr id="55" name="Table 10">
            <a:extLst>
              <a:ext uri="{FF2B5EF4-FFF2-40B4-BE49-F238E27FC236}">
                <a16:creationId xmlns:a16="http://schemas.microsoft.com/office/drawing/2014/main" id="{B8516555-49A3-FF6B-CC04-1122D53945F4}"/>
              </a:ext>
            </a:extLst>
          </p:cNvPr>
          <p:cNvGraphicFramePr>
            <a:graphicFrameLocks noGrp="1"/>
          </p:cNvGraphicFramePr>
          <p:nvPr/>
        </p:nvGraphicFramePr>
        <p:xfrm>
          <a:off x="229501" y="3792311"/>
          <a:ext cx="1687748" cy="1175332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BCDE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ABD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8783703"/>
                  </a:ext>
                </a:extLst>
              </a:tr>
            </a:tbl>
          </a:graphicData>
        </a:graphic>
      </p:graphicFrame>
      <p:graphicFrame>
        <p:nvGraphicFramePr>
          <p:cNvPr id="56" name="Table 10">
            <a:extLst>
              <a:ext uri="{FF2B5EF4-FFF2-40B4-BE49-F238E27FC236}">
                <a16:creationId xmlns:a16="http://schemas.microsoft.com/office/drawing/2014/main" id="{71E97D8F-E4A8-4E0B-72EB-BED4DCCA480F}"/>
              </a:ext>
            </a:extLst>
          </p:cNvPr>
          <p:cNvGraphicFramePr>
            <a:graphicFrameLocks noGrp="1"/>
          </p:cNvGraphicFramePr>
          <p:nvPr/>
        </p:nvGraphicFramePr>
        <p:xfrm>
          <a:off x="2146750" y="3792311"/>
          <a:ext cx="1687748" cy="1175332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DCE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DBE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8783703"/>
                  </a:ext>
                </a:extLst>
              </a:tr>
            </a:tbl>
          </a:graphicData>
        </a:graphic>
      </p:graphicFrame>
      <p:graphicFrame>
        <p:nvGraphicFramePr>
          <p:cNvPr id="57" name="Table 10">
            <a:extLst>
              <a:ext uri="{FF2B5EF4-FFF2-40B4-BE49-F238E27FC236}">
                <a16:creationId xmlns:a16="http://schemas.microsoft.com/office/drawing/2014/main" id="{98FE9EDE-0595-8B98-36EA-22B511FB4F2C}"/>
              </a:ext>
            </a:extLst>
          </p:cNvPr>
          <p:cNvGraphicFramePr>
            <a:graphicFrameLocks noGrp="1"/>
          </p:cNvGraphicFramePr>
          <p:nvPr/>
        </p:nvGraphicFramePr>
        <p:xfrm>
          <a:off x="229501" y="5134731"/>
          <a:ext cx="1687749" cy="1175332"/>
        </p:xfrm>
        <a:graphic>
          <a:graphicData uri="http://schemas.openxmlformats.org/drawingml/2006/table">
            <a:tbl>
              <a:tblPr firstRow="1" bandRow="1"/>
              <a:tblGrid>
                <a:gridCol w="999977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687772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ABC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AED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BCDE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ABD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8783703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8" name="Table 10">
                <a:extLst>
                  <a:ext uri="{FF2B5EF4-FFF2-40B4-BE49-F238E27FC236}">
                    <a16:creationId xmlns:a16="http://schemas.microsoft.com/office/drawing/2014/main" id="{18C84171-086B-2FA8-B711-A856878AED3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146751" y="5134731"/>
              <a:ext cx="1687748" cy="117533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B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B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𝐄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C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𝐁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58742951"/>
                      </a:ext>
                    </a:extLst>
                  </a:tr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A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𝐁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187837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8" name="Table 10">
                <a:extLst>
                  <a:ext uri="{FF2B5EF4-FFF2-40B4-BE49-F238E27FC236}">
                    <a16:creationId xmlns:a16="http://schemas.microsoft.com/office/drawing/2014/main" id="{18C84171-086B-2FA8-B711-A856878AED38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146751" y="5134731"/>
              <a:ext cx="1687748" cy="117533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493" t="-4348" r="-101493" b="-313043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493" t="-100000" r="-101493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493" t="-208696" r="-101493" b="-108696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58742951"/>
                      </a:ext>
                    </a:extLst>
                  </a:tr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493" t="-308696" r="-101493" b="-8696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1878370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67" name="Table 10">
            <a:extLst>
              <a:ext uri="{FF2B5EF4-FFF2-40B4-BE49-F238E27FC236}">
                <a16:creationId xmlns:a16="http://schemas.microsoft.com/office/drawing/2014/main" id="{4AD2FF04-E44C-0F33-D09F-51777C983D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3513382"/>
              </p:ext>
            </p:extLst>
          </p:nvPr>
        </p:nvGraphicFramePr>
        <p:xfrm>
          <a:off x="4293500" y="2448524"/>
          <a:ext cx="1687748" cy="1176699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AB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  <a:tr h="295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</a:tbl>
          </a:graphicData>
        </a:graphic>
      </p:graphicFrame>
      <p:graphicFrame>
        <p:nvGraphicFramePr>
          <p:cNvPr id="68" name="Table 67">
            <a:extLst>
              <a:ext uri="{FF2B5EF4-FFF2-40B4-BE49-F238E27FC236}">
                <a16:creationId xmlns:a16="http://schemas.microsoft.com/office/drawing/2014/main" id="{2E4FC695-DE95-3E2C-4CE2-45C3C5A37FAE}"/>
              </a:ext>
            </a:extLst>
          </p:cNvPr>
          <p:cNvGraphicFramePr>
            <a:graphicFrameLocks noGrp="1"/>
          </p:cNvGraphicFramePr>
          <p:nvPr/>
        </p:nvGraphicFramePr>
        <p:xfrm>
          <a:off x="6210749" y="2448524"/>
          <a:ext cx="1687748" cy="1176699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  <a:tr h="295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baseline="3000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</a:tbl>
          </a:graphicData>
        </a:graphic>
      </p:graphicFrame>
      <p:graphicFrame>
        <p:nvGraphicFramePr>
          <p:cNvPr id="69" name="Table 10">
            <a:extLst>
              <a:ext uri="{FF2B5EF4-FFF2-40B4-BE49-F238E27FC236}">
                <a16:creationId xmlns:a16="http://schemas.microsoft.com/office/drawing/2014/main" id="{DC82F5AF-6EAF-61F0-E9B3-2F2A9FE83C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71918"/>
              </p:ext>
            </p:extLst>
          </p:nvPr>
        </p:nvGraphicFramePr>
        <p:xfrm>
          <a:off x="4293500" y="3792311"/>
          <a:ext cx="1687748" cy="1175332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BCDE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252 cm</a:t>
                      </a:r>
                      <a:r>
                        <a:rPr lang="en-GB" sz="1400" b="0" baseline="3000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ABD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8783703"/>
                  </a:ext>
                </a:extLst>
              </a:tr>
            </a:tbl>
          </a:graphicData>
        </a:graphic>
      </p:graphicFrame>
      <p:graphicFrame>
        <p:nvGraphicFramePr>
          <p:cNvPr id="70" name="Table 10">
            <a:extLst>
              <a:ext uri="{FF2B5EF4-FFF2-40B4-BE49-F238E27FC236}">
                <a16:creationId xmlns:a16="http://schemas.microsoft.com/office/drawing/2014/main" id="{1BA037DE-52F0-8FED-1FB2-A75B26FAC338}"/>
              </a:ext>
            </a:extLst>
          </p:cNvPr>
          <p:cNvGraphicFramePr>
            <a:graphicFrameLocks noGrp="1"/>
          </p:cNvGraphicFramePr>
          <p:nvPr/>
        </p:nvGraphicFramePr>
        <p:xfrm>
          <a:off x="6210749" y="3792311"/>
          <a:ext cx="1687748" cy="1175332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DCE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DBE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8783703"/>
                  </a:ext>
                </a:extLst>
              </a:tr>
            </a:tbl>
          </a:graphicData>
        </a:graphic>
      </p:graphicFrame>
      <p:graphicFrame>
        <p:nvGraphicFramePr>
          <p:cNvPr id="71" name="Table 10">
            <a:extLst>
              <a:ext uri="{FF2B5EF4-FFF2-40B4-BE49-F238E27FC236}">
                <a16:creationId xmlns:a16="http://schemas.microsoft.com/office/drawing/2014/main" id="{4E842A9C-7952-A08A-3EAE-8AA79850E463}"/>
              </a:ext>
            </a:extLst>
          </p:cNvPr>
          <p:cNvGraphicFramePr>
            <a:graphicFrameLocks noGrp="1"/>
          </p:cNvGraphicFramePr>
          <p:nvPr/>
        </p:nvGraphicFramePr>
        <p:xfrm>
          <a:off x="4293501" y="5134731"/>
          <a:ext cx="1687749" cy="1175332"/>
        </p:xfrm>
        <a:graphic>
          <a:graphicData uri="http://schemas.openxmlformats.org/drawingml/2006/table">
            <a:tbl>
              <a:tblPr firstRow="1" bandRow="1"/>
              <a:tblGrid>
                <a:gridCol w="999977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687772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ABC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AED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BCDE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ABD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8783703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2" name="Table 10">
                <a:extLst>
                  <a:ext uri="{FF2B5EF4-FFF2-40B4-BE49-F238E27FC236}">
                    <a16:creationId xmlns:a16="http://schemas.microsoft.com/office/drawing/2014/main" id="{0B666177-3434-9ABD-1E23-912B1154D7F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210751" y="5134731"/>
              <a:ext cx="1687748" cy="117533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B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B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𝐄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C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𝐁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58742951"/>
                      </a:ext>
                    </a:extLst>
                  </a:tr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A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𝐁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187837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2" name="Table 10">
                <a:extLst>
                  <a:ext uri="{FF2B5EF4-FFF2-40B4-BE49-F238E27FC236}">
                    <a16:creationId xmlns:a16="http://schemas.microsoft.com/office/drawing/2014/main" id="{0B666177-3434-9ABD-1E23-912B1154D7FF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210751" y="5134731"/>
              <a:ext cx="1687748" cy="117533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493" t="-4348" r="-101493" b="-313043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493" t="-100000" r="-101493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493" t="-208696" r="-101493" b="-108696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58742951"/>
                      </a:ext>
                    </a:extLst>
                  </a:tr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493" t="-308696" r="-101493" b="-8696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1878370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81" name="Table 10">
            <a:extLst>
              <a:ext uri="{FF2B5EF4-FFF2-40B4-BE49-F238E27FC236}">
                <a16:creationId xmlns:a16="http://schemas.microsoft.com/office/drawing/2014/main" id="{883DACE1-35B4-D137-D836-FB2A93D2DF3F}"/>
              </a:ext>
            </a:extLst>
          </p:cNvPr>
          <p:cNvGraphicFramePr>
            <a:graphicFrameLocks noGrp="1"/>
          </p:cNvGraphicFramePr>
          <p:nvPr/>
        </p:nvGraphicFramePr>
        <p:xfrm>
          <a:off x="8357499" y="2448524"/>
          <a:ext cx="1687748" cy="1176699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AB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  <a:tr h="295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</a:tbl>
          </a:graphicData>
        </a:graphic>
      </p:graphicFrame>
      <p:graphicFrame>
        <p:nvGraphicFramePr>
          <p:cNvPr id="82" name="Table 81">
            <a:extLst>
              <a:ext uri="{FF2B5EF4-FFF2-40B4-BE49-F238E27FC236}">
                <a16:creationId xmlns:a16="http://schemas.microsoft.com/office/drawing/2014/main" id="{CC60330F-3D8C-D64F-14A1-B3814BFF79B0}"/>
              </a:ext>
            </a:extLst>
          </p:cNvPr>
          <p:cNvGraphicFramePr>
            <a:graphicFrameLocks noGrp="1"/>
          </p:cNvGraphicFramePr>
          <p:nvPr/>
        </p:nvGraphicFramePr>
        <p:xfrm>
          <a:off x="10274748" y="2448524"/>
          <a:ext cx="1687748" cy="1176699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68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5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  <a:tr h="295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baseline="3000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</a:tbl>
          </a:graphicData>
        </a:graphic>
      </p:graphicFrame>
      <p:graphicFrame>
        <p:nvGraphicFramePr>
          <p:cNvPr id="83" name="Table 10">
            <a:extLst>
              <a:ext uri="{FF2B5EF4-FFF2-40B4-BE49-F238E27FC236}">
                <a16:creationId xmlns:a16="http://schemas.microsoft.com/office/drawing/2014/main" id="{C63D936F-CDD7-BB3F-6F3C-831E742BE081}"/>
              </a:ext>
            </a:extLst>
          </p:cNvPr>
          <p:cNvGraphicFramePr>
            <a:graphicFrameLocks noGrp="1"/>
          </p:cNvGraphicFramePr>
          <p:nvPr/>
        </p:nvGraphicFramePr>
        <p:xfrm>
          <a:off x="8357499" y="3792311"/>
          <a:ext cx="1687748" cy="1175332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BCDE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ABD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8783703"/>
                  </a:ext>
                </a:extLst>
              </a:tr>
            </a:tbl>
          </a:graphicData>
        </a:graphic>
      </p:graphicFrame>
      <p:graphicFrame>
        <p:nvGraphicFramePr>
          <p:cNvPr id="84" name="Table 10">
            <a:extLst>
              <a:ext uri="{FF2B5EF4-FFF2-40B4-BE49-F238E27FC236}">
                <a16:creationId xmlns:a16="http://schemas.microsoft.com/office/drawing/2014/main" id="{F68F7CD0-561B-C2FD-B065-AED365DBBD39}"/>
              </a:ext>
            </a:extLst>
          </p:cNvPr>
          <p:cNvGraphicFramePr>
            <a:graphicFrameLocks noGrp="1"/>
          </p:cNvGraphicFramePr>
          <p:nvPr/>
        </p:nvGraphicFramePr>
        <p:xfrm>
          <a:off x="10274748" y="3792311"/>
          <a:ext cx="1687748" cy="1175332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DCE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DBE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8783703"/>
                  </a:ext>
                </a:extLst>
              </a:tr>
            </a:tbl>
          </a:graphicData>
        </a:graphic>
      </p:graphicFrame>
      <p:graphicFrame>
        <p:nvGraphicFramePr>
          <p:cNvPr id="85" name="Table 10">
            <a:extLst>
              <a:ext uri="{FF2B5EF4-FFF2-40B4-BE49-F238E27FC236}">
                <a16:creationId xmlns:a16="http://schemas.microsoft.com/office/drawing/2014/main" id="{F314D71B-3F81-DD8A-29B4-F9F6A2346AA8}"/>
              </a:ext>
            </a:extLst>
          </p:cNvPr>
          <p:cNvGraphicFramePr>
            <a:graphicFrameLocks noGrp="1"/>
          </p:cNvGraphicFramePr>
          <p:nvPr/>
        </p:nvGraphicFramePr>
        <p:xfrm>
          <a:off x="8357501" y="5134731"/>
          <a:ext cx="1687749" cy="1175332"/>
        </p:xfrm>
        <a:graphic>
          <a:graphicData uri="http://schemas.openxmlformats.org/drawingml/2006/table">
            <a:tbl>
              <a:tblPr firstRow="1" bandRow="1"/>
              <a:tblGrid>
                <a:gridCol w="999977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687772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ABC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40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AED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BCDE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ABD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9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8783703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6" name="Table 10">
                <a:extLst>
                  <a:ext uri="{FF2B5EF4-FFF2-40B4-BE49-F238E27FC236}">
                    <a16:creationId xmlns:a16="http://schemas.microsoft.com/office/drawing/2014/main" id="{B51B32D0-850F-B070-B7A2-3644E98F6C0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0274751" y="5134731"/>
              <a:ext cx="1687748" cy="117533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B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B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𝐄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C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𝐁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58742951"/>
                      </a:ext>
                    </a:extLst>
                  </a:tr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A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𝐁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187837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6" name="Table 10">
                <a:extLst>
                  <a:ext uri="{FF2B5EF4-FFF2-40B4-BE49-F238E27FC236}">
                    <a16:creationId xmlns:a16="http://schemas.microsoft.com/office/drawing/2014/main" id="{B51B32D0-850F-B070-B7A2-3644E98F6C0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10274751" y="5134731"/>
              <a:ext cx="1687748" cy="117533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493" t="-4348" r="-101493" b="-313043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493" t="-100000" r="-101493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493" t="-208696" r="-101493" b="-108696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558742951"/>
                      </a:ext>
                    </a:extLst>
                  </a:tr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493" t="-308696" r="-101493" b="-8696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endParaRPr lang="en-GB" sz="9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18783703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0BB12DA1-2B94-D1EE-031B-5D2C90FD3401}"/>
              </a:ext>
            </a:extLst>
          </p:cNvPr>
          <p:cNvCxnSpPr>
            <a:cxnSpLocks/>
          </p:cNvCxnSpPr>
          <p:nvPr/>
        </p:nvCxnSpPr>
        <p:spPr>
          <a:xfrm>
            <a:off x="4064000" y="1089597"/>
            <a:ext cx="0" cy="5220466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9CB94FED-C705-95BD-4D49-C918A11321AF}"/>
              </a:ext>
            </a:extLst>
          </p:cNvPr>
          <p:cNvCxnSpPr>
            <a:cxnSpLocks/>
          </p:cNvCxnSpPr>
          <p:nvPr/>
        </p:nvCxnSpPr>
        <p:spPr>
          <a:xfrm>
            <a:off x="8128000" y="1089597"/>
            <a:ext cx="0" cy="5220466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C6A0F68F-8356-9CF7-566A-B74D1812BB13}"/>
              </a:ext>
            </a:extLst>
          </p:cNvPr>
          <p:cNvSpPr/>
          <p:nvPr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@nathanday314</a:t>
            </a:r>
          </a:p>
        </p:txBody>
      </p:sp>
      <p:sp>
        <p:nvSpPr>
          <p:cNvPr id="91" name="Title 2">
            <a:extLst>
              <a:ext uri="{FF2B5EF4-FFF2-40B4-BE49-F238E27FC236}">
                <a16:creationId xmlns:a16="http://schemas.microsoft.com/office/drawing/2014/main" id="{99C0D2C9-BFBB-AC62-E1E1-A43E25E4D645}"/>
              </a:ext>
            </a:extLst>
          </p:cNvPr>
          <p:cNvSpPr txBox="1">
            <a:spLocks/>
          </p:cNvSpPr>
          <p:nvPr/>
        </p:nvSpPr>
        <p:spPr>
          <a:xfrm>
            <a:off x="7094991" y="203011"/>
            <a:ext cx="4831523" cy="8239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Similar Shapes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6F3675B-3605-E0B3-EBAE-8289CDD2AF67}"/>
              </a:ext>
            </a:extLst>
          </p:cNvPr>
          <p:cNvSpPr txBox="1"/>
          <p:nvPr/>
        </p:nvSpPr>
        <p:spPr>
          <a:xfrm>
            <a:off x="183015" y="372862"/>
            <a:ext cx="8106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Pythagoras and Trigonometry with…</a:t>
            </a: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B5427704-7229-03E8-3412-26E3B89E8EEA}"/>
              </a:ext>
            </a:extLst>
          </p:cNvPr>
          <p:cNvGrpSpPr/>
          <p:nvPr/>
        </p:nvGrpSpPr>
        <p:grpSpPr>
          <a:xfrm>
            <a:off x="448365" y="1089597"/>
            <a:ext cx="3167270" cy="1227717"/>
            <a:chOff x="480080" y="1089597"/>
            <a:chExt cx="3167270" cy="1227717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2D45C1D3-043C-D982-BD4E-7362B51D34E2}"/>
                </a:ext>
              </a:extLst>
            </p:cNvPr>
            <p:cNvGrpSpPr/>
            <p:nvPr/>
          </p:nvGrpSpPr>
          <p:grpSpPr>
            <a:xfrm>
              <a:off x="480080" y="1089597"/>
              <a:ext cx="3167270" cy="1227717"/>
              <a:chOff x="530088" y="571442"/>
              <a:chExt cx="3167270" cy="1227717"/>
            </a:xfrm>
          </p:grpSpPr>
          <p:sp>
            <p:nvSpPr>
              <p:cNvPr id="46" name="Right Triangle 45">
                <a:extLst>
                  <a:ext uri="{FF2B5EF4-FFF2-40B4-BE49-F238E27FC236}">
                    <a16:creationId xmlns:a16="http://schemas.microsoft.com/office/drawing/2014/main" id="{9C5841AD-1DBD-7E1F-BD9D-EF0430AD03F9}"/>
                  </a:ext>
                </a:extLst>
              </p:cNvPr>
              <p:cNvSpPr/>
              <p:nvPr/>
            </p:nvSpPr>
            <p:spPr>
              <a:xfrm>
                <a:off x="812168" y="776850"/>
                <a:ext cx="2516020" cy="766734"/>
              </a:xfrm>
              <a:prstGeom prst="rtTriangle">
                <a:avLst/>
              </a:prstGeom>
              <a:noFill/>
              <a:ln w="12700" cap="flat" cmpd="sng" algn="ctr">
                <a:solidFill>
                  <a:schemeClr val="bg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1" b="0" i="0" u="none" strike="noStrike" kern="0" cap="none" spc="0" normalizeH="0" baseline="0" noProof="0">
                  <a:ln>
                    <a:noFill/>
                  </a:ln>
                  <a:solidFill>
                    <a:srgbClr val="632E6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7" name="Right Triangle 46">
                <a:extLst>
                  <a:ext uri="{FF2B5EF4-FFF2-40B4-BE49-F238E27FC236}">
                    <a16:creationId xmlns:a16="http://schemas.microsoft.com/office/drawing/2014/main" id="{FFC2FE5A-B6B6-A095-FEC9-DACB026E6F99}"/>
                  </a:ext>
                </a:extLst>
              </p:cNvPr>
              <p:cNvSpPr/>
              <p:nvPr/>
            </p:nvSpPr>
            <p:spPr>
              <a:xfrm>
                <a:off x="2163892" y="1188773"/>
                <a:ext cx="1164298" cy="354809"/>
              </a:xfrm>
              <a:prstGeom prst="rtTriangle">
                <a:avLst/>
              </a:prstGeom>
              <a:noFill/>
              <a:ln w="12700" cap="flat" cmpd="sng" algn="ctr">
                <a:solidFill>
                  <a:schemeClr val="bg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1" b="0" i="0" u="none" strike="noStrike" kern="0" cap="none" spc="0" normalizeH="0" baseline="0" noProof="0">
                  <a:ln>
                    <a:noFill/>
                  </a:ln>
                  <a:solidFill>
                    <a:srgbClr val="632E6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97281B13-FF2A-F95A-6460-DBE5D7DC0D50}"/>
                  </a:ext>
                </a:extLst>
              </p:cNvPr>
              <p:cNvSpPr/>
              <p:nvPr/>
            </p:nvSpPr>
            <p:spPr>
              <a:xfrm>
                <a:off x="3328190" y="1429993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A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EDA7A3B2-CC38-478B-45F0-5ED113C09878}"/>
                  </a:ext>
                </a:extLst>
              </p:cNvPr>
              <p:cNvSpPr/>
              <p:nvPr/>
            </p:nvSpPr>
            <p:spPr>
              <a:xfrm>
                <a:off x="1979308" y="933196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B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10094315-B9B8-3ACA-BD48-721CFD3327A0}"/>
                  </a:ext>
                </a:extLst>
              </p:cNvPr>
              <p:cNvSpPr/>
              <p:nvPr/>
            </p:nvSpPr>
            <p:spPr>
              <a:xfrm>
                <a:off x="1979308" y="1543582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C</a:t>
                </a:r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985F304A-E873-9566-FBCA-471E65B48B67}"/>
                  </a:ext>
                </a:extLst>
              </p:cNvPr>
              <p:cNvSpPr/>
              <p:nvPr/>
            </p:nvSpPr>
            <p:spPr>
              <a:xfrm>
                <a:off x="530088" y="571442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E</a:t>
                </a: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D60A72CF-592F-9499-8854-E72601B3AC23}"/>
                  </a:ext>
                </a:extLst>
              </p:cNvPr>
              <p:cNvSpPr/>
              <p:nvPr/>
            </p:nvSpPr>
            <p:spPr>
              <a:xfrm>
                <a:off x="530088" y="1493416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D</a:t>
                </a:r>
              </a:p>
            </p:txBody>
          </p:sp>
        </p:grp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9E5207B6-FD4A-F246-4BE5-1F6F656C3A26}"/>
                </a:ext>
              </a:extLst>
            </p:cNvPr>
            <p:cNvSpPr/>
            <p:nvPr/>
          </p:nvSpPr>
          <p:spPr>
            <a:xfrm>
              <a:off x="762160" y="1974649"/>
              <a:ext cx="87088" cy="87088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BB7D1E34-23C2-3EED-362F-9B70AC20BA3C}"/>
                </a:ext>
              </a:extLst>
            </p:cNvPr>
            <p:cNvSpPr/>
            <p:nvPr/>
          </p:nvSpPr>
          <p:spPr>
            <a:xfrm>
              <a:off x="2113882" y="1974649"/>
              <a:ext cx="87088" cy="87088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76C733B9-07AD-3134-A584-A75856200E52}"/>
              </a:ext>
            </a:extLst>
          </p:cNvPr>
          <p:cNvGrpSpPr/>
          <p:nvPr/>
        </p:nvGrpSpPr>
        <p:grpSpPr>
          <a:xfrm>
            <a:off x="4512365" y="1089597"/>
            <a:ext cx="3167270" cy="1227717"/>
            <a:chOff x="480080" y="1089597"/>
            <a:chExt cx="3167270" cy="1227717"/>
          </a:xfrm>
        </p:grpSpPr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2151DAD0-9593-7FE6-77F3-A559F6E9D79F}"/>
                </a:ext>
              </a:extLst>
            </p:cNvPr>
            <p:cNvGrpSpPr/>
            <p:nvPr/>
          </p:nvGrpSpPr>
          <p:grpSpPr>
            <a:xfrm>
              <a:off x="480080" y="1089597"/>
              <a:ext cx="3167270" cy="1227717"/>
              <a:chOff x="530088" y="571442"/>
              <a:chExt cx="3167270" cy="1227717"/>
            </a:xfrm>
          </p:grpSpPr>
          <p:sp>
            <p:nvSpPr>
              <p:cNvPr id="104" name="Right Triangle 103">
                <a:extLst>
                  <a:ext uri="{FF2B5EF4-FFF2-40B4-BE49-F238E27FC236}">
                    <a16:creationId xmlns:a16="http://schemas.microsoft.com/office/drawing/2014/main" id="{E569C675-27C2-4C79-08FB-684DC85760E1}"/>
                  </a:ext>
                </a:extLst>
              </p:cNvPr>
              <p:cNvSpPr/>
              <p:nvPr/>
            </p:nvSpPr>
            <p:spPr>
              <a:xfrm>
                <a:off x="812168" y="776850"/>
                <a:ext cx="2516020" cy="766734"/>
              </a:xfrm>
              <a:prstGeom prst="rtTriangle">
                <a:avLst/>
              </a:prstGeom>
              <a:noFill/>
              <a:ln w="12700" cap="flat" cmpd="sng" algn="ctr">
                <a:solidFill>
                  <a:schemeClr val="bg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1" b="0" i="0" u="none" strike="noStrike" kern="0" cap="none" spc="0" normalizeH="0" baseline="0" noProof="0">
                  <a:ln>
                    <a:noFill/>
                  </a:ln>
                  <a:solidFill>
                    <a:srgbClr val="632E6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5" name="Right Triangle 104">
                <a:extLst>
                  <a:ext uri="{FF2B5EF4-FFF2-40B4-BE49-F238E27FC236}">
                    <a16:creationId xmlns:a16="http://schemas.microsoft.com/office/drawing/2014/main" id="{ABC8671D-067F-244E-6FBE-125D739BCA64}"/>
                  </a:ext>
                </a:extLst>
              </p:cNvPr>
              <p:cNvSpPr/>
              <p:nvPr/>
            </p:nvSpPr>
            <p:spPr>
              <a:xfrm>
                <a:off x="2163892" y="1188773"/>
                <a:ext cx="1164298" cy="354809"/>
              </a:xfrm>
              <a:prstGeom prst="rtTriangle">
                <a:avLst/>
              </a:prstGeom>
              <a:noFill/>
              <a:ln w="12700" cap="flat" cmpd="sng" algn="ctr">
                <a:solidFill>
                  <a:schemeClr val="bg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1" b="0" i="0" u="none" strike="noStrike" kern="0" cap="none" spc="0" normalizeH="0" baseline="0" noProof="0">
                  <a:ln>
                    <a:noFill/>
                  </a:ln>
                  <a:solidFill>
                    <a:srgbClr val="632E6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4E2EF7FF-016D-DBD3-0D4E-DB745E22AE7E}"/>
                  </a:ext>
                </a:extLst>
              </p:cNvPr>
              <p:cNvSpPr/>
              <p:nvPr/>
            </p:nvSpPr>
            <p:spPr>
              <a:xfrm>
                <a:off x="3328190" y="1429993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A</a:t>
                </a:r>
              </a:p>
            </p:txBody>
          </p:sp>
          <p:sp>
            <p:nvSpPr>
              <p:cNvPr id="107" name="Rectangle 106">
                <a:extLst>
                  <a:ext uri="{FF2B5EF4-FFF2-40B4-BE49-F238E27FC236}">
                    <a16:creationId xmlns:a16="http://schemas.microsoft.com/office/drawing/2014/main" id="{2171ABA0-73E9-638F-08EE-C32B1C286CF1}"/>
                  </a:ext>
                </a:extLst>
              </p:cNvPr>
              <p:cNvSpPr/>
              <p:nvPr/>
            </p:nvSpPr>
            <p:spPr>
              <a:xfrm>
                <a:off x="1979308" y="933196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B</a:t>
                </a:r>
              </a:p>
            </p:txBody>
          </p: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F3AE2459-4716-205B-255D-3FE9E1AF1E2C}"/>
                  </a:ext>
                </a:extLst>
              </p:cNvPr>
              <p:cNvSpPr/>
              <p:nvPr/>
            </p:nvSpPr>
            <p:spPr>
              <a:xfrm>
                <a:off x="1979308" y="1543582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C</a:t>
                </a:r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5CF2526B-F758-72D1-E379-1BA89066C2B0}"/>
                  </a:ext>
                </a:extLst>
              </p:cNvPr>
              <p:cNvSpPr/>
              <p:nvPr/>
            </p:nvSpPr>
            <p:spPr>
              <a:xfrm>
                <a:off x="530088" y="571442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E</a:t>
                </a:r>
              </a:p>
            </p:txBody>
          </p:sp>
          <p:sp>
            <p:nvSpPr>
              <p:cNvPr id="110" name="Rectangle 109">
                <a:extLst>
                  <a:ext uri="{FF2B5EF4-FFF2-40B4-BE49-F238E27FC236}">
                    <a16:creationId xmlns:a16="http://schemas.microsoft.com/office/drawing/2014/main" id="{AB9A0B72-DD82-6EF8-7042-1FE826DCC5B8}"/>
                  </a:ext>
                </a:extLst>
              </p:cNvPr>
              <p:cNvSpPr/>
              <p:nvPr/>
            </p:nvSpPr>
            <p:spPr>
              <a:xfrm>
                <a:off x="530088" y="1493416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D</a:t>
                </a:r>
              </a:p>
            </p:txBody>
          </p:sp>
        </p:grp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FE2DE57D-E888-7A76-FD82-09C0F5672257}"/>
                </a:ext>
              </a:extLst>
            </p:cNvPr>
            <p:cNvSpPr/>
            <p:nvPr/>
          </p:nvSpPr>
          <p:spPr>
            <a:xfrm>
              <a:off x="762160" y="1974649"/>
              <a:ext cx="87088" cy="87088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1B10E7F6-5619-A60E-2DB8-8AD31856B9AA}"/>
                </a:ext>
              </a:extLst>
            </p:cNvPr>
            <p:cNvSpPr/>
            <p:nvPr/>
          </p:nvSpPr>
          <p:spPr>
            <a:xfrm>
              <a:off x="2113882" y="1974649"/>
              <a:ext cx="87088" cy="87088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C6FB5F51-A003-503C-37C2-07992338A9E4}"/>
              </a:ext>
            </a:extLst>
          </p:cNvPr>
          <p:cNvGrpSpPr/>
          <p:nvPr/>
        </p:nvGrpSpPr>
        <p:grpSpPr>
          <a:xfrm>
            <a:off x="8576365" y="1089597"/>
            <a:ext cx="3167270" cy="1227717"/>
            <a:chOff x="480080" y="1089597"/>
            <a:chExt cx="3167270" cy="1227717"/>
          </a:xfrm>
        </p:grpSpPr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id="{25790137-164B-3372-D0BC-5EC75DB52A20}"/>
                </a:ext>
              </a:extLst>
            </p:cNvPr>
            <p:cNvGrpSpPr/>
            <p:nvPr/>
          </p:nvGrpSpPr>
          <p:grpSpPr>
            <a:xfrm>
              <a:off x="480080" y="1089597"/>
              <a:ext cx="3167270" cy="1227717"/>
              <a:chOff x="530088" y="571442"/>
              <a:chExt cx="3167270" cy="1227717"/>
            </a:xfrm>
          </p:grpSpPr>
          <p:sp>
            <p:nvSpPr>
              <p:cNvPr id="115" name="Right Triangle 114">
                <a:extLst>
                  <a:ext uri="{FF2B5EF4-FFF2-40B4-BE49-F238E27FC236}">
                    <a16:creationId xmlns:a16="http://schemas.microsoft.com/office/drawing/2014/main" id="{EC741F0C-BD28-BD3E-6CFF-53C8FA42F1AC}"/>
                  </a:ext>
                </a:extLst>
              </p:cNvPr>
              <p:cNvSpPr/>
              <p:nvPr/>
            </p:nvSpPr>
            <p:spPr>
              <a:xfrm>
                <a:off x="812168" y="776850"/>
                <a:ext cx="2516020" cy="766734"/>
              </a:xfrm>
              <a:prstGeom prst="rtTriangle">
                <a:avLst/>
              </a:prstGeom>
              <a:noFill/>
              <a:ln w="12700" cap="flat" cmpd="sng" algn="ctr">
                <a:solidFill>
                  <a:schemeClr val="bg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1" b="0" i="0" u="none" strike="noStrike" kern="0" cap="none" spc="0" normalizeH="0" baseline="0" noProof="0">
                  <a:ln>
                    <a:noFill/>
                  </a:ln>
                  <a:solidFill>
                    <a:srgbClr val="632E6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6" name="Right Triangle 115">
                <a:extLst>
                  <a:ext uri="{FF2B5EF4-FFF2-40B4-BE49-F238E27FC236}">
                    <a16:creationId xmlns:a16="http://schemas.microsoft.com/office/drawing/2014/main" id="{8424F920-9DA6-A354-F523-D6FB0819ED44}"/>
                  </a:ext>
                </a:extLst>
              </p:cNvPr>
              <p:cNvSpPr/>
              <p:nvPr/>
            </p:nvSpPr>
            <p:spPr>
              <a:xfrm>
                <a:off x="2163892" y="1188773"/>
                <a:ext cx="1164298" cy="354809"/>
              </a:xfrm>
              <a:prstGeom prst="rtTriangle">
                <a:avLst/>
              </a:prstGeom>
              <a:noFill/>
              <a:ln w="12700" cap="flat" cmpd="sng" algn="ctr">
                <a:solidFill>
                  <a:schemeClr val="bg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1" b="0" i="0" u="none" strike="noStrike" kern="0" cap="none" spc="0" normalizeH="0" baseline="0" noProof="0">
                  <a:ln>
                    <a:noFill/>
                  </a:ln>
                  <a:solidFill>
                    <a:srgbClr val="632E6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DDF67ACD-D75E-808D-A7A8-03A7597FAFEB}"/>
                  </a:ext>
                </a:extLst>
              </p:cNvPr>
              <p:cNvSpPr/>
              <p:nvPr/>
            </p:nvSpPr>
            <p:spPr>
              <a:xfrm>
                <a:off x="3328190" y="1429993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A</a:t>
                </a: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81613671-C865-43B0-878E-0D1317199451}"/>
                  </a:ext>
                </a:extLst>
              </p:cNvPr>
              <p:cNvSpPr/>
              <p:nvPr/>
            </p:nvSpPr>
            <p:spPr>
              <a:xfrm>
                <a:off x="1979308" y="933196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B</a:t>
                </a:r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F3A89980-55B0-D36C-89B8-9B64F57D198C}"/>
                  </a:ext>
                </a:extLst>
              </p:cNvPr>
              <p:cNvSpPr/>
              <p:nvPr/>
            </p:nvSpPr>
            <p:spPr>
              <a:xfrm>
                <a:off x="1979308" y="1543582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C</a:t>
                </a:r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D7197179-185A-9583-E71C-76CCE3A795A7}"/>
                  </a:ext>
                </a:extLst>
              </p:cNvPr>
              <p:cNvSpPr/>
              <p:nvPr/>
            </p:nvSpPr>
            <p:spPr>
              <a:xfrm>
                <a:off x="530088" y="571442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E</a:t>
                </a:r>
              </a:p>
            </p:txBody>
          </p:sp>
          <p:sp>
            <p:nvSpPr>
              <p:cNvPr id="121" name="Rectangle 120">
                <a:extLst>
                  <a:ext uri="{FF2B5EF4-FFF2-40B4-BE49-F238E27FC236}">
                    <a16:creationId xmlns:a16="http://schemas.microsoft.com/office/drawing/2014/main" id="{FF08C65D-3FD2-500C-92C5-A1DE41ED37BB}"/>
                  </a:ext>
                </a:extLst>
              </p:cNvPr>
              <p:cNvSpPr/>
              <p:nvPr/>
            </p:nvSpPr>
            <p:spPr>
              <a:xfrm>
                <a:off x="530088" y="1493416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D</a:t>
                </a:r>
              </a:p>
            </p:txBody>
          </p:sp>
        </p:grp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4F652B2B-E324-E232-78F3-405DF488653D}"/>
                </a:ext>
              </a:extLst>
            </p:cNvPr>
            <p:cNvSpPr/>
            <p:nvPr/>
          </p:nvSpPr>
          <p:spPr>
            <a:xfrm>
              <a:off x="762160" y="1974649"/>
              <a:ext cx="87088" cy="87088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sp>
          <p:nvSpPr>
            <p:cNvPr id="114" name="Rectangle 113">
              <a:extLst>
                <a:ext uri="{FF2B5EF4-FFF2-40B4-BE49-F238E27FC236}">
                  <a16:creationId xmlns:a16="http://schemas.microsoft.com/office/drawing/2014/main" id="{D07B78C4-DDF1-4688-5954-681AC70274AA}"/>
                </a:ext>
              </a:extLst>
            </p:cNvPr>
            <p:cNvSpPr/>
            <p:nvPr/>
          </p:nvSpPr>
          <p:spPr>
            <a:xfrm>
              <a:off x="2113882" y="1974649"/>
              <a:ext cx="87088" cy="87088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</p:grpSp>
      <p:sp>
        <p:nvSpPr>
          <p:cNvPr id="59" name="Half-frame 58">
            <a:extLst>
              <a:ext uri="{FF2B5EF4-FFF2-40B4-BE49-F238E27FC236}">
                <a16:creationId xmlns:a16="http://schemas.microsoft.com/office/drawing/2014/main" id="{90BB8C49-4260-CD34-5BD2-B5D722056853}"/>
              </a:ext>
            </a:extLst>
          </p:cNvPr>
          <p:cNvSpPr/>
          <p:nvPr/>
        </p:nvSpPr>
        <p:spPr>
          <a:xfrm flipH="1" flipV="1">
            <a:off x="5799746" y="5944291"/>
            <a:ext cx="6392254" cy="922945"/>
          </a:xfrm>
          <a:prstGeom prst="halfFrame">
            <a:avLst>
              <a:gd name="adj1" fmla="val 41667"/>
              <a:gd name="adj2" fmla="val 9259"/>
            </a:avLst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tIns="0" bIns="0" rtlCol="0" anchor="t" anchorCtr="0"/>
          <a:lstStyle/>
          <a:p>
            <a:endParaRPr lang="en-GB" sz="2400" dirty="0">
              <a:solidFill>
                <a:schemeClr val="bg2"/>
              </a:solidFill>
              <a:latin typeface="Bahnschrift" panose="020B0502040204020203" pitchFamily="34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EFBC4AF2-1BD2-A7AC-A4C5-CB74AAC85A14}"/>
              </a:ext>
            </a:extLst>
          </p:cNvPr>
          <p:cNvSpPr/>
          <p:nvPr/>
        </p:nvSpPr>
        <p:spPr>
          <a:xfrm>
            <a:off x="8464205" y="647746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@nathanday314</a:t>
            </a:r>
          </a:p>
        </p:txBody>
      </p:sp>
    </p:spTree>
    <p:extLst>
      <p:ext uri="{BB962C8B-B14F-4D97-AF65-F5344CB8AC3E}">
        <p14:creationId xmlns:p14="http://schemas.microsoft.com/office/powerpoint/2010/main" val="1173176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0BB12DA1-2B94-D1EE-031B-5D2C90FD3401}"/>
              </a:ext>
            </a:extLst>
          </p:cNvPr>
          <p:cNvCxnSpPr>
            <a:cxnSpLocks/>
          </p:cNvCxnSpPr>
          <p:nvPr/>
        </p:nvCxnSpPr>
        <p:spPr>
          <a:xfrm>
            <a:off x="4064000" y="1089597"/>
            <a:ext cx="0" cy="5220466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9CB94FED-C705-95BD-4D49-C918A11321AF}"/>
              </a:ext>
            </a:extLst>
          </p:cNvPr>
          <p:cNvCxnSpPr>
            <a:cxnSpLocks/>
          </p:cNvCxnSpPr>
          <p:nvPr/>
        </p:nvCxnSpPr>
        <p:spPr>
          <a:xfrm>
            <a:off x="8128000" y="1089597"/>
            <a:ext cx="0" cy="5220466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C6A0F68F-8356-9CF7-566A-B74D1812BB13}"/>
              </a:ext>
            </a:extLst>
          </p:cNvPr>
          <p:cNvSpPr/>
          <p:nvPr/>
        </p:nvSpPr>
        <p:spPr>
          <a:xfrm>
            <a:off x="8464205" y="647746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@nathanday314</a:t>
            </a:r>
          </a:p>
        </p:txBody>
      </p:sp>
      <p:sp>
        <p:nvSpPr>
          <p:cNvPr id="91" name="Title 2">
            <a:extLst>
              <a:ext uri="{FF2B5EF4-FFF2-40B4-BE49-F238E27FC236}">
                <a16:creationId xmlns:a16="http://schemas.microsoft.com/office/drawing/2014/main" id="{99C0D2C9-BFBB-AC62-E1E1-A43E25E4D645}"/>
              </a:ext>
            </a:extLst>
          </p:cNvPr>
          <p:cNvSpPr txBox="1">
            <a:spLocks/>
          </p:cNvSpPr>
          <p:nvPr/>
        </p:nvSpPr>
        <p:spPr>
          <a:xfrm>
            <a:off x="4831525" y="199994"/>
            <a:ext cx="4831523" cy="8239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Similar Shapes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6F3675B-3605-E0B3-EBAE-8289CDD2AF67}"/>
              </a:ext>
            </a:extLst>
          </p:cNvPr>
          <p:cNvSpPr txBox="1"/>
          <p:nvPr/>
        </p:nvSpPr>
        <p:spPr>
          <a:xfrm>
            <a:off x="183015" y="372862"/>
            <a:ext cx="8106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Pythag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 and Trig with…</a:t>
            </a:r>
          </a:p>
        </p:txBody>
      </p:sp>
      <p:graphicFrame>
        <p:nvGraphicFramePr>
          <p:cNvPr id="87" name="Table 10">
            <a:extLst>
              <a:ext uri="{FF2B5EF4-FFF2-40B4-BE49-F238E27FC236}">
                <a16:creationId xmlns:a16="http://schemas.microsoft.com/office/drawing/2014/main" id="{1C4FAE62-7ABD-497D-F0BC-195C2F732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875647"/>
              </p:ext>
            </p:extLst>
          </p:nvPr>
        </p:nvGraphicFramePr>
        <p:xfrm>
          <a:off x="229501" y="2448524"/>
          <a:ext cx="1687748" cy="1176699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AB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  <a:tr h="295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 cm</a:t>
                      </a:r>
                      <a:r>
                        <a:rPr lang="en-GB" sz="1400" b="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</a:tbl>
          </a:graphicData>
        </a:graphic>
      </p:graphicFrame>
      <p:graphicFrame>
        <p:nvGraphicFramePr>
          <p:cNvPr id="93" name="Table 92">
            <a:extLst>
              <a:ext uri="{FF2B5EF4-FFF2-40B4-BE49-F238E27FC236}">
                <a16:creationId xmlns:a16="http://schemas.microsoft.com/office/drawing/2014/main" id="{4671AB92-F181-5103-9018-5EECF3A5B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42946"/>
              </p:ext>
            </p:extLst>
          </p:nvPr>
        </p:nvGraphicFramePr>
        <p:xfrm>
          <a:off x="2146750" y="2448524"/>
          <a:ext cx="1687748" cy="1176699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25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15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20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  <a:tr h="295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150 cm</a:t>
                      </a:r>
                      <a:r>
                        <a:rPr lang="en-GB" sz="1400" b="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</a:tbl>
          </a:graphicData>
        </a:graphic>
      </p:graphicFrame>
      <p:graphicFrame>
        <p:nvGraphicFramePr>
          <p:cNvPr id="94" name="Table 10">
            <a:extLst>
              <a:ext uri="{FF2B5EF4-FFF2-40B4-BE49-F238E27FC236}">
                <a16:creationId xmlns:a16="http://schemas.microsoft.com/office/drawing/2014/main" id="{DC9D0016-8EAF-249B-F5A2-4ACBB927E8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436561"/>
              </p:ext>
            </p:extLst>
          </p:nvPr>
        </p:nvGraphicFramePr>
        <p:xfrm>
          <a:off x="229501" y="3792311"/>
          <a:ext cx="1687748" cy="1175332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15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12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BCDE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126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cm</a:t>
                      </a:r>
                      <a:r>
                        <a:rPr lang="en-GB" sz="1400" b="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GB" sz="1400" b="0" kern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ABD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60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cm</a:t>
                      </a:r>
                      <a:r>
                        <a:rPr lang="en-GB" sz="1400" b="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GB" sz="1400" b="0" kern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783703"/>
                  </a:ext>
                </a:extLst>
              </a:tr>
            </a:tbl>
          </a:graphicData>
        </a:graphic>
      </p:graphicFrame>
      <p:graphicFrame>
        <p:nvGraphicFramePr>
          <p:cNvPr id="95" name="Table 10">
            <a:extLst>
              <a:ext uri="{FF2B5EF4-FFF2-40B4-BE49-F238E27FC236}">
                <a16:creationId xmlns:a16="http://schemas.microsoft.com/office/drawing/2014/main" id="{0C2098B4-56DB-9DA3-D0CD-04CC84F359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559722"/>
              </p:ext>
            </p:extLst>
          </p:nvPr>
        </p:nvGraphicFramePr>
        <p:xfrm>
          <a:off x="2146750" y="3792311"/>
          <a:ext cx="1687748" cy="1175332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13.4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19.2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DCE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90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cm</a:t>
                      </a:r>
                      <a:r>
                        <a:rPr lang="en-GB" sz="1400" b="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GB" sz="1400" b="0" kern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DBE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90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cm</a:t>
                      </a:r>
                      <a:r>
                        <a:rPr lang="en-GB" sz="1400" b="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GB" sz="1400" b="0" kern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783703"/>
                  </a:ext>
                </a:extLst>
              </a:tr>
            </a:tbl>
          </a:graphicData>
        </a:graphic>
      </p:graphicFrame>
      <p:graphicFrame>
        <p:nvGraphicFramePr>
          <p:cNvPr id="96" name="Table 10">
            <a:extLst>
              <a:ext uri="{FF2B5EF4-FFF2-40B4-BE49-F238E27FC236}">
                <a16:creationId xmlns:a16="http://schemas.microsoft.com/office/drawing/2014/main" id="{5F680BCD-008E-2B6C-EE8A-6D41FA242E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57757"/>
              </p:ext>
            </p:extLst>
          </p:nvPr>
        </p:nvGraphicFramePr>
        <p:xfrm>
          <a:off x="229501" y="5134731"/>
          <a:ext cx="1687749" cy="1175332"/>
        </p:xfrm>
        <a:graphic>
          <a:graphicData uri="http://schemas.openxmlformats.org/drawingml/2006/table">
            <a:tbl>
              <a:tblPr firstRow="1" bandRow="1"/>
              <a:tblGrid>
                <a:gridCol w="999977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687772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ABC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24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AED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60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BCDE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48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ABD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43.4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783703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97" name="Table 10">
                <a:extLst>
                  <a:ext uri="{FF2B5EF4-FFF2-40B4-BE49-F238E27FC236}">
                    <a16:creationId xmlns:a16="http://schemas.microsoft.com/office/drawing/2014/main" id="{6A3A643E-1307-3CFF-6773-57D92231166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39828493"/>
                  </p:ext>
                </p:extLst>
              </p:nvPr>
            </p:nvGraphicFramePr>
            <p:xfrm>
              <a:off x="2146751" y="5134731"/>
              <a:ext cx="1687748" cy="117533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B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algn="ctr" defTabSz="914400" rtl="0" eaLnBrk="1" latinLnBrk="0" hangingPunct="1"/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36.9°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B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𝐄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53.1°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C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𝐁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126.9°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58742951"/>
                      </a:ext>
                    </a:extLst>
                  </a:tr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A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𝐁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116.6°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87837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97" name="Table 10">
                <a:extLst>
                  <a:ext uri="{FF2B5EF4-FFF2-40B4-BE49-F238E27FC236}">
                    <a16:creationId xmlns:a16="http://schemas.microsoft.com/office/drawing/2014/main" id="{6A3A643E-1307-3CFF-6773-57D92231166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39828493"/>
                  </p:ext>
                </p:extLst>
              </p:nvPr>
            </p:nvGraphicFramePr>
            <p:xfrm>
              <a:off x="2146751" y="5134731"/>
              <a:ext cx="1687748" cy="117533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493" t="-4348" r="-101493" b="-330435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algn="ctr" defTabSz="914400" rtl="0" eaLnBrk="1" latinLnBrk="0" hangingPunct="1"/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36.9°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493" t="-100000" r="-101493" b="-216667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53.1°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493" t="-208696" r="-101493" b="-126087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126.9°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58742951"/>
                      </a:ext>
                    </a:extLst>
                  </a:tr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493" t="-308696" r="-101493" b="-26087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116.6°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878370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98" name="Table 10">
            <a:extLst>
              <a:ext uri="{FF2B5EF4-FFF2-40B4-BE49-F238E27FC236}">
                <a16:creationId xmlns:a16="http://schemas.microsoft.com/office/drawing/2014/main" id="{3E07C5D9-940B-21BF-F009-0A4C3F9406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651721"/>
              </p:ext>
            </p:extLst>
          </p:nvPr>
        </p:nvGraphicFramePr>
        <p:xfrm>
          <a:off x="4293500" y="2448524"/>
          <a:ext cx="1687748" cy="1176699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AB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25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24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  <a:tr h="295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84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cm</a:t>
                      </a:r>
                      <a:r>
                        <a:rPr lang="en-GB" sz="1400" b="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</a:tbl>
          </a:graphicData>
        </a:graphic>
      </p:graphicFrame>
      <p:graphicFrame>
        <p:nvGraphicFramePr>
          <p:cNvPr id="99" name="Table 98">
            <a:extLst>
              <a:ext uri="{FF2B5EF4-FFF2-40B4-BE49-F238E27FC236}">
                <a16:creationId xmlns:a16="http://schemas.microsoft.com/office/drawing/2014/main" id="{15F8E959-D8C2-7DBA-DDAB-B791D3CFBF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708159"/>
              </p:ext>
            </p:extLst>
          </p:nvPr>
        </p:nvGraphicFramePr>
        <p:xfrm>
          <a:off x="6210749" y="2448524"/>
          <a:ext cx="1687748" cy="1176699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50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14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48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  <a:tr h="295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336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cm</a:t>
                      </a:r>
                      <a:r>
                        <a:rPr lang="en-GB" sz="1400" b="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GB" sz="1400" b="0" kern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</a:tbl>
          </a:graphicData>
        </a:graphic>
      </p:graphicFrame>
      <p:graphicFrame>
        <p:nvGraphicFramePr>
          <p:cNvPr id="100" name="Table 10">
            <a:extLst>
              <a:ext uri="{FF2B5EF4-FFF2-40B4-BE49-F238E27FC236}">
                <a16:creationId xmlns:a16="http://schemas.microsoft.com/office/drawing/2014/main" id="{E29625D7-3CCB-0381-C243-562C106EB2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7902173"/>
              </p:ext>
            </p:extLst>
          </p:nvPr>
        </p:nvGraphicFramePr>
        <p:xfrm>
          <a:off x="4293500" y="3792311"/>
          <a:ext cx="1687748" cy="1175332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25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BCDE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252 cm</a:t>
                      </a:r>
                      <a:r>
                        <a:rPr lang="en-GB" sz="1400" b="0" baseline="3000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ABD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168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cm</a:t>
                      </a:r>
                      <a:r>
                        <a:rPr lang="en-GB" sz="1400" b="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GB" sz="1400" b="0" kern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783703"/>
                  </a:ext>
                </a:extLst>
              </a:tr>
            </a:tbl>
          </a:graphicData>
        </a:graphic>
      </p:graphicFrame>
      <p:graphicFrame>
        <p:nvGraphicFramePr>
          <p:cNvPr id="101" name="Table 10">
            <a:extLst>
              <a:ext uri="{FF2B5EF4-FFF2-40B4-BE49-F238E27FC236}">
                <a16:creationId xmlns:a16="http://schemas.microsoft.com/office/drawing/2014/main" id="{B7066E76-EED6-7D36-DAA0-AE93210B76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747458"/>
              </p:ext>
            </p:extLst>
          </p:nvPr>
        </p:nvGraphicFramePr>
        <p:xfrm>
          <a:off x="6210749" y="3792311"/>
          <a:ext cx="1687748" cy="1175332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25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27.8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cm</a:t>
                      </a:r>
                      <a:endParaRPr lang="en-GB" sz="1400" b="0" kern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DCE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168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cm</a:t>
                      </a:r>
                      <a:r>
                        <a:rPr lang="en-GB" sz="1400" b="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GB" sz="1400" b="0" kern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DBE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168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cm</a:t>
                      </a:r>
                      <a:r>
                        <a:rPr lang="en-GB" sz="1400" b="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GB" sz="1400" b="0" kern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783703"/>
                  </a:ext>
                </a:extLst>
              </a:tr>
            </a:tbl>
          </a:graphicData>
        </a:graphic>
      </p:graphicFrame>
      <p:graphicFrame>
        <p:nvGraphicFramePr>
          <p:cNvPr id="102" name="Table 10">
            <a:extLst>
              <a:ext uri="{FF2B5EF4-FFF2-40B4-BE49-F238E27FC236}">
                <a16:creationId xmlns:a16="http://schemas.microsoft.com/office/drawing/2014/main" id="{A6E76E42-EB68-0232-9ACA-3F798DA117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870413"/>
              </p:ext>
            </p:extLst>
          </p:nvPr>
        </p:nvGraphicFramePr>
        <p:xfrm>
          <a:off x="4293501" y="5134731"/>
          <a:ext cx="1687749" cy="1175332"/>
        </p:xfrm>
        <a:graphic>
          <a:graphicData uri="http://schemas.openxmlformats.org/drawingml/2006/table">
            <a:tbl>
              <a:tblPr firstRow="1" bandRow="1"/>
              <a:tblGrid>
                <a:gridCol w="999977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687772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ABC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56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AED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112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BCDE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70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ABD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98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783703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3" name="Table 10">
                <a:extLst>
                  <a:ext uri="{FF2B5EF4-FFF2-40B4-BE49-F238E27FC236}">
                    <a16:creationId xmlns:a16="http://schemas.microsoft.com/office/drawing/2014/main" id="{A2B37A59-6F73-1695-D24D-D65A4EC7A38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77752319"/>
                  </p:ext>
                </p:extLst>
              </p:nvPr>
            </p:nvGraphicFramePr>
            <p:xfrm>
              <a:off x="6210751" y="5134731"/>
              <a:ext cx="1687748" cy="117533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B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algn="ctr" defTabSz="914400" rtl="0" eaLnBrk="1" latinLnBrk="0" hangingPunct="1"/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16.3°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B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𝐄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73.7°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C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𝐁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106.3°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58742951"/>
                      </a:ext>
                    </a:extLst>
                  </a:tr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A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𝐁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147.5°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87837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3" name="Table 10">
                <a:extLst>
                  <a:ext uri="{FF2B5EF4-FFF2-40B4-BE49-F238E27FC236}">
                    <a16:creationId xmlns:a16="http://schemas.microsoft.com/office/drawing/2014/main" id="{A2B37A59-6F73-1695-D24D-D65A4EC7A380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77752319"/>
                  </p:ext>
                </p:extLst>
              </p:nvPr>
            </p:nvGraphicFramePr>
            <p:xfrm>
              <a:off x="6210751" y="5134731"/>
              <a:ext cx="1687748" cy="117533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493" t="-4348" r="-101493" b="-330435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algn="ctr" defTabSz="914400" rtl="0" eaLnBrk="1" latinLnBrk="0" hangingPunct="1"/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16.3°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493" t="-100000" r="-101493" b="-216667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73.7°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493" t="-208696" r="-101493" b="-126087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106.3°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58742951"/>
                      </a:ext>
                    </a:extLst>
                  </a:tr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1493" t="-308696" r="-101493" b="-26087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147.5°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8783703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04" name="Table 10">
            <a:extLst>
              <a:ext uri="{FF2B5EF4-FFF2-40B4-BE49-F238E27FC236}">
                <a16:creationId xmlns:a16="http://schemas.microsoft.com/office/drawing/2014/main" id="{F1A87442-103F-988C-E558-AAA1A07BFD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222373"/>
              </p:ext>
            </p:extLst>
          </p:nvPr>
        </p:nvGraphicFramePr>
        <p:xfrm>
          <a:off x="8357499" y="2448524"/>
          <a:ext cx="1687748" cy="1176699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AB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17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8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15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  <a:tr h="295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60 cm</a:t>
                      </a:r>
                      <a:r>
                        <a:rPr lang="en-GB" sz="1400" b="0" kern="120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</a:tbl>
          </a:graphicData>
        </a:graphic>
      </p:graphicFrame>
      <p:graphicFrame>
        <p:nvGraphicFramePr>
          <p:cNvPr id="105" name="Table 104">
            <a:extLst>
              <a:ext uri="{FF2B5EF4-FFF2-40B4-BE49-F238E27FC236}">
                <a16:creationId xmlns:a16="http://schemas.microsoft.com/office/drawing/2014/main" id="{0DEAE54B-1369-7B81-97E7-4A342C2B4E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7481750"/>
              </p:ext>
            </p:extLst>
          </p:nvPr>
        </p:nvGraphicFramePr>
        <p:xfrm>
          <a:off x="10274748" y="2448524"/>
          <a:ext cx="1687748" cy="1176699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68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32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60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  <a:tr h="2952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960 cm</a:t>
                      </a:r>
                      <a:r>
                        <a:rPr lang="en-GB" sz="1400" b="0" kern="120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</a:tbl>
          </a:graphicData>
        </a:graphic>
      </p:graphicFrame>
      <p:graphicFrame>
        <p:nvGraphicFramePr>
          <p:cNvPr id="106" name="Table 10">
            <a:extLst>
              <a:ext uri="{FF2B5EF4-FFF2-40B4-BE49-F238E27FC236}">
                <a16:creationId xmlns:a16="http://schemas.microsoft.com/office/drawing/2014/main" id="{A95BDA82-E90A-C28C-7420-A50D936305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134901"/>
              </p:ext>
            </p:extLst>
          </p:nvPr>
        </p:nvGraphicFramePr>
        <p:xfrm>
          <a:off x="8357499" y="3792311"/>
          <a:ext cx="1687748" cy="1175332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51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45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BCDE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900 cm</a:t>
                      </a:r>
                      <a:r>
                        <a:rPr lang="en-GB" sz="1400" b="0" kern="120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ABD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240 cm</a:t>
                      </a:r>
                      <a:r>
                        <a:rPr lang="en-GB" sz="1400" b="0" kern="120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</a:t>
                      </a:r>
                      <a:endParaRPr lang="en-GB" sz="1400" b="0" kern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783703"/>
                  </a:ext>
                </a:extLst>
              </a:tr>
            </a:tbl>
          </a:graphicData>
        </a:graphic>
      </p:graphicFrame>
      <p:graphicFrame>
        <p:nvGraphicFramePr>
          <p:cNvPr id="107" name="Table 10">
            <a:extLst>
              <a:ext uri="{FF2B5EF4-FFF2-40B4-BE49-F238E27FC236}">
                <a16:creationId xmlns:a16="http://schemas.microsoft.com/office/drawing/2014/main" id="{E815CACA-8B95-0C24-9A23-E0FCF903F3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973685"/>
              </p:ext>
            </p:extLst>
          </p:nvPr>
        </p:nvGraphicFramePr>
        <p:xfrm>
          <a:off x="10274748" y="3792311"/>
          <a:ext cx="1687748" cy="1175332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45.7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55.2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DCE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720 cm</a:t>
                      </a:r>
                      <a:r>
                        <a:rPr lang="en-GB" sz="1400" b="0" kern="120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</a:t>
                      </a:r>
                      <a:endParaRPr lang="en-GB" sz="1400" b="0" kern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DBE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720 cm</a:t>
                      </a:r>
                      <a:r>
                        <a:rPr lang="en-GB" sz="1400" b="0" kern="120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2</a:t>
                      </a:r>
                      <a:endParaRPr lang="en-GB" sz="1400" b="0" kern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783703"/>
                  </a:ext>
                </a:extLst>
              </a:tr>
            </a:tbl>
          </a:graphicData>
        </a:graphic>
      </p:graphicFrame>
      <p:graphicFrame>
        <p:nvGraphicFramePr>
          <p:cNvPr id="108" name="Table 10">
            <a:extLst>
              <a:ext uri="{FF2B5EF4-FFF2-40B4-BE49-F238E27FC236}">
                <a16:creationId xmlns:a16="http://schemas.microsoft.com/office/drawing/2014/main" id="{438B86DF-901A-633B-89C5-6433A6522C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177641"/>
              </p:ext>
            </p:extLst>
          </p:nvPr>
        </p:nvGraphicFramePr>
        <p:xfrm>
          <a:off x="8357501" y="5134731"/>
          <a:ext cx="1687749" cy="1175332"/>
        </p:xfrm>
        <a:graphic>
          <a:graphicData uri="http://schemas.openxmlformats.org/drawingml/2006/table">
            <a:tbl>
              <a:tblPr firstRow="1" bandRow="1"/>
              <a:tblGrid>
                <a:gridCol w="999977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687772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ABC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4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40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AED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160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BCDE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136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742951"/>
                  </a:ext>
                </a:extLst>
              </a:tr>
              <a:tr h="2938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Perimeter ABD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latinLnBrk="0" hangingPunct="1"/>
                      <a:r>
                        <a:rPr lang="en-GB" sz="1200" b="0" kern="12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+mn-cs"/>
                        </a:rPr>
                        <a:t>122.7 cm</a:t>
                      </a:r>
                      <a:endParaRPr lang="en-GB" sz="1400" b="0" kern="120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+mn-cs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783703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9" name="Table 10">
                <a:extLst>
                  <a:ext uri="{FF2B5EF4-FFF2-40B4-BE49-F238E27FC236}">
                    <a16:creationId xmlns:a16="http://schemas.microsoft.com/office/drawing/2014/main" id="{6BAF5AE7-AB64-1ACF-025B-1CEE25DE46E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78242899"/>
                  </p:ext>
                </p:extLst>
              </p:nvPr>
            </p:nvGraphicFramePr>
            <p:xfrm>
              <a:off x="10274751" y="5134731"/>
              <a:ext cx="1687748" cy="117533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B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algn="ctr" defTabSz="914400" rtl="0" eaLnBrk="1" latinLnBrk="0" hangingPunct="1"/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28.1°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B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𝐄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61.9°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C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𝐁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118.1°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58742951"/>
                      </a:ext>
                    </a:extLst>
                  </a:tr>
                  <a:tr h="293833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A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GB" sz="1000" b="1" i="1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dirty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𝐁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108.0°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87837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9" name="Table 10">
                <a:extLst>
                  <a:ext uri="{FF2B5EF4-FFF2-40B4-BE49-F238E27FC236}">
                    <a16:creationId xmlns:a16="http://schemas.microsoft.com/office/drawing/2014/main" id="{6BAF5AE7-AB64-1ACF-025B-1CEE25DE46E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78242899"/>
                  </p:ext>
                </p:extLst>
              </p:nvPr>
            </p:nvGraphicFramePr>
            <p:xfrm>
              <a:off x="10274751" y="5134731"/>
              <a:ext cx="1687748" cy="117533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493" t="-4348" r="-101493" b="-330435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algn="ctr" defTabSz="914400" rtl="0" eaLnBrk="1" latinLnBrk="0" hangingPunct="1"/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28.1°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493" t="-100000" r="-101493" b="-216667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61.9°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493" t="-208696" r="-101493" b="-126087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118.1°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58742951"/>
                      </a:ext>
                    </a:extLst>
                  </a:tr>
                  <a:tr h="29383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493" t="-308696" r="-101493" b="-26087"/>
                          </a:stretch>
                        </a:blip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400" b="0" kern="12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a:t>108.0°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18783703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10" name="Group 109">
            <a:extLst>
              <a:ext uri="{FF2B5EF4-FFF2-40B4-BE49-F238E27FC236}">
                <a16:creationId xmlns:a16="http://schemas.microsoft.com/office/drawing/2014/main" id="{4E083656-73EA-9022-59E5-06D56A1E2035}"/>
              </a:ext>
            </a:extLst>
          </p:cNvPr>
          <p:cNvGrpSpPr/>
          <p:nvPr/>
        </p:nvGrpSpPr>
        <p:grpSpPr>
          <a:xfrm>
            <a:off x="448365" y="1089597"/>
            <a:ext cx="3167270" cy="1227717"/>
            <a:chOff x="480080" y="1089597"/>
            <a:chExt cx="3167270" cy="1227717"/>
          </a:xfrm>
        </p:grpSpPr>
        <p:grpSp>
          <p:nvGrpSpPr>
            <p:cNvPr id="111" name="Group 110">
              <a:extLst>
                <a:ext uri="{FF2B5EF4-FFF2-40B4-BE49-F238E27FC236}">
                  <a16:creationId xmlns:a16="http://schemas.microsoft.com/office/drawing/2014/main" id="{5F4B328A-8DA3-56F3-816D-B9303469BD65}"/>
                </a:ext>
              </a:extLst>
            </p:cNvPr>
            <p:cNvGrpSpPr/>
            <p:nvPr/>
          </p:nvGrpSpPr>
          <p:grpSpPr>
            <a:xfrm>
              <a:off x="480080" y="1089597"/>
              <a:ext cx="3167270" cy="1227717"/>
              <a:chOff x="530088" y="571442"/>
              <a:chExt cx="3167270" cy="1227717"/>
            </a:xfrm>
          </p:grpSpPr>
          <p:sp>
            <p:nvSpPr>
              <p:cNvPr id="114" name="Right Triangle 113">
                <a:extLst>
                  <a:ext uri="{FF2B5EF4-FFF2-40B4-BE49-F238E27FC236}">
                    <a16:creationId xmlns:a16="http://schemas.microsoft.com/office/drawing/2014/main" id="{265BA422-25E2-084A-0938-8228023999A7}"/>
                  </a:ext>
                </a:extLst>
              </p:cNvPr>
              <p:cNvSpPr/>
              <p:nvPr/>
            </p:nvSpPr>
            <p:spPr>
              <a:xfrm>
                <a:off x="812168" y="776850"/>
                <a:ext cx="2516020" cy="766734"/>
              </a:xfrm>
              <a:prstGeom prst="rtTriangle">
                <a:avLst/>
              </a:prstGeom>
              <a:noFill/>
              <a:ln w="12700" cap="flat" cmpd="sng" algn="ctr">
                <a:solidFill>
                  <a:schemeClr val="bg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1" b="0" i="0" u="none" strike="noStrike" kern="0" cap="none" spc="0" normalizeH="0" baseline="0" noProof="0">
                  <a:ln>
                    <a:noFill/>
                  </a:ln>
                  <a:solidFill>
                    <a:srgbClr val="632E6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5" name="Right Triangle 114">
                <a:extLst>
                  <a:ext uri="{FF2B5EF4-FFF2-40B4-BE49-F238E27FC236}">
                    <a16:creationId xmlns:a16="http://schemas.microsoft.com/office/drawing/2014/main" id="{B698F2AF-025B-3A57-B01B-1CECE46AD83B}"/>
                  </a:ext>
                </a:extLst>
              </p:cNvPr>
              <p:cNvSpPr/>
              <p:nvPr/>
            </p:nvSpPr>
            <p:spPr>
              <a:xfrm>
                <a:off x="2163892" y="1188773"/>
                <a:ext cx="1164298" cy="354809"/>
              </a:xfrm>
              <a:prstGeom prst="rtTriangle">
                <a:avLst/>
              </a:prstGeom>
              <a:noFill/>
              <a:ln w="12700" cap="flat" cmpd="sng" algn="ctr">
                <a:solidFill>
                  <a:schemeClr val="bg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1" b="0" i="0" u="none" strike="noStrike" kern="0" cap="none" spc="0" normalizeH="0" baseline="0" noProof="0">
                  <a:ln>
                    <a:noFill/>
                  </a:ln>
                  <a:solidFill>
                    <a:srgbClr val="632E6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BD077813-84BA-C51F-2F4A-9579E0345321}"/>
                  </a:ext>
                </a:extLst>
              </p:cNvPr>
              <p:cNvSpPr/>
              <p:nvPr/>
            </p:nvSpPr>
            <p:spPr>
              <a:xfrm>
                <a:off x="3328190" y="1429993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A</a:t>
                </a:r>
              </a:p>
            </p:txBody>
          </p:sp>
          <p:sp>
            <p:nvSpPr>
              <p:cNvPr id="117" name="Rectangle 116">
                <a:extLst>
                  <a:ext uri="{FF2B5EF4-FFF2-40B4-BE49-F238E27FC236}">
                    <a16:creationId xmlns:a16="http://schemas.microsoft.com/office/drawing/2014/main" id="{412304C4-A08F-8A6E-9958-FD1317206C81}"/>
                  </a:ext>
                </a:extLst>
              </p:cNvPr>
              <p:cNvSpPr/>
              <p:nvPr/>
            </p:nvSpPr>
            <p:spPr>
              <a:xfrm>
                <a:off x="1979308" y="933196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B</a:t>
                </a:r>
              </a:p>
            </p:txBody>
          </p:sp>
          <p:sp>
            <p:nvSpPr>
              <p:cNvPr id="118" name="Rectangle 117">
                <a:extLst>
                  <a:ext uri="{FF2B5EF4-FFF2-40B4-BE49-F238E27FC236}">
                    <a16:creationId xmlns:a16="http://schemas.microsoft.com/office/drawing/2014/main" id="{FF703A45-069A-77FF-0875-AA08F60C84F4}"/>
                  </a:ext>
                </a:extLst>
              </p:cNvPr>
              <p:cNvSpPr/>
              <p:nvPr/>
            </p:nvSpPr>
            <p:spPr>
              <a:xfrm>
                <a:off x="1979308" y="1543582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C</a:t>
                </a:r>
              </a:p>
            </p:txBody>
          </p:sp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00AF3A99-B09E-F084-F246-40DD83201369}"/>
                  </a:ext>
                </a:extLst>
              </p:cNvPr>
              <p:cNvSpPr/>
              <p:nvPr/>
            </p:nvSpPr>
            <p:spPr>
              <a:xfrm>
                <a:off x="530088" y="571442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E</a:t>
                </a:r>
              </a:p>
            </p:txBody>
          </p:sp>
          <p:sp>
            <p:nvSpPr>
              <p:cNvPr id="120" name="Rectangle 119">
                <a:extLst>
                  <a:ext uri="{FF2B5EF4-FFF2-40B4-BE49-F238E27FC236}">
                    <a16:creationId xmlns:a16="http://schemas.microsoft.com/office/drawing/2014/main" id="{3C3EFB0C-8588-ACC2-DA22-13CCBFD78D9C}"/>
                  </a:ext>
                </a:extLst>
              </p:cNvPr>
              <p:cNvSpPr/>
              <p:nvPr/>
            </p:nvSpPr>
            <p:spPr>
              <a:xfrm>
                <a:off x="530088" y="1493416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D</a:t>
                </a:r>
              </a:p>
            </p:txBody>
          </p:sp>
        </p:grpSp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B0BDCF91-0BA2-AD0C-8AC1-531913CD2F20}"/>
                </a:ext>
              </a:extLst>
            </p:cNvPr>
            <p:cNvSpPr/>
            <p:nvPr/>
          </p:nvSpPr>
          <p:spPr>
            <a:xfrm>
              <a:off x="762160" y="1974649"/>
              <a:ext cx="87088" cy="87088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90FF4A06-E78C-55E4-6E2C-E0CFA984E132}"/>
                </a:ext>
              </a:extLst>
            </p:cNvPr>
            <p:cNvSpPr/>
            <p:nvPr/>
          </p:nvSpPr>
          <p:spPr>
            <a:xfrm>
              <a:off x="2113882" y="1974649"/>
              <a:ext cx="87088" cy="87088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</p:grpSp>
      <p:grpSp>
        <p:nvGrpSpPr>
          <p:cNvPr id="121" name="Group 120">
            <a:extLst>
              <a:ext uri="{FF2B5EF4-FFF2-40B4-BE49-F238E27FC236}">
                <a16:creationId xmlns:a16="http://schemas.microsoft.com/office/drawing/2014/main" id="{C326892C-CDFB-8012-7CC9-0CA84F487604}"/>
              </a:ext>
            </a:extLst>
          </p:cNvPr>
          <p:cNvGrpSpPr/>
          <p:nvPr/>
        </p:nvGrpSpPr>
        <p:grpSpPr>
          <a:xfrm>
            <a:off x="4512365" y="1089597"/>
            <a:ext cx="3167270" cy="1227717"/>
            <a:chOff x="480080" y="1089597"/>
            <a:chExt cx="3167270" cy="1227717"/>
          </a:xfrm>
        </p:grpSpPr>
        <p:grpSp>
          <p:nvGrpSpPr>
            <p:cNvPr id="122" name="Group 121">
              <a:extLst>
                <a:ext uri="{FF2B5EF4-FFF2-40B4-BE49-F238E27FC236}">
                  <a16:creationId xmlns:a16="http://schemas.microsoft.com/office/drawing/2014/main" id="{5CF6278A-42C2-D29B-0B18-C785C40ECA40}"/>
                </a:ext>
              </a:extLst>
            </p:cNvPr>
            <p:cNvGrpSpPr/>
            <p:nvPr/>
          </p:nvGrpSpPr>
          <p:grpSpPr>
            <a:xfrm>
              <a:off x="480080" y="1089597"/>
              <a:ext cx="3167270" cy="1227717"/>
              <a:chOff x="530088" y="571442"/>
              <a:chExt cx="3167270" cy="1227717"/>
            </a:xfrm>
          </p:grpSpPr>
          <p:sp>
            <p:nvSpPr>
              <p:cNvPr id="125" name="Right Triangle 124">
                <a:extLst>
                  <a:ext uri="{FF2B5EF4-FFF2-40B4-BE49-F238E27FC236}">
                    <a16:creationId xmlns:a16="http://schemas.microsoft.com/office/drawing/2014/main" id="{5C658EA5-AEB7-E2F5-BB6B-AED80470894C}"/>
                  </a:ext>
                </a:extLst>
              </p:cNvPr>
              <p:cNvSpPr/>
              <p:nvPr/>
            </p:nvSpPr>
            <p:spPr>
              <a:xfrm>
                <a:off x="812168" y="776850"/>
                <a:ext cx="2516020" cy="766734"/>
              </a:xfrm>
              <a:prstGeom prst="rtTriangle">
                <a:avLst/>
              </a:prstGeom>
              <a:noFill/>
              <a:ln w="12700" cap="flat" cmpd="sng" algn="ctr">
                <a:solidFill>
                  <a:schemeClr val="bg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1" b="0" i="0" u="none" strike="noStrike" kern="0" cap="none" spc="0" normalizeH="0" baseline="0" noProof="0">
                  <a:ln>
                    <a:noFill/>
                  </a:ln>
                  <a:solidFill>
                    <a:srgbClr val="632E6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6" name="Right Triangle 125">
                <a:extLst>
                  <a:ext uri="{FF2B5EF4-FFF2-40B4-BE49-F238E27FC236}">
                    <a16:creationId xmlns:a16="http://schemas.microsoft.com/office/drawing/2014/main" id="{2C3C51DE-CC5C-1FD5-1355-1ECE5B2FFB50}"/>
                  </a:ext>
                </a:extLst>
              </p:cNvPr>
              <p:cNvSpPr/>
              <p:nvPr/>
            </p:nvSpPr>
            <p:spPr>
              <a:xfrm>
                <a:off x="2163892" y="1188773"/>
                <a:ext cx="1164298" cy="354809"/>
              </a:xfrm>
              <a:prstGeom prst="rtTriangle">
                <a:avLst/>
              </a:prstGeom>
              <a:noFill/>
              <a:ln w="12700" cap="flat" cmpd="sng" algn="ctr">
                <a:solidFill>
                  <a:schemeClr val="bg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1" b="0" i="0" u="none" strike="noStrike" kern="0" cap="none" spc="0" normalizeH="0" baseline="0" noProof="0">
                  <a:ln>
                    <a:noFill/>
                  </a:ln>
                  <a:solidFill>
                    <a:srgbClr val="632E6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FF231BF2-9A72-953D-2364-6C509BC3BDF9}"/>
                  </a:ext>
                </a:extLst>
              </p:cNvPr>
              <p:cNvSpPr/>
              <p:nvPr/>
            </p:nvSpPr>
            <p:spPr>
              <a:xfrm>
                <a:off x="3328190" y="1429993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A</a:t>
                </a:r>
              </a:p>
            </p:txBody>
          </p:sp>
          <p:sp>
            <p:nvSpPr>
              <p:cNvPr id="128" name="Rectangle 127">
                <a:extLst>
                  <a:ext uri="{FF2B5EF4-FFF2-40B4-BE49-F238E27FC236}">
                    <a16:creationId xmlns:a16="http://schemas.microsoft.com/office/drawing/2014/main" id="{B777A054-2751-FD72-06C8-35938572A498}"/>
                  </a:ext>
                </a:extLst>
              </p:cNvPr>
              <p:cNvSpPr/>
              <p:nvPr/>
            </p:nvSpPr>
            <p:spPr>
              <a:xfrm>
                <a:off x="1979308" y="933196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B</a:t>
                </a:r>
              </a:p>
            </p:txBody>
          </p:sp>
          <p:sp>
            <p:nvSpPr>
              <p:cNvPr id="129" name="Rectangle 128">
                <a:extLst>
                  <a:ext uri="{FF2B5EF4-FFF2-40B4-BE49-F238E27FC236}">
                    <a16:creationId xmlns:a16="http://schemas.microsoft.com/office/drawing/2014/main" id="{4E76BD01-DFED-0A90-5FDE-B23C3768B602}"/>
                  </a:ext>
                </a:extLst>
              </p:cNvPr>
              <p:cNvSpPr/>
              <p:nvPr/>
            </p:nvSpPr>
            <p:spPr>
              <a:xfrm>
                <a:off x="1979308" y="1543582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C</a:t>
                </a:r>
              </a:p>
            </p:txBody>
          </p:sp>
          <p:sp>
            <p:nvSpPr>
              <p:cNvPr id="130" name="Rectangle 129">
                <a:extLst>
                  <a:ext uri="{FF2B5EF4-FFF2-40B4-BE49-F238E27FC236}">
                    <a16:creationId xmlns:a16="http://schemas.microsoft.com/office/drawing/2014/main" id="{D0F3522D-4CEA-32E9-9B1F-FB1280D5EAF8}"/>
                  </a:ext>
                </a:extLst>
              </p:cNvPr>
              <p:cNvSpPr/>
              <p:nvPr/>
            </p:nvSpPr>
            <p:spPr>
              <a:xfrm>
                <a:off x="530088" y="571442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E</a:t>
                </a:r>
              </a:p>
            </p:txBody>
          </p:sp>
          <p:sp>
            <p:nvSpPr>
              <p:cNvPr id="131" name="Rectangle 130">
                <a:extLst>
                  <a:ext uri="{FF2B5EF4-FFF2-40B4-BE49-F238E27FC236}">
                    <a16:creationId xmlns:a16="http://schemas.microsoft.com/office/drawing/2014/main" id="{810C7C15-5EB9-5973-EC51-A674DC1E4950}"/>
                  </a:ext>
                </a:extLst>
              </p:cNvPr>
              <p:cNvSpPr/>
              <p:nvPr/>
            </p:nvSpPr>
            <p:spPr>
              <a:xfrm>
                <a:off x="530088" y="1493416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D</a:t>
                </a:r>
              </a:p>
            </p:txBody>
          </p:sp>
        </p:grp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34C1278F-3458-E40B-96E7-4356A64738B7}"/>
                </a:ext>
              </a:extLst>
            </p:cNvPr>
            <p:cNvSpPr/>
            <p:nvPr/>
          </p:nvSpPr>
          <p:spPr>
            <a:xfrm>
              <a:off x="762160" y="1974649"/>
              <a:ext cx="87088" cy="87088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E0255A2F-F925-FD21-29FF-D506F7B89CAD}"/>
                </a:ext>
              </a:extLst>
            </p:cNvPr>
            <p:cNvSpPr/>
            <p:nvPr/>
          </p:nvSpPr>
          <p:spPr>
            <a:xfrm>
              <a:off x="2113882" y="1974649"/>
              <a:ext cx="87088" cy="87088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6F072233-7CE3-FE9D-1999-F649C4B3C981}"/>
              </a:ext>
            </a:extLst>
          </p:cNvPr>
          <p:cNvGrpSpPr/>
          <p:nvPr/>
        </p:nvGrpSpPr>
        <p:grpSpPr>
          <a:xfrm>
            <a:off x="8576365" y="1089597"/>
            <a:ext cx="3167270" cy="1227717"/>
            <a:chOff x="480080" y="1089597"/>
            <a:chExt cx="3167270" cy="1227717"/>
          </a:xfrm>
        </p:grpSpPr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EFF63185-8CE6-2F79-243B-47BC6BC9726F}"/>
                </a:ext>
              </a:extLst>
            </p:cNvPr>
            <p:cNvGrpSpPr/>
            <p:nvPr/>
          </p:nvGrpSpPr>
          <p:grpSpPr>
            <a:xfrm>
              <a:off x="480080" y="1089597"/>
              <a:ext cx="3167270" cy="1227717"/>
              <a:chOff x="530088" y="571442"/>
              <a:chExt cx="3167270" cy="1227717"/>
            </a:xfrm>
          </p:grpSpPr>
          <p:sp>
            <p:nvSpPr>
              <p:cNvPr id="136" name="Right Triangle 135">
                <a:extLst>
                  <a:ext uri="{FF2B5EF4-FFF2-40B4-BE49-F238E27FC236}">
                    <a16:creationId xmlns:a16="http://schemas.microsoft.com/office/drawing/2014/main" id="{54A7A511-1C6E-986C-6643-E0DC87CA3EF9}"/>
                  </a:ext>
                </a:extLst>
              </p:cNvPr>
              <p:cNvSpPr/>
              <p:nvPr/>
            </p:nvSpPr>
            <p:spPr>
              <a:xfrm>
                <a:off x="812168" y="776850"/>
                <a:ext cx="2516020" cy="766734"/>
              </a:xfrm>
              <a:prstGeom prst="rtTriangle">
                <a:avLst/>
              </a:prstGeom>
              <a:noFill/>
              <a:ln w="12700" cap="flat" cmpd="sng" algn="ctr">
                <a:solidFill>
                  <a:schemeClr val="bg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1" b="0" i="0" u="none" strike="noStrike" kern="0" cap="none" spc="0" normalizeH="0" baseline="0" noProof="0">
                  <a:ln>
                    <a:noFill/>
                  </a:ln>
                  <a:solidFill>
                    <a:srgbClr val="632E6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7" name="Right Triangle 136">
                <a:extLst>
                  <a:ext uri="{FF2B5EF4-FFF2-40B4-BE49-F238E27FC236}">
                    <a16:creationId xmlns:a16="http://schemas.microsoft.com/office/drawing/2014/main" id="{BC542CF0-D38D-6099-4C74-43EE9D990856}"/>
                  </a:ext>
                </a:extLst>
              </p:cNvPr>
              <p:cNvSpPr/>
              <p:nvPr/>
            </p:nvSpPr>
            <p:spPr>
              <a:xfrm>
                <a:off x="2163892" y="1188773"/>
                <a:ext cx="1164298" cy="354809"/>
              </a:xfrm>
              <a:prstGeom prst="rtTriangle">
                <a:avLst/>
              </a:prstGeom>
              <a:noFill/>
              <a:ln w="12700" cap="flat" cmpd="sng" algn="ctr">
                <a:solidFill>
                  <a:schemeClr val="bg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1" b="0" i="0" u="none" strike="noStrike" kern="0" cap="none" spc="0" normalizeH="0" baseline="0" noProof="0">
                  <a:ln>
                    <a:noFill/>
                  </a:ln>
                  <a:solidFill>
                    <a:srgbClr val="632E6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298C25EB-B5CC-D57C-78D8-BE6774E2F462}"/>
                  </a:ext>
                </a:extLst>
              </p:cNvPr>
              <p:cNvSpPr/>
              <p:nvPr/>
            </p:nvSpPr>
            <p:spPr>
              <a:xfrm>
                <a:off x="3328190" y="1429993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A</a:t>
                </a:r>
              </a:p>
            </p:txBody>
          </p:sp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id="{79458330-BA71-D1B9-AABE-10EA29C4DD49}"/>
                  </a:ext>
                </a:extLst>
              </p:cNvPr>
              <p:cNvSpPr/>
              <p:nvPr/>
            </p:nvSpPr>
            <p:spPr>
              <a:xfrm>
                <a:off x="1979308" y="933196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B</a:t>
                </a:r>
              </a:p>
            </p:txBody>
          </p:sp>
          <p:sp>
            <p:nvSpPr>
              <p:cNvPr id="140" name="Rectangle 139">
                <a:extLst>
                  <a:ext uri="{FF2B5EF4-FFF2-40B4-BE49-F238E27FC236}">
                    <a16:creationId xmlns:a16="http://schemas.microsoft.com/office/drawing/2014/main" id="{EDF25721-3AA9-33C0-7EC4-C9CC149E8D9F}"/>
                  </a:ext>
                </a:extLst>
              </p:cNvPr>
              <p:cNvSpPr/>
              <p:nvPr/>
            </p:nvSpPr>
            <p:spPr>
              <a:xfrm>
                <a:off x="1979308" y="1543582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C</a:t>
                </a:r>
              </a:p>
            </p:txBody>
          </p:sp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E8FF380C-6FF1-9181-3692-D0E892BA2EBA}"/>
                  </a:ext>
                </a:extLst>
              </p:cNvPr>
              <p:cNvSpPr/>
              <p:nvPr/>
            </p:nvSpPr>
            <p:spPr>
              <a:xfrm>
                <a:off x="530088" y="571442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E</a:t>
                </a:r>
              </a:p>
            </p:txBody>
          </p:sp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B88FB1D2-FE3C-22D1-08D6-44349CA7DFBF}"/>
                  </a:ext>
                </a:extLst>
              </p:cNvPr>
              <p:cNvSpPr/>
              <p:nvPr/>
            </p:nvSpPr>
            <p:spPr>
              <a:xfrm>
                <a:off x="530088" y="1493416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D</a:t>
                </a:r>
              </a:p>
            </p:txBody>
          </p:sp>
        </p:grp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14C46EC3-B14F-0D0C-E52D-400B4B91C2F9}"/>
                </a:ext>
              </a:extLst>
            </p:cNvPr>
            <p:cNvSpPr/>
            <p:nvPr/>
          </p:nvSpPr>
          <p:spPr>
            <a:xfrm>
              <a:off x="762160" y="1974649"/>
              <a:ext cx="87088" cy="87088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C17ABD2D-FEE0-B0CC-E052-56D5388BAADE}"/>
                </a:ext>
              </a:extLst>
            </p:cNvPr>
            <p:cNvSpPr/>
            <p:nvPr/>
          </p:nvSpPr>
          <p:spPr>
            <a:xfrm>
              <a:off x="2113882" y="1974649"/>
              <a:ext cx="87088" cy="87088"/>
            </a:xfrm>
            <a:prstGeom prst="rect">
              <a:avLst/>
            </a:pr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4882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Table 10">
            <a:extLst>
              <a:ext uri="{FF2B5EF4-FFF2-40B4-BE49-F238E27FC236}">
                <a16:creationId xmlns:a16="http://schemas.microsoft.com/office/drawing/2014/main" id="{8D5EFD8A-E103-1B12-2CF7-34D16D64F6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331135"/>
              </p:ext>
            </p:extLst>
          </p:nvPr>
        </p:nvGraphicFramePr>
        <p:xfrm>
          <a:off x="258189" y="2829523"/>
          <a:ext cx="1687748" cy="972000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CA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AB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25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</a:tbl>
          </a:graphicData>
        </a:graphic>
      </p:graphicFrame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D4C56D87-B671-C275-D1AE-C80D81883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011048"/>
              </p:ext>
            </p:extLst>
          </p:nvPr>
        </p:nvGraphicFramePr>
        <p:xfrm>
          <a:off x="2204126" y="2829523"/>
          <a:ext cx="1687748" cy="972000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DB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</a:tbl>
          </a:graphicData>
        </a:graphic>
      </p:graphicFrame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0BB12DA1-2B94-D1EE-031B-5D2C90FD3401}"/>
              </a:ext>
            </a:extLst>
          </p:cNvPr>
          <p:cNvCxnSpPr>
            <a:cxnSpLocks/>
          </p:cNvCxnSpPr>
          <p:nvPr/>
        </p:nvCxnSpPr>
        <p:spPr>
          <a:xfrm>
            <a:off x="6096000" y="1089597"/>
            <a:ext cx="0" cy="5609377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C6A0F68F-8356-9CF7-566A-B74D1812BB13}"/>
              </a:ext>
            </a:extLst>
          </p:cNvPr>
          <p:cNvSpPr/>
          <p:nvPr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@nathanday314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6F3675B-3605-E0B3-EBAE-8289CDD2AF67}"/>
              </a:ext>
            </a:extLst>
          </p:cNvPr>
          <p:cNvSpPr txBox="1"/>
          <p:nvPr/>
        </p:nvSpPr>
        <p:spPr>
          <a:xfrm>
            <a:off x="183015" y="372862"/>
            <a:ext cx="8106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Pythagorean Areas with…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E648E32-E360-896F-4186-A5B8020AF9D6}"/>
              </a:ext>
            </a:extLst>
          </p:cNvPr>
          <p:cNvGrpSpPr/>
          <p:nvPr/>
        </p:nvGrpSpPr>
        <p:grpSpPr>
          <a:xfrm>
            <a:off x="285089" y="1097697"/>
            <a:ext cx="2255090" cy="1584670"/>
            <a:chOff x="925983" y="904305"/>
            <a:chExt cx="2255090" cy="1488590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E9C46CC0-6AA2-D077-2931-DC6906032351}"/>
                </a:ext>
              </a:extLst>
            </p:cNvPr>
            <p:cNvSpPr/>
            <p:nvPr/>
          </p:nvSpPr>
          <p:spPr>
            <a:xfrm rot="1787838">
              <a:off x="1582910" y="1405837"/>
              <a:ext cx="87088" cy="87088"/>
            </a:xfrm>
            <a:prstGeom prst="rect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43A53361-D838-C293-FF7B-9E9E0CA11B7A}"/>
                </a:ext>
              </a:extLst>
            </p:cNvPr>
            <p:cNvSpPr/>
            <p:nvPr/>
          </p:nvSpPr>
          <p:spPr>
            <a:xfrm>
              <a:off x="1161958" y="2033753"/>
              <a:ext cx="87088" cy="87088"/>
            </a:xfrm>
            <a:prstGeom prst="rect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2D45C1D3-043C-D982-BD4E-7362B51D34E2}"/>
                </a:ext>
              </a:extLst>
            </p:cNvPr>
            <p:cNvGrpSpPr/>
            <p:nvPr/>
          </p:nvGrpSpPr>
          <p:grpSpPr>
            <a:xfrm>
              <a:off x="925983" y="904305"/>
              <a:ext cx="2255090" cy="1488590"/>
              <a:chOff x="477041" y="594987"/>
              <a:chExt cx="3220317" cy="1159377"/>
            </a:xfrm>
          </p:grpSpPr>
          <p:sp>
            <p:nvSpPr>
              <p:cNvPr id="46" name="Right Triangle 45">
                <a:extLst>
                  <a:ext uri="{FF2B5EF4-FFF2-40B4-BE49-F238E27FC236}">
                    <a16:creationId xmlns:a16="http://schemas.microsoft.com/office/drawing/2014/main" id="{9C5841AD-1DBD-7E1F-BD9D-EF0430AD03F9}"/>
                  </a:ext>
                </a:extLst>
              </p:cNvPr>
              <p:cNvSpPr/>
              <p:nvPr/>
            </p:nvSpPr>
            <p:spPr>
              <a:xfrm>
                <a:off x="812168" y="776850"/>
                <a:ext cx="2516020" cy="766734"/>
              </a:xfrm>
              <a:prstGeom prst="rtTriangle">
                <a:avLst/>
              </a:prstGeom>
              <a:noFill/>
              <a:ln w="12700" cap="flat" cmpd="sng" algn="ctr">
                <a:solidFill>
                  <a:schemeClr val="bg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1" b="0" i="0" u="none" strike="noStrike" kern="0" cap="none" spc="0" normalizeH="0" baseline="0" noProof="0">
                  <a:ln>
                    <a:noFill/>
                  </a:ln>
                  <a:solidFill>
                    <a:srgbClr val="632E6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97281B13-FF2A-F95A-6460-DBE5D7DC0D50}"/>
                  </a:ext>
                </a:extLst>
              </p:cNvPr>
              <p:cNvSpPr/>
              <p:nvPr/>
            </p:nvSpPr>
            <p:spPr>
              <a:xfrm>
                <a:off x="3328190" y="1429993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A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EDA7A3B2-CC38-478B-45F0-5ED113C09878}"/>
                  </a:ext>
                </a:extLst>
              </p:cNvPr>
              <p:cNvSpPr/>
              <p:nvPr/>
            </p:nvSpPr>
            <p:spPr>
              <a:xfrm>
                <a:off x="494497" y="594987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B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10094315-B9B8-3ACA-BD48-721CFD3327A0}"/>
                  </a:ext>
                </a:extLst>
              </p:cNvPr>
              <p:cNvSpPr/>
              <p:nvPr/>
            </p:nvSpPr>
            <p:spPr>
              <a:xfrm>
                <a:off x="477041" y="1498787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C</a:t>
                </a: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D60A72CF-592F-9499-8854-E72601B3AC23}"/>
                  </a:ext>
                </a:extLst>
              </p:cNvPr>
              <p:cNvSpPr/>
              <p:nvPr/>
            </p:nvSpPr>
            <p:spPr>
              <a:xfrm>
                <a:off x="1377605" y="757403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D</a:t>
                </a:r>
              </a:p>
            </p:txBody>
          </p:sp>
        </p:grp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6DA8C60A-40A0-771C-2128-FABFC21EF4F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60662" y="1395586"/>
              <a:ext cx="448145" cy="72000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7" name="Table 10">
            <a:extLst>
              <a:ext uri="{FF2B5EF4-FFF2-40B4-BE49-F238E27FC236}">
                <a16:creationId xmlns:a16="http://schemas.microsoft.com/office/drawing/2014/main" id="{B667C339-6210-E3CE-D88A-804C15CFF3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78499"/>
              </p:ext>
            </p:extLst>
          </p:nvPr>
        </p:nvGraphicFramePr>
        <p:xfrm>
          <a:off x="4150063" y="2829523"/>
          <a:ext cx="1687748" cy="972000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2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ACD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2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CBD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</a:tbl>
          </a:graphicData>
        </a:graphic>
      </p:graphicFrame>
      <p:graphicFrame>
        <p:nvGraphicFramePr>
          <p:cNvPr id="146" name="Table 10">
            <a:extLst>
              <a:ext uri="{FF2B5EF4-FFF2-40B4-BE49-F238E27FC236}">
                <a16:creationId xmlns:a16="http://schemas.microsoft.com/office/drawing/2014/main" id="{ADA5FAF6-0682-B245-45B3-190641BEB6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708666"/>
              </p:ext>
            </p:extLst>
          </p:nvPr>
        </p:nvGraphicFramePr>
        <p:xfrm>
          <a:off x="6390320" y="2849178"/>
          <a:ext cx="1687748" cy="1660488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767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EA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767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AB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767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  <a:tr h="2767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ABE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9515214"/>
                  </a:ext>
                </a:extLst>
              </a:tr>
              <a:tr h="2767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BCD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1518957"/>
                  </a:ext>
                </a:extLst>
              </a:tr>
              <a:tr h="2767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BDE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591301"/>
                  </a:ext>
                </a:extLst>
              </a:tr>
            </a:tbl>
          </a:graphicData>
        </a:graphic>
      </p:graphicFrame>
      <p:sp>
        <p:nvSpPr>
          <p:cNvPr id="157" name="Title 2">
            <a:extLst>
              <a:ext uri="{FF2B5EF4-FFF2-40B4-BE49-F238E27FC236}">
                <a16:creationId xmlns:a16="http://schemas.microsoft.com/office/drawing/2014/main" id="{A5BFEB57-675D-DB90-3FAC-002FACE085FE}"/>
              </a:ext>
            </a:extLst>
          </p:cNvPr>
          <p:cNvSpPr txBox="1">
            <a:spLocks/>
          </p:cNvSpPr>
          <p:nvPr/>
        </p:nvSpPr>
        <p:spPr>
          <a:xfrm>
            <a:off x="5347436" y="213412"/>
            <a:ext cx="4831523" cy="8239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Similar Shapes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5DBAA75-30D8-15E4-3C26-6D29A03740B4}"/>
              </a:ext>
            </a:extLst>
          </p:cNvPr>
          <p:cNvGrpSpPr/>
          <p:nvPr/>
        </p:nvGrpSpPr>
        <p:grpSpPr>
          <a:xfrm>
            <a:off x="6197579" y="1059237"/>
            <a:ext cx="2528711" cy="1620511"/>
            <a:chOff x="8895041" y="1061648"/>
            <a:chExt cx="2528711" cy="1682850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648A0B9C-A15C-9905-426F-26D8F8E19095}"/>
                </a:ext>
              </a:extLst>
            </p:cNvPr>
            <p:cNvGrpSpPr/>
            <p:nvPr/>
          </p:nvGrpSpPr>
          <p:grpSpPr>
            <a:xfrm>
              <a:off x="8895041" y="1061648"/>
              <a:ext cx="2528711" cy="1682850"/>
              <a:chOff x="8895041" y="1026923"/>
              <a:chExt cx="2528711" cy="1682850"/>
            </a:xfrm>
          </p:grpSpPr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09731A52-ABA4-C31D-2127-7D505B9F04F1}"/>
                  </a:ext>
                </a:extLst>
              </p:cNvPr>
              <p:cNvSpPr/>
              <p:nvPr/>
            </p:nvSpPr>
            <p:spPr>
              <a:xfrm>
                <a:off x="9191354" y="2354335"/>
                <a:ext cx="87088" cy="92709"/>
              </a:xfrm>
              <a:prstGeom prst="rect">
                <a:avLst/>
              </a:prstGeom>
              <a:noFill/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62" name="Rectangle 161">
                <a:extLst>
                  <a:ext uri="{FF2B5EF4-FFF2-40B4-BE49-F238E27FC236}">
                    <a16:creationId xmlns:a16="http://schemas.microsoft.com/office/drawing/2014/main" id="{DCA791B5-D27D-81AB-C054-A793861C90DF}"/>
                  </a:ext>
                </a:extLst>
              </p:cNvPr>
              <p:cNvSpPr/>
              <p:nvPr/>
            </p:nvSpPr>
            <p:spPr>
              <a:xfrm>
                <a:off x="11032580" y="2354334"/>
                <a:ext cx="87088" cy="92709"/>
              </a:xfrm>
              <a:prstGeom prst="rect">
                <a:avLst/>
              </a:prstGeom>
              <a:noFill/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94A38B1B-0F31-C1B3-A3A4-10E4AE687B29}"/>
                  </a:ext>
                </a:extLst>
              </p:cNvPr>
              <p:cNvGrpSpPr/>
              <p:nvPr/>
            </p:nvGrpSpPr>
            <p:grpSpPr>
              <a:xfrm>
                <a:off x="8895041" y="1026923"/>
                <a:ext cx="2528711" cy="1682850"/>
                <a:chOff x="8795742" y="953534"/>
                <a:chExt cx="2745552" cy="1827157"/>
              </a:xfrm>
            </p:grpSpPr>
            <p:grpSp>
              <p:nvGrpSpPr>
                <p:cNvPr id="20" name="Group 19">
                  <a:extLst>
                    <a:ext uri="{FF2B5EF4-FFF2-40B4-BE49-F238E27FC236}">
                      <a16:creationId xmlns:a16="http://schemas.microsoft.com/office/drawing/2014/main" id="{9FD92CD0-9B06-021D-EAD7-6C02C14C2A78}"/>
                    </a:ext>
                  </a:extLst>
                </p:cNvPr>
                <p:cNvGrpSpPr/>
                <p:nvPr/>
              </p:nvGrpSpPr>
              <p:grpSpPr>
                <a:xfrm rot="16200000">
                  <a:off x="9472052" y="756351"/>
                  <a:ext cx="1381324" cy="2096841"/>
                  <a:chOff x="8863518" y="1115483"/>
                  <a:chExt cx="1381324" cy="2096841"/>
                </a:xfrm>
              </p:grpSpPr>
              <p:sp>
                <p:nvSpPr>
                  <p:cNvPr id="144" name="Right Triangle 143">
                    <a:extLst>
                      <a:ext uri="{FF2B5EF4-FFF2-40B4-BE49-F238E27FC236}">
                        <a16:creationId xmlns:a16="http://schemas.microsoft.com/office/drawing/2014/main" id="{250DA77C-4CDF-0515-F3BC-D3DABDFE335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8528979" y="1450022"/>
                    <a:ext cx="1381322" cy="712243"/>
                  </a:xfrm>
                  <a:prstGeom prst="rtTriangle">
                    <a:avLst/>
                  </a:prstGeom>
                  <a:noFill/>
                  <a:ln w="12700" cap="rnd" cmpd="sng" algn="ctr">
                    <a:solidFill>
                      <a:schemeClr val="bg2"/>
                    </a:solidFill>
                    <a:prstDash val="solid"/>
                    <a:round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1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632E62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5" name="Right Triangle 144">
                    <a:extLst>
                      <a:ext uri="{FF2B5EF4-FFF2-40B4-BE49-F238E27FC236}">
                        <a16:creationId xmlns:a16="http://schemas.microsoft.com/office/drawing/2014/main" id="{ADDCC9E0-BC2D-B056-9C56-A1FDB2055EEA}"/>
                      </a:ext>
                    </a:extLst>
                  </p:cNvPr>
                  <p:cNvSpPr/>
                  <p:nvPr/>
                </p:nvSpPr>
                <p:spPr>
                  <a:xfrm>
                    <a:off x="8863519" y="2500080"/>
                    <a:ext cx="1381323" cy="712243"/>
                  </a:xfrm>
                  <a:prstGeom prst="rtTriangle">
                    <a:avLst/>
                  </a:prstGeom>
                  <a:noFill/>
                  <a:ln w="12700" cap="rnd" cmpd="sng" algn="ctr">
                    <a:solidFill>
                      <a:schemeClr val="bg2"/>
                    </a:solidFill>
                    <a:prstDash val="solid"/>
                    <a:round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1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632E62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9" name="Straight Connector 18">
                    <a:extLst>
                      <a:ext uri="{FF2B5EF4-FFF2-40B4-BE49-F238E27FC236}">
                        <a16:creationId xmlns:a16="http://schemas.microsoft.com/office/drawing/2014/main" id="{6793B0A1-B9AE-D2A3-A373-15F316C36F21}"/>
                      </a:ext>
                    </a:extLst>
                  </p:cNvPr>
                  <p:cNvCxnSpPr>
                    <a:cxnSpLocks/>
                    <a:stCxn id="144" idx="0"/>
                    <a:endCxn id="145" idx="4"/>
                  </p:cNvCxnSpPr>
                  <p:nvPr/>
                </p:nvCxnSpPr>
                <p:spPr>
                  <a:xfrm>
                    <a:off x="9575762" y="1115483"/>
                    <a:ext cx="669078" cy="2096840"/>
                  </a:xfrm>
                  <a:prstGeom prst="line">
                    <a:avLst/>
                  </a:prstGeom>
                  <a:ln w="12700" cap="rnd">
                    <a:solidFill>
                      <a:schemeClr val="bg2"/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52" name="Rectangle 151">
                  <a:extLst>
                    <a:ext uri="{FF2B5EF4-FFF2-40B4-BE49-F238E27FC236}">
                      <a16:creationId xmlns:a16="http://schemas.microsoft.com/office/drawing/2014/main" id="{4932345A-6FED-571B-9A3D-C6188F834C22}"/>
                    </a:ext>
                  </a:extLst>
                </p:cNvPr>
                <p:cNvSpPr/>
                <p:nvPr/>
              </p:nvSpPr>
              <p:spPr>
                <a:xfrm>
                  <a:off x="8812874" y="2402673"/>
                  <a:ext cx="369168" cy="313176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1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632E62"/>
                      </a:solidFill>
                      <a:effectLst/>
                      <a:uLnTx/>
                      <a:uFillTx/>
                      <a:latin typeface="Cambria Math" panose="02040503050406030204" pitchFamily="18" charset="0"/>
                      <a:ea typeface="Cambria Math" panose="02040503050406030204" pitchFamily="18" charset="0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153" name="Rectangle 152">
                  <a:extLst>
                    <a:ext uri="{FF2B5EF4-FFF2-40B4-BE49-F238E27FC236}">
                      <a16:creationId xmlns:a16="http://schemas.microsoft.com/office/drawing/2014/main" id="{C7AE7795-994E-D771-4D30-C7DEB949C97C}"/>
                    </a:ext>
                  </a:extLst>
                </p:cNvPr>
                <p:cNvSpPr/>
                <p:nvPr/>
              </p:nvSpPr>
              <p:spPr>
                <a:xfrm>
                  <a:off x="11138879" y="2408542"/>
                  <a:ext cx="369168" cy="313176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1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632E62"/>
                      </a:solidFill>
                      <a:effectLst/>
                      <a:uLnTx/>
                      <a:uFillTx/>
                      <a:latin typeface="Cambria Math" panose="02040503050406030204" pitchFamily="18" charset="0"/>
                      <a:ea typeface="Cambria Math" panose="02040503050406030204" pitchFamily="18" charset="0"/>
                      <a:cs typeface="+mn-cs"/>
                    </a:rPr>
                    <a:t>C</a:t>
                  </a:r>
                </a:p>
              </p:txBody>
            </p:sp>
            <p:sp>
              <p:nvSpPr>
                <p:cNvPr id="154" name="Rectangle 153">
                  <a:extLst>
                    <a:ext uri="{FF2B5EF4-FFF2-40B4-BE49-F238E27FC236}">
                      <a16:creationId xmlns:a16="http://schemas.microsoft.com/office/drawing/2014/main" id="{19BA1DBE-7BFE-983F-AB8C-FE108DDFBECC}"/>
                    </a:ext>
                  </a:extLst>
                </p:cNvPr>
                <p:cNvSpPr/>
                <p:nvPr/>
              </p:nvSpPr>
              <p:spPr>
                <a:xfrm>
                  <a:off x="11172126" y="953534"/>
                  <a:ext cx="369168" cy="313176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1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632E62"/>
                      </a:solidFill>
                      <a:effectLst/>
                      <a:uLnTx/>
                      <a:uFillTx/>
                      <a:latin typeface="Cambria Math" panose="02040503050406030204" pitchFamily="18" charset="0"/>
                      <a:ea typeface="Cambria Math" panose="02040503050406030204" pitchFamily="18" charset="0"/>
                      <a:cs typeface="+mn-cs"/>
                    </a:rPr>
                    <a:t>D</a:t>
                  </a:r>
                </a:p>
              </p:txBody>
            </p:sp>
            <p:sp>
              <p:nvSpPr>
                <p:cNvPr id="155" name="Rectangle 154">
                  <a:extLst>
                    <a:ext uri="{FF2B5EF4-FFF2-40B4-BE49-F238E27FC236}">
                      <a16:creationId xmlns:a16="http://schemas.microsoft.com/office/drawing/2014/main" id="{FE3F26C1-8EDF-E880-130E-447AD4C924D3}"/>
                    </a:ext>
                  </a:extLst>
                </p:cNvPr>
                <p:cNvSpPr/>
                <p:nvPr/>
              </p:nvSpPr>
              <p:spPr>
                <a:xfrm>
                  <a:off x="8795742" y="1603267"/>
                  <a:ext cx="369168" cy="313176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1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632E62"/>
                      </a:solidFill>
                      <a:effectLst/>
                      <a:uLnTx/>
                      <a:uFillTx/>
                      <a:latin typeface="Cambria Math" panose="02040503050406030204" pitchFamily="18" charset="0"/>
                      <a:ea typeface="Cambria Math" panose="02040503050406030204" pitchFamily="18" charset="0"/>
                      <a:cs typeface="+mn-cs"/>
                    </a:rPr>
                    <a:t>E</a:t>
                  </a:r>
                </a:p>
              </p:txBody>
            </p:sp>
            <p:sp>
              <p:nvSpPr>
                <p:cNvPr id="156" name="Rectangle 155">
                  <a:extLst>
                    <a:ext uri="{FF2B5EF4-FFF2-40B4-BE49-F238E27FC236}">
                      <a16:creationId xmlns:a16="http://schemas.microsoft.com/office/drawing/2014/main" id="{B6BEFFB6-5142-3AFA-8C03-6EE399191336}"/>
                    </a:ext>
                  </a:extLst>
                </p:cNvPr>
                <p:cNvSpPr/>
                <p:nvPr/>
              </p:nvSpPr>
              <p:spPr>
                <a:xfrm>
                  <a:off x="10333295" y="2467515"/>
                  <a:ext cx="369168" cy="313176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1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632E62"/>
                      </a:solidFill>
                      <a:effectLst/>
                      <a:uLnTx/>
                      <a:uFillTx/>
                      <a:latin typeface="Cambria Math" panose="02040503050406030204" pitchFamily="18" charset="0"/>
                      <a:ea typeface="Cambria Math" panose="02040503050406030204" pitchFamily="18" charset="0"/>
                      <a:cs typeface="+mn-cs"/>
                    </a:rPr>
                    <a:t>B</a:t>
                  </a:r>
                </a:p>
              </p:txBody>
            </p:sp>
          </p:grpSp>
        </p:grp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9F499E1B-B4D3-3C16-EF11-E5D23007F4F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694488" y="2480599"/>
              <a:ext cx="1088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D63D9B7B-35E0-07D8-D19C-F3CEE541481A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1063569" y="1879654"/>
              <a:ext cx="1088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6546D617-58B7-84C5-674F-9EACA41DBCB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730032" y="2481242"/>
              <a:ext cx="1088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1D81E1C2-D795-325F-0605-CE7170230CEB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767479" y="2481242"/>
              <a:ext cx="1088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4578FA85-558B-AF35-B998-86B2EC9A853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9133993" y="2139076"/>
              <a:ext cx="1088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338B2A20-455F-AB2D-954E-8C2E16424F6C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9136726" y="2177294"/>
              <a:ext cx="1088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A0CACCB8-FA90-C0F3-D0CD-E9EE3652966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4629180"/>
                  </p:ext>
                </p:extLst>
              </p:nvPr>
            </p:nvGraphicFramePr>
            <p:xfrm>
              <a:off x="8852608" y="1133576"/>
              <a:ext cx="3073906" cy="1511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73906">
                      <a:extLst>
                        <a:ext uri="{9D8B030D-6E8A-4147-A177-3AD203B41FA5}">
                          <a16:colId xmlns:a16="http://schemas.microsoft.com/office/drawing/2014/main" val="2033526816"/>
                        </a:ext>
                      </a:extLst>
                    </a:gridCol>
                  </a:tblGrid>
                  <a:tr h="2877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Show that angle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05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</m:t>
                              </m:r>
                              <m:acc>
                                <m:accPr>
                                  <m:chr m:val="̂"/>
                                  <m:ctrlPr>
                                    <a:rPr lang="en-GB" sz="1050" b="1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50" b="1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𝐁</m:t>
                                  </m:r>
                                </m:e>
                              </m:acc>
                              <m:r>
                                <m:rPr>
                                  <m:sty m:val="p"/>
                                </m:rPr>
                                <a:rPr lang="en-GB" sz="105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D</m:t>
                              </m:r>
                            </m:oMath>
                          </a14:m>
                          <a:r>
                            <a:rPr lang="en-GB" sz="1050" i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is a right angle.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4031439"/>
                      </a:ext>
                    </a:extLst>
                  </a:tr>
                  <a:tr h="1224000"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2731208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A0CACCB8-FA90-C0F3-D0CD-E9EE3652966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34629180"/>
                  </p:ext>
                </p:extLst>
              </p:nvPr>
            </p:nvGraphicFramePr>
            <p:xfrm>
              <a:off x="8852608" y="1133576"/>
              <a:ext cx="3073906" cy="1511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73906">
                      <a:extLst>
                        <a:ext uri="{9D8B030D-6E8A-4147-A177-3AD203B41FA5}">
                          <a16:colId xmlns:a16="http://schemas.microsoft.com/office/drawing/2014/main" val="2033526816"/>
                        </a:ext>
                      </a:extLst>
                    </a:gridCol>
                  </a:tblGrid>
                  <a:tr h="2877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12" t="-4348" r="-412" b="-4260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4031439"/>
                      </a:ext>
                    </a:extLst>
                  </a:tr>
                  <a:tr h="1224000">
                    <a:tc>
                      <a:txBody>
                        <a:bodyPr/>
                        <a:lstStyle/>
                        <a:p>
                          <a:endParaRPr lang="en-GB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27312086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76" name="Table 7">
            <a:extLst>
              <a:ext uri="{FF2B5EF4-FFF2-40B4-BE49-F238E27FC236}">
                <a16:creationId xmlns:a16="http://schemas.microsoft.com/office/drawing/2014/main" id="{42F01C03-1B40-C8E5-8392-FB57955424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472930"/>
              </p:ext>
            </p:extLst>
          </p:nvPr>
        </p:nvGraphicFramePr>
        <p:xfrm>
          <a:off x="2813641" y="1133576"/>
          <a:ext cx="3073906" cy="151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3906">
                  <a:extLst>
                    <a:ext uri="{9D8B030D-6E8A-4147-A177-3AD203B41FA5}">
                      <a16:colId xmlns:a16="http://schemas.microsoft.com/office/drawing/2014/main" val="2033526816"/>
                    </a:ext>
                  </a:extLst>
                </a:gridCol>
              </a:tblGrid>
              <a:tr h="287720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Show that triangles</a:t>
                      </a:r>
                      <a:r>
                        <a:rPr lang="en-GB" sz="1050" baseline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ABC, ACD and CBD are similar.</a:t>
                      </a:r>
                      <a:endParaRPr lang="en-GB" sz="1050" i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031439"/>
                  </a:ext>
                </a:extLst>
              </a:tr>
              <a:tr h="122400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7312086"/>
                  </a:ext>
                </a:extLst>
              </a:tr>
            </a:tbl>
          </a:graphicData>
        </a:graphic>
      </p:graphicFrame>
      <p:graphicFrame>
        <p:nvGraphicFramePr>
          <p:cNvPr id="77" name="Table 10">
            <a:extLst>
              <a:ext uri="{FF2B5EF4-FFF2-40B4-BE49-F238E27FC236}">
                <a16:creationId xmlns:a16="http://schemas.microsoft.com/office/drawing/2014/main" id="{AE217C23-0957-ACF3-EEDD-B8E9C1633A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206990"/>
              </p:ext>
            </p:extLst>
          </p:nvPr>
        </p:nvGraphicFramePr>
        <p:xfrm>
          <a:off x="258982" y="4041669"/>
          <a:ext cx="2664000" cy="468000"/>
        </p:xfrm>
        <a:graphic>
          <a:graphicData uri="http://schemas.openxmlformats.org/drawingml/2006/table">
            <a:tbl>
              <a:tblPr firstRow="1" bandRow="1"/>
              <a:tblGrid>
                <a:gridCol w="1332000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468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Ratio of hypotenuses of each triangle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2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</a:tbl>
          </a:graphicData>
        </a:graphic>
      </p:graphicFrame>
      <p:graphicFrame>
        <p:nvGraphicFramePr>
          <p:cNvPr id="78" name="Table 10">
            <a:extLst>
              <a:ext uri="{FF2B5EF4-FFF2-40B4-BE49-F238E27FC236}">
                <a16:creationId xmlns:a16="http://schemas.microsoft.com/office/drawing/2014/main" id="{D71AEED5-FAA4-01E6-2C08-2D5EFAF75A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965239"/>
              </p:ext>
            </p:extLst>
          </p:nvPr>
        </p:nvGraphicFramePr>
        <p:xfrm>
          <a:off x="3168585" y="4041669"/>
          <a:ext cx="2664000" cy="468000"/>
        </p:xfrm>
        <a:graphic>
          <a:graphicData uri="http://schemas.openxmlformats.org/drawingml/2006/table">
            <a:tbl>
              <a:tblPr firstRow="1" bandRow="1"/>
              <a:tblGrid>
                <a:gridCol w="1332000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468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Ratio of areas</a:t>
                      </a:r>
                      <a:b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a:br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of each triangle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2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</a:tbl>
          </a:graphicData>
        </a:graphic>
      </p:graphicFrame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21EB64BE-396B-B89A-05D4-78D7D1DFDC4B}"/>
              </a:ext>
            </a:extLst>
          </p:cNvPr>
          <p:cNvCxnSpPr>
            <a:cxnSpLocks/>
          </p:cNvCxnSpPr>
          <p:nvPr/>
        </p:nvCxnSpPr>
        <p:spPr>
          <a:xfrm flipH="1">
            <a:off x="183015" y="4749814"/>
            <a:ext cx="11743497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5" name="Table 10">
                <a:extLst>
                  <a:ext uri="{FF2B5EF4-FFF2-40B4-BE49-F238E27FC236}">
                    <a16:creationId xmlns:a16="http://schemas.microsoft.com/office/drawing/2014/main" id="{B2D8BDBB-3BC9-DBC0-784E-F9C89EB715B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6944108"/>
                  </p:ext>
                </p:extLst>
              </p:nvPr>
            </p:nvGraphicFramePr>
            <p:xfrm>
              <a:off x="258189" y="4989959"/>
              <a:ext cx="1687748" cy="972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324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BC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324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CA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324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AB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5958007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5" name="Table 10">
                <a:extLst>
                  <a:ext uri="{FF2B5EF4-FFF2-40B4-BE49-F238E27FC236}">
                    <a16:creationId xmlns:a16="http://schemas.microsoft.com/office/drawing/2014/main" id="{B2D8BDBB-3BC9-DBC0-784E-F9C89EB715B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56944108"/>
                  </p:ext>
                </p:extLst>
              </p:nvPr>
            </p:nvGraphicFramePr>
            <p:xfrm>
              <a:off x="258189" y="4989959"/>
              <a:ext cx="1687748" cy="972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324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BC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1493" r="-1493" b="-2038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324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CA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1493" t="-100000" r="-1493" b="-1038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324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AB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4"/>
                          <a:stretch>
                            <a:fillRect l="-101493" t="-200000" r="-1493" b="-38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59580072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86" name="Table 85">
            <a:extLst>
              <a:ext uri="{FF2B5EF4-FFF2-40B4-BE49-F238E27FC236}">
                <a16:creationId xmlns:a16="http://schemas.microsoft.com/office/drawing/2014/main" id="{1EA3C5DA-4052-1A75-1C2D-196C4DF0E4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11540"/>
              </p:ext>
            </p:extLst>
          </p:nvPr>
        </p:nvGraphicFramePr>
        <p:xfrm>
          <a:off x="2204126" y="4989959"/>
          <a:ext cx="1687748" cy="972000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DB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</a:tbl>
          </a:graphicData>
        </a:graphic>
      </p:graphicFrame>
      <p:graphicFrame>
        <p:nvGraphicFramePr>
          <p:cNvPr id="87" name="Table 10">
            <a:extLst>
              <a:ext uri="{FF2B5EF4-FFF2-40B4-BE49-F238E27FC236}">
                <a16:creationId xmlns:a16="http://schemas.microsoft.com/office/drawing/2014/main" id="{431F7EEC-5EB4-15AC-E424-4842D78AF1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477624"/>
              </p:ext>
            </p:extLst>
          </p:nvPr>
        </p:nvGraphicFramePr>
        <p:xfrm>
          <a:off x="4150063" y="4989959"/>
          <a:ext cx="1687748" cy="972000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2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CAD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2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BCD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0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</a:tbl>
          </a:graphicData>
        </a:graphic>
      </p:graphicFrame>
      <p:graphicFrame>
        <p:nvGraphicFramePr>
          <p:cNvPr id="95" name="Table 10">
            <a:extLst>
              <a:ext uri="{FF2B5EF4-FFF2-40B4-BE49-F238E27FC236}">
                <a16:creationId xmlns:a16="http://schemas.microsoft.com/office/drawing/2014/main" id="{86F2CE10-2B1C-F365-FFDD-5989F5E86B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432651"/>
              </p:ext>
            </p:extLst>
          </p:nvPr>
        </p:nvGraphicFramePr>
        <p:xfrm>
          <a:off x="258982" y="6202103"/>
          <a:ext cx="2664000" cy="468000"/>
        </p:xfrm>
        <a:graphic>
          <a:graphicData uri="http://schemas.openxmlformats.org/drawingml/2006/table">
            <a:tbl>
              <a:tblPr firstRow="1" bandRow="1"/>
              <a:tblGrid>
                <a:gridCol w="1332000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468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Ratio of hypotenuses of each triangle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2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</a:tbl>
          </a:graphicData>
        </a:graphic>
      </p:graphicFrame>
      <p:graphicFrame>
        <p:nvGraphicFramePr>
          <p:cNvPr id="96" name="Table 10">
            <a:extLst>
              <a:ext uri="{FF2B5EF4-FFF2-40B4-BE49-F238E27FC236}">
                <a16:creationId xmlns:a16="http://schemas.microsoft.com/office/drawing/2014/main" id="{1D1EFD4E-54EA-30F8-1F6F-0060D7D7F5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5586338"/>
              </p:ext>
            </p:extLst>
          </p:nvPr>
        </p:nvGraphicFramePr>
        <p:xfrm>
          <a:off x="3168585" y="6202103"/>
          <a:ext cx="2664000" cy="468000"/>
        </p:xfrm>
        <a:graphic>
          <a:graphicData uri="http://schemas.openxmlformats.org/drawingml/2006/table">
            <a:tbl>
              <a:tblPr firstRow="1" bandRow="1"/>
              <a:tblGrid>
                <a:gridCol w="1332000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1332000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468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Ratio of areas</a:t>
                      </a:r>
                      <a:b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a:br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of each triangle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endParaRPr lang="en-GB" sz="1200" b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</a:tbl>
          </a:graphicData>
        </a:graphic>
      </p:graphicFrame>
      <p:graphicFrame>
        <p:nvGraphicFramePr>
          <p:cNvPr id="98" name="Table 7">
            <a:extLst>
              <a:ext uri="{FF2B5EF4-FFF2-40B4-BE49-F238E27FC236}">
                <a16:creationId xmlns:a16="http://schemas.microsoft.com/office/drawing/2014/main" id="{80B775B5-054A-4353-9CDE-D39EB0386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0898879"/>
              </p:ext>
            </p:extLst>
          </p:nvPr>
        </p:nvGraphicFramePr>
        <p:xfrm>
          <a:off x="8289418" y="2829520"/>
          <a:ext cx="3643600" cy="1680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800">
                  <a:extLst>
                    <a:ext uri="{9D8B030D-6E8A-4147-A177-3AD203B41FA5}">
                      <a16:colId xmlns:a16="http://schemas.microsoft.com/office/drawing/2014/main" val="1529070607"/>
                    </a:ext>
                  </a:extLst>
                </a:gridCol>
                <a:gridCol w="1821800">
                  <a:extLst>
                    <a:ext uri="{9D8B030D-6E8A-4147-A177-3AD203B41FA5}">
                      <a16:colId xmlns:a16="http://schemas.microsoft.com/office/drawing/2014/main" val="2033526816"/>
                    </a:ext>
                  </a:extLst>
                </a:gridCol>
              </a:tblGrid>
              <a:tr h="305237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50" i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trapezium ACDE (two methods)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i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031439"/>
                  </a:ext>
                </a:extLst>
              </a:tr>
              <a:tr h="1374907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7312086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2" name="Table 10">
                <a:extLst>
                  <a:ext uri="{FF2B5EF4-FFF2-40B4-BE49-F238E27FC236}">
                    <a16:creationId xmlns:a16="http://schemas.microsoft.com/office/drawing/2014/main" id="{3C1C7F68-B515-817C-8623-AD1EC183B46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1396606"/>
                  </p:ext>
                </p:extLst>
              </p:nvPr>
            </p:nvGraphicFramePr>
            <p:xfrm>
              <a:off x="6390320" y="4989959"/>
              <a:ext cx="1687748" cy="1680144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EA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AB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59580072"/>
                      </a:ext>
                    </a:extLst>
                  </a:tr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ABE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2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09515214"/>
                      </a:ext>
                    </a:extLst>
                  </a:tr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BCD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2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11518957"/>
                      </a:ext>
                    </a:extLst>
                  </a:tr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BDE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2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225913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2" name="Table 10">
                <a:extLst>
                  <a:ext uri="{FF2B5EF4-FFF2-40B4-BE49-F238E27FC236}">
                    <a16:creationId xmlns:a16="http://schemas.microsoft.com/office/drawing/2014/main" id="{3C1C7F68-B515-817C-8623-AD1EC183B46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11396606"/>
                  </p:ext>
                </p:extLst>
              </p:nvPr>
            </p:nvGraphicFramePr>
            <p:xfrm>
              <a:off x="6390320" y="4989959"/>
              <a:ext cx="1687748" cy="1680144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EA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1493" r="-1493" b="-5136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AB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1493" t="-95652" r="-1493" b="-39130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1493" t="-204545" r="-1493" b="-30909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59580072"/>
                      </a:ext>
                    </a:extLst>
                  </a:tr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ABE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2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209515214"/>
                      </a:ext>
                    </a:extLst>
                  </a:tr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BCD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2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111518957"/>
                      </a:ext>
                    </a:extLst>
                  </a:tr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BDE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1200" b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62259130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03" name="Table 7">
            <a:extLst>
              <a:ext uri="{FF2B5EF4-FFF2-40B4-BE49-F238E27FC236}">
                <a16:creationId xmlns:a16="http://schemas.microsoft.com/office/drawing/2014/main" id="{091626C1-8BAA-68C9-544D-0AA17DBC14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597154"/>
              </p:ext>
            </p:extLst>
          </p:nvPr>
        </p:nvGraphicFramePr>
        <p:xfrm>
          <a:off x="8289418" y="4989958"/>
          <a:ext cx="3643600" cy="1680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800">
                  <a:extLst>
                    <a:ext uri="{9D8B030D-6E8A-4147-A177-3AD203B41FA5}">
                      <a16:colId xmlns:a16="http://schemas.microsoft.com/office/drawing/2014/main" val="1529070607"/>
                    </a:ext>
                  </a:extLst>
                </a:gridCol>
                <a:gridCol w="1821800">
                  <a:extLst>
                    <a:ext uri="{9D8B030D-6E8A-4147-A177-3AD203B41FA5}">
                      <a16:colId xmlns:a16="http://schemas.microsoft.com/office/drawing/2014/main" val="2033526816"/>
                    </a:ext>
                  </a:extLst>
                </a:gridCol>
              </a:tblGrid>
              <a:tr h="305237">
                <a:tc gridSpan="2">
                  <a:txBody>
                    <a:bodyPr/>
                    <a:lstStyle/>
                    <a:p>
                      <a:pPr algn="ctr"/>
                      <a:r>
                        <a:rPr lang="en-GB" sz="1050" i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trapezium ACDE (two methods)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50" i="0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031439"/>
                  </a:ext>
                </a:extLst>
              </a:tr>
              <a:tr h="1374907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73120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000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" name="Table 10">
            <a:extLst>
              <a:ext uri="{FF2B5EF4-FFF2-40B4-BE49-F238E27FC236}">
                <a16:creationId xmlns:a16="http://schemas.microsoft.com/office/drawing/2014/main" id="{8D5EFD8A-E103-1B12-2CF7-34D16D64F659}"/>
              </a:ext>
            </a:extLst>
          </p:cNvPr>
          <p:cNvGraphicFramePr>
            <a:graphicFrameLocks noGrp="1"/>
          </p:cNvGraphicFramePr>
          <p:nvPr/>
        </p:nvGraphicFramePr>
        <p:xfrm>
          <a:off x="258189" y="2829523"/>
          <a:ext cx="1687748" cy="972000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CA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20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AB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25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</a:tbl>
          </a:graphicData>
        </a:graphic>
      </p:graphicFrame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D4C56D87-B671-C275-D1AE-C80D81883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976220"/>
              </p:ext>
            </p:extLst>
          </p:nvPr>
        </p:nvGraphicFramePr>
        <p:xfrm>
          <a:off x="2204126" y="2829523"/>
          <a:ext cx="1687748" cy="972000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DB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CD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</a:tbl>
          </a:graphicData>
        </a:graphic>
      </p:graphicFrame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0BB12DA1-2B94-D1EE-031B-5D2C90FD3401}"/>
              </a:ext>
            </a:extLst>
          </p:cNvPr>
          <p:cNvCxnSpPr>
            <a:cxnSpLocks/>
          </p:cNvCxnSpPr>
          <p:nvPr/>
        </p:nvCxnSpPr>
        <p:spPr>
          <a:xfrm>
            <a:off x="6096000" y="1089597"/>
            <a:ext cx="0" cy="5609377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C6A0F68F-8356-9CF7-566A-B74D1812BB13}"/>
              </a:ext>
            </a:extLst>
          </p:cNvPr>
          <p:cNvSpPr/>
          <p:nvPr/>
        </p:nvSpPr>
        <p:spPr>
          <a:xfrm>
            <a:off x="8423565" y="6446983"/>
            <a:ext cx="3731491" cy="3925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@nathanday314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26F3675B-3605-E0B3-EBAE-8289CDD2AF67}"/>
              </a:ext>
            </a:extLst>
          </p:cNvPr>
          <p:cNvSpPr txBox="1"/>
          <p:nvPr/>
        </p:nvSpPr>
        <p:spPr>
          <a:xfrm>
            <a:off x="183015" y="372862"/>
            <a:ext cx="8106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Pythagorean Areas with…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E648E32-E360-896F-4186-A5B8020AF9D6}"/>
              </a:ext>
            </a:extLst>
          </p:cNvPr>
          <p:cNvGrpSpPr/>
          <p:nvPr/>
        </p:nvGrpSpPr>
        <p:grpSpPr>
          <a:xfrm>
            <a:off x="285089" y="1097697"/>
            <a:ext cx="2255090" cy="1584670"/>
            <a:chOff x="925983" y="904305"/>
            <a:chExt cx="2255090" cy="1488590"/>
          </a:xfrm>
        </p:grpSpPr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E9C46CC0-6AA2-D077-2931-DC6906032351}"/>
                </a:ext>
              </a:extLst>
            </p:cNvPr>
            <p:cNvSpPr/>
            <p:nvPr/>
          </p:nvSpPr>
          <p:spPr>
            <a:xfrm rot="1787838">
              <a:off x="1582910" y="1405837"/>
              <a:ext cx="87088" cy="87088"/>
            </a:xfrm>
            <a:prstGeom prst="rect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43A53361-D838-C293-FF7B-9E9E0CA11B7A}"/>
                </a:ext>
              </a:extLst>
            </p:cNvPr>
            <p:cNvSpPr/>
            <p:nvPr/>
          </p:nvSpPr>
          <p:spPr>
            <a:xfrm>
              <a:off x="1161958" y="2033753"/>
              <a:ext cx="87088" cy="87088"/>
            </a:xfrm>
            <a:prstGeom prst="rect">
              <a:avLst/>
            </a:prstGeom>
            <a:noFill/>
            <a:ln>
              <a:solidFill>
                <a:schemeClr val="bg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endParaRPr>
            </a:p>
          </p:txBody>
        </p: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2D45C1D3-043C-D982-BD4E-7362B51D34E2}"/>
                </a:ext>
              </a:extLst>
            </p:cNvPr>
            <p:cNvGrpSpPr/>
            <p:nvPr/>
          </p:nvGrpSpPr>
          <p:grpSpPr>
            <a:xfrm>
              <a:off x="925983" y="904305"/>
              <a:ext cx="2255090" cy="1488590"/>
              <a:chOff x="477041" y="594987"/>
              <a:chExt cx="3220317" cy="1159377"/>
            </a:xfrm>
          </p:grpSpPr>
          <p:sp>
            <p:nvSpPr>
              <p:cNvPr id="46" name="Right Triangle 45">
                <a:extLst>
                  <a:ext uri="{FF2B5EF4-FFF2-40B4-BE49-F238E27FC236}">
                    <a16:creationId xmlns:a16="http://schemas.microsoft.com/office/drawing/2014/main" id="{9C5841AD-1DBD-7E1F-BD9D-EF0430AD03F9}"/>
                  </a:ext>
                </a:extLst>
              </p:cNvPr>
              <p:cNvSpPr/>
              <p:nvPr/>
            </p:nvSpPr>
            <p:spPr>
              <a:xfrm>
                <a:off x="812168" y="776850"/>
                <a:ext cx="2516020" cy="766734"/>
              </a:xfrm>
              <a:prstGeom prst="rtTriangle">
                <a:avLst/>
              </a:prstGeom>
              <a:noFill/>
              <a:ln w="12700" cap="flat" cmpd="sng" algn="ctr">
                <a:solidFill>
                  <a:schemeClr val="bg2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1" b="0" i="0" u="none" strike="noStrike" kern="0" cap="none" spc="0" normalizeH="0" baseline="0" noProof="0">
                  <a:ln>
                    <a:noFill/>
                  </a:ln>
                  <a:solidFill>
                    <a:srgbClr val="632E62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97281B13-FF2A-F95A-6460-DBE5D7DC0D50}"/>
                  </a:ext>
                </a:extLst>
              </p:cNvPr>
              <p:cNvSpPr/>
              <p:nvPr/>
            </p:nvSpPr>
            <p:spPr>
              <a:xfrm>
                <a:off x="3328190" y="1429993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A</a:t>
                </a:r>
              </a:p>
            </p:txBody>
          </p:sp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EDA7A3B2-CC38-478B-45F0-5ED113C09878}"/>
                  </a:ext>
                </a:extLst>
              </p:cNvPr>
              <p:cNvSpPr/>
              <p:nvPr/>
            </p:nvSpPr>
            <p:spPr>
              <a:xfrm>
                <a:off x="494497" y="594987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B</a:t>
                </a:r>
              </a:p>
            </p:txBody>
          </p:sp>
          <p:sp>
            <p:nvSpPr>
              <p:cNvPr id="50" name="Rectangle 49">
                <a:extLst>
                  <a:ext uri="{FF2B5EF4-FFF2-40B4-BE49-F238E27FC236}">
                    <a16:creationId xmlns:a16="http://schemas.microsoft.com/office/drawing/2014/main" id="{10094315-B9B8-3ACA-BD48-721CFD3327A0}"/>
                  </a:ext>
                </a:extLst>
              </p:cNvPr>
              <p:cNvSpPr/>
              <p:nvPr/>
            </p:nvSpPr>
            <p:spPr>
              <a:xfrm>
                <a:off x="477041" y="1498787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C</a:t>
                </a:r>
              </a:p>
            </p:txBody>
          </p:sp>
          <p:sp>
            <p:nvSpPr>
              <p:cNvPr id="52" name="Rectangle 51">
                <a:extLst>
                  <a:ext uri="{FF2B5EF4-FFF2-40B4-BE49-F238E27FC236}">
                    <a16:creationId xmlns:a16="http://schemas.microsoft.com/office/drawing/2014/main" id="{D60A72CF-592F-9499-8854-E72601B3AC23}"/>
                  </a:ext>
                </a:extLst>
              </p:cNvPr>
              <p:cNvSpPr/>
              <p:nvPr/>
            </p:nvSpPr>
            <p:spPr>
              <a:xfrm>
                <a:off x="1377605" y="757403"/>
                <a:ext cx="369168" cy="25557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1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632E62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Cambria Math" panose="02040503050406030204" pitchFamily="18" charset="0"/>
                    <a:cs typeface="+mn-cs"/>
                  </a:rPr>
                  <a:t>D</a:t>
                </a:r>
              </a:p>
            </p:txBody>
          </p:sp>
        </p:grpSp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6DA8C60A-40A0-771C-2128-FABFC21EF4F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60662" y="1395586"/>
              <a:ext cx="448145" cy="72000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27" name="Table 10">
            <a:extLst>
              <a:ext uri="{FF2B5EF4-FFF2-40B4-BE49-F238E27FC236}">
                <a16:creationId xmlns:a16="http://schemas.microsoft.com/office/drawing/2014/main" id="{B667C339-6210-E3CE-D88A-804C15CFF3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951872"/>
              </p:ext>
            </p:extLst>
          </p:nvPr>
        </p:nvGraphicFramePr>
        <p:xfrm>
          <a:off x="4150063" y="2829523"/>
          <a:ext cx="1687748" cy="972000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ABC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150 cm</a:t>
                      </a:r>
                      <a:r>
                        <a:rPr lang="en-GB" sz="1200" b="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ACD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96 cm</a:t>
                      </a:r>
                      <a:r>
                        <a:rPr lang="en-GB" sz="1200" b="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324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CBD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54 cm</a:t>
                      </a:r>
                      <a:r>
                        <a:rPr lang="en-GB" sz="1200" b="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  <a:endParaRPr lang="en-GB" sz="1200" b="0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</a:tbl>
          </a:graphicData>
        </a:graphic>
      </p:graphicFrame>
      <p:graphicFrame>
        <p:nvGraphicFramePr>
          <p:cNvPr id="146" name="Table 10">
            <a:extLst>
              <a:ext uri="{FF2B5EF4-FFF2-40B4-BE49-F238E27FC236}">
                <a16:creationId xmlns:a16="http://schemas.microsoft.com/office/drawing/2014/main" id="{ADA5FAF6-0682-B245-45B3-190641BEB6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268816"/>
              </p:ext>
            </p:extLst>
          </p:nvPr>
        </p:nvGraphicFramePr>
        <p:xfrm>
          <a:off x="6390320" y="2849178"/>
          <a:ext cx="1687748" cy="1660488"/>
        </p:xfrm>
        <a:graphic>
          <a:graphicData uri="http://schemas.openxmlformats.org/drawingml/2006/table">
            <a:tbl>
              <a:tblPr firstRow="1" bandRow="1"/>
              <a:tblGrid>
                <a:gridCol w="843874">
                  <a:extLst>
                    <a:ext uri="{9D8B030D-6E8A-4147-A177-3AD203B41FA5}">
                      <a16:colId xmlns:a16="http://schemas.microsoft.com/office/drawing/2014/main" val="746613942"/>
                    </a:ext>
                  </a:extLst>
                </a:gridCol>
                <a:gridCol w="843874">
                  <a:extLst>
                    <a:ext uri="{9D8B030D-6E8A-4147-A177-3AD203B41FA5}">
                      <a16:colId xmlns:a16="http://schemas.microsoft.com/office/drawing/2014/main" val="4152053402"/>
                    </a:ext>
                  </a:extLst>
                </a:gridCol>
              </a:tblGrid>
              <a:tr h="2767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EA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991891"/>
                  </a:ext>
                </a:extLst>
              </a:tr>
              <a:tr h="2767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AB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1897732"/>
                  </a:ext>
                </a:extLst>
              </a:tr>
              <a:tr h="2767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BE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200" b="0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 cm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580072"/>
                  </a:ext>
                </a:extLst>
              </a:tr>
              <a:tr h="2767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ABE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 cm</a:t>
                      </a:r>
                      <a:r>
                        <a:rPr lang="en-GB" sz="1200" b="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9515214"/>
                  </a:ext>
                </a:extLst>
              </a:tr>
              <a:tr h="2767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BCD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24 cm</a:t>
                      </a:r>
                      <a:r>
                        <a:rPr lang="en-GB" sz="1200" b="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518957"/>
                  </a:ext>
                </a:extLst>
              </a:tr>
              <a:tr h="27674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GB" sz="1000" b="1" dirty="0">
                          <a:solidFill>
                            <a:schemeClr val="bg2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Area of BDE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50 cm</a:t>
                      </a:r>
                      <a:r>
                        <a:rPr lang="en-GB" sz="1200" b="0" baseline="30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</a:t>
                      </a:r>
                    </a:p>
                  </a:txBody>
                  <a:tcPr marL="43385" marR="43385" marT="21692" marB="21692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591301"/>
                  </a:ext>
                </a:extLst>
              </a:tr>
            </a:tbl>
          </a:graphicData>
        </a:graphic>
      </p:graphicFrame>
      <p:sp>
        <p:nvSpPr>
          <p:cNvPr id="157" name="Title 2">
            <a:extLst>
              <a:ext uri="{FF2B5EF4-FFF2-40B4-BE49-F238E27FC236}">
                <a16:creationId xmlns:a16="http://schemas.microsoft.com/office/drawing/2014/main" id="{A5BFEB57-675D-DB90-3FAC-002FACE085FE}"/>
              </a:ext>
            </a:extLst>
          </p:cNvPr>
          <p:cNvSpPr txBox="1">
            <a:spLocks/>
          </p:cNvSpPr>
          <p:nvPr/>
        </p:nvSpPr>
        <p:spPr>
          <a:xfrm>
            <a:off x="5347436" y="213412"/>
            <a:ext cx="4831523" cy="82391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400" b="0" i="0" u="none" strike="noStrike" kern="1200" cap="none" spc="0" normalizeH="0" baseline="0" noProof="0" dirty="0">
                <a:ln>
                  <a:noFill/>
                </a:ln>
                <a:solidFill>
                  <a:srgbClr val="632E62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Similar Shapes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5DBAA75-30D8-15E4-3C26-6D29A03740B4}"/>
              </a:ext>
            </a:extLst>
          </p:cNvPr>
          <p:cNvGrpSpPr/>
          <p:nvPr/>
        </p:nvGrpSpPr>
        <p:grpSpPr>
          <a:xfrm>
            <a:off x="6197579" y="1059237"/>
            <a:ext cx="2528711" cy="1620511"/>
            <a:chOff x="8895041" y="1061648"/>
            <a:chExt cx="2528711" cy="1682850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648A0B9C-A15C-9905-426F-26D8F8E19095}"/>
                </a:ext>
              </a:extLst>
            </p:cNvPr>
            <p:cNvGrpSpPr/>
            <p:nvPr/>
          </p:nvGrpSpPr>
          <p:grpSpPr>
            <a:xfrm>
              <a:off x="8895041" y="1061648"/>
              <a:ext cx="2528711" cy="1682850"/>
              <a:chOff x="8895041" y="1026923"/>
              <a:chExt cx="2528711" cy="1682850"/>
            </a:xfrm>
          </p:grpSpPr>
          <p:sp>
            <p:nvSpPr>
              <p:cNvPr id="161" name="Rectangle 160">
                <a:extLst>
                  <a:ext uri="{FF2B5EF4-FFF2-40B4-BE49-F238E27FC236}">
                    <a16:creationId xmlns:a16="http://schemas.microsoft.com/office/drawing/2014/main" id="{09731A52-ABA4-C31D-2127-7D505B9F04F1}"/>
                  </a:ext>
                </a:extLst>
              </p:cNvPr>
              <p:cNvSpPr/>
              <p:nvPr/>
            </p:nvSpPr>
            <p:spPr>
              <a:xfrm>
                <a:off x="9191354" y="2354335"/>
                <a:ext cx="87088" cy="92709"/>
              </a:xfrm>
              <a:prstGeom prst="rect">
                <a:avLst/>
              </a:prstGeom>
              <a:noFill/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sp>
            <p:nvSpPr>
              <p:cNvPr id="162" name="Rectangle 161">
                <a:extLst>
                  <a:ext uri="{FF2B5EF4-FFF2-40B4-BE49-F238E27FC236}">
                    <a16:creationId xmlns:a16="http://schemas.microsoft.com/office/drawing/2014/main" id="{DCA791B5-D27D-81AB-C054-A793861C90DF}"/>
                  </a:ext>
                </a:extLst>
              </p:cNvPr>
              <p:cNvSpPr/>
              <p:nvPr/>
            </p:nvSpPr>
            <p:spPr>
              <a:xfrm>
                <a:off x="11032580" y="2354334"/>
                <a:ext cx="87088" cy="92709"/>
              </a:xfrm>
              <a:prstGeom prst="rect">
                <a:avLst/>
              </a:prstGeom>
              <a:noFill/>
              <a:ln>
                <a:solidFill>
                  <a:schemeClr val="bg2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orbel" panose="020B0503020204020204"/>
                  <a:ea typeface="+mn-ea"/>
                  <a:cs typeface="+mn-cs"/>
                </a:endParaRPr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94A38B1B-0F31-C1B3-A3A4-10E4AE687B29}"/>
                  </a:ext>
                </a:extLst>
              </p:cNvPr>
              <p:cNvGrpSpPr/>
              <p:nvPr/>
            </p:nvGrpSpPr>
            <p:grpSpPr>
              <a:xfrm>
                <a:off x="8895041" y="1026923"/>
                <a:ext cx="2528711" cy="1682850"/>
                <a:chOff x="8795742" y="953534"/>
                <a:chExt cx="2745552" cy="1827157"/>
              </a:xfrm>
            </p:grpSpPr>
            <p:grpSp>
              <p:nvGrpSpPr>
                <p:cNvPr id="20" name="Group 19">
                  <a:extLst>
                    <a:ext uri="{FF2B5EF4-FFF2-40B4-BE49-F238E27FC236}">
                      <a16:creationId xmlns:a16="http://schemas.microsoft.com/office/drawing/2014/main" id="{9FD92CD0-9B06-021D-EAD7-6C02C14C2A78}"/>
                    </a:ext>
                  </a:extLst>
                </p:cNvPr>
                <p:cNvGrpSpPr/>
                <p:nvPr/>
              </p:nvGrpSpPr>
              <p:grpSpPr>
                <a:xfrm rot="16200000">
                  <a:off x="9472052" y="756351"/>
                  <a:ext cx="1381324" cy="2096841"/>
                  <a:chOff x="8863518" y="1115483"/>
                  <a:chExt cx="1381324" cy="2096841"/>
                </a:xfrm>
              </p:grpSpPr>
              <p:sp>
                <p:nvSpPr>
                  <p:cNvPr id="144" name="Right Triangle 143">
                    <a:extLst>
                      <a:ext uri="{FF2B5EF4-FFF2-40B4-BE49-F238E27FC236}">
                        <a16:creationId xmlns:a16="http://schemas.microsoft.com/office/drawing/2014/main" id="{250DA77C-4CDF-0515-F3BC-D3DABDFE3358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8528979" y="1450022"/>
                    <a:ext cx="1381322" cy="712243"/>
                  </a:xfrm>
                  <a:prstGeom prst="rtTriangle">
                    <a:avLst/>
                  </a:prstGeom>
                  <a:noFill/>
                  <a:ln w="12700" cap="rnd" cmpd="sng" algn="ctr">
                    <a:solidFill>
                      <a:schemeClr val="bg2"/>
                    </a:solidFill>
                    <a:prstDash val="solid"/>
                    <a:round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1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632E62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5" name="Right Triangle 144">
                    <a:extLst>
                      <a:ext uri="{FF2B5EF4-FFF2-40B4-BE49-F238E27FC236}">
                        <a16:creationId xmlns:a16="http://schemas.microsoft.com/office/drawing/2014/main" id="{ADDCC9E0-BC2D-B056-9C56-A1FDB2055EEA}"/>
                      </a:ext>
                    </a:extLst>
                  </p:cNvPr>
                  <p:cNvSpPr/>
                  <p:nvPr/>
                </p:nvSpPr>
                <p:spPr>
                  <a:xfrm>
                    <a:off x="8863519" y="2500080"/>
                    <a:ext cx="1381323" cy="712243"/>
                  </a:xfrm>
                  <a:prstGeom prst="rtTriangle">
                    <a:avLst/>
                  </a:prstGeom>
                  <a:noFill/>
                  <a:ln w="12700" cap="rnd" cmpd="sng" algn="ctr">
                    <a:solidFill>
                      <a:schemeClr val="bg2"/>
                    </a:solidFill>
                    <a:prstDash val="solid"/>
                    <a:round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GB" sz="1801" b="0" i="0" u="none" strike="noStrike" kern="0" cap="none" spc="0" normalizeH="0" baseline="0" noProof="0">
                      <a:ln>
                        <a:noFill/>
                      </a:ln>
                      <a:solidFill>
                        <a:srgbClr val="632E62"/>
                      </a:solidFill>
                      <a:effectLst/>
                      <a:uLnTx/>
                      <a:uFillTx/>
                      <a:latin typeface="Calibri" panose="020F0502020204030204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19" name="Straight Connector 18">
                    <a:extLst>
                      <a:ext uri="{FF2B5EF4-FFF2-40B4-BE49-F238E27FC236}">
                        <a16:creationId xmlns:a16="http://schemas.microsoft.com/office/drawing/2014/main" id="{6793B0A1-B9AE-D2A3-A373-15F316C36F21}"/>
                      </a:ext>
                    </a:extLst>
                  </p:cNvPr>
                  <p:cNvCxnSpPr>
                    <a:cxnSpLocks/>
                    <a:stCxn id="144" idx="0"/>
                    <a:endCxn id="145" idx="4"/>
                  </p:cNvCxnSpPr>
                  <p:nvPr/>
                </p:nvCxnSpPr>
                <p:spPr>
                  <a:xfrm>
                    <a:off x="9575762" y="1115483"/>
                    <a:ext cx="669078" cy="2096840"/>
                  </a:xfrm>
                  <a:prstGeom prst="line">
                    <a:avLst/>
                  </a:prstGeom>
                  <a:ln w="12700" cap="rnd">
                    <a:solidFill>
                      <a:schemeClr val="bg2"/>
                    </a:solidFill>
                    <a:round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52" name="Rectangle 151">
                  <a:extLst>
                    <a:ext uri="{FF2B5EF4-FFF2-40B4-BE49-F238E27FC236}">
                      <a16:creationId xmlns:a16="http://schemas.microsoft.com/office/drawing/2014/main" id="{4932345A-6FED-571B-9A3D-C6188F834C22}"/>
                    </a:ext>
                  </a:extLst>
                </p:cNvPr>
                <p:cNvSpPr/>
                <p:nvPr/>
              </p:nvSpPr>
              <p:spPr>
                <a:xfrm>
                  <a:off x="8812874" y="2402673"/>
                  <a:ext cx="369168" cy="313176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1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632E62"/>
                      </a:solidFill>
                      <a:effectLst/>
                      <a:uLnTx/>
                      <a:uFillTx/>
                      <a:latin typeface="Cambria Math" panose="02040503050406030204" pitchFamily="18" charset="0"/>
                      <a:ea typeface="Cambria Math" panose="02040503050406030204" pitchFamily="18" charset="0"/>
                      <a:cs typeface="+mn-cs"/>
                    </a:rPr>
                    <a:t>A</a:t>
                  </a:r>
                </a:p>
              </p:txBody>
            </p:sp>
            <p:sp>
              <p:nvSpPr>
                <p:cNvPr id="153" name="Rectangle 152">
                  <a:extLst>
                    <a:ext uri="{FF2B5EF4-FFF2-40B4-BE49-F238E27FC236}">
                      <a16:creationId xmlns:a16="http://schemas.microsoft.com/office/drawing/2014/main" id="{C7AE7795-994E-D771-4D30-C7DEB949C97C}"/>
                    </a:ext>
                  </a:extLst>
                </p:cNvPr>
                <p:cNvSpPr/>
                <p:nvPr/>
              </p:nvSpPr>
              <p:spPr>
                <a:xfrm>
                  <a:off x="11138879" y="2408542"/>
                  <a:ext cx="369168" cy="313176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1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632E62"/>
                      </a:solidFill>
                      <a:effectLst/>
                      <a:uLnTx/>
                      <a:uFillTx/>
                      <a:latin typeface="Cambria Math" panose="02040503050406030204" pitchFamily="18" charset="0"/>
                      <a:ea typeface="Cambria Math" panose="02040503050406030204" pitchFamily="18" charset="0"/>
                      <a:cs typeface="+mn-cs"/>
                    </a:rPr>
                    <a:t>C</a:t>
                  </a:r>
                </a:p>
              </p:txBody>
            </p:sp>
            <p:sp>
              <p:nvSpPr>
                <p:cNvPr id="154" name="Rectangle 153">
                  <a:extLst>
                    <a:ext uri="{FF2B5EF4-FFF2-40B4-BE49-F238E27FC236}">
                      <a16:creationId xmlns:a16="http://schemas.microsoft.com/office/drawing/2014/main" id="{19BA1DBE-7BFE-983F-AB8C-FE108DDFBECC}"/>
                    </a:ext>
                  </a:extLst>
                </p:cNvPr>
                <p:cNvSpPr/>
                <p:nvPr/>
              </p:nvSpPr>
              <p:spPr>
                <a:xfrm>
                  <a:off x="11172126" y="953534"/>
                  <a:ext cx="369168" cy="313176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1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632E62"/>
                      </a:solidFill>
                      <a:effectLst/>
                      <a:uLnTx/>
                      <a:uFillTx/>
                      <a:latin typeface="Cambria Math" panose="02040503050406030204" pitchFamily="18" charset="0"/>
                      <a:ea typeface="Cambria Math" panose="02040503050406030204" pitchFamily="18" charset="0"/>
                      <a:cs typeface="+mn-cs"/>
                    </a:rPr>
                    <a:t>D</a:t>
                  </a:r>
                </a:p>
              </p:txBody>
            </p:sp>
            <p:sp>
              <p:nvSpPr>
                <p:cNvPr id="155" name="Rectangle 154">
                  <a:extLst>
                    <a:ext uri="{FF2B5EF4-FFF2-40B4-BE49-F238E27FC236}">
                      <a16:creationId xmlns:a16="http://schemas.microsoft.com/office/drawing/2014/main" id="{FE3F26C1-8EDF-E880-130E-447AD4C924D3}"/>
                    </a:ext>
                  </a:extLst>
                </p:cNvPr>
                <p:cNvSpPr/>
                <p:nvPr/>
              </p:nvSpPr>
              <p:spPr>
                <a:xfrm>
                  <a:off x="8795742" y="1603267"/>
                  <a:ext cx="369168" cy="313176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1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632E62"/>
                      </a:solidFill>
                      <a:effectLst/>
                      <a:uLnTx/>
                      <a:uFillTx/>
                      <a:latin typeface="Cambria Math" panose="02040503050406030204" pitchFamily="18" charset="0"/>
                      <a:ea typeface="Cambria Math" panose="02040503050406030204" pitchFamily="18" charset="0"/>
                      <a:cs typeface="+mn-cs"/>
                    </a:rPr>
                    <a:t>E</a:t>
                  </a:r>
                </a:p>
              </p:txBody>
            </p:sp>
            <p:sp>
              <p:nvSpPr>
                <p:cNvPr id="156" name="Rectangle 155">
                  <a:extLst>
                    <a:ext uri="{FF2B5EF4-FFF2-40B4-BE49-F238E27FC236}">
                      <a16:creationId xmlns:a16="http://schemas.microsoft.com/office/drawing/2014/main" id="{B6BEFFB6-5142-3AFA-8C03-6EE399191336}"/>
                    </a:ext>
                  </a:extLst>
                </p:cNvPr>
                <p:cNvSpPr/>
                <p:nvPr/>
              </p:nvSpPr>
              <p:spPr>
                <a:xfrm>
                  <a:off x="10333295" y="2467515"/>
                  <a:ext cx="369168" cy="313176"/>
                </a:xfrm>
                <a:prstGeom prst="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401" b="0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632E62"/>
                      </a:solidFill>
                      <a:effectLst/>
                      <a:uLnTx/>
                      <a:uFillTx/>
                      <a:latin typeface="Cambria Math" panose="02040503050406030204" pitchFamily="18" charset="0"/>
                      <a:ea typeface="Cambria Math" panose="02040503050406030204" pitchFamily="18" charset="0"/>
                      <a:cs typeface="+mn-cs"/>
                    </a:rPr>
                    <a:t>B</a:t>
                  </a:r>
                </a:p>
              </p:txBody>
            </p:sp>
          </p:grpSp>
        </p:grpSp>
        <p:cxnSp>
          <p:nvCxnSpPr>
            <p:cNvPr id="163" name="Straight Connector 162">
              <a:extLst>
                <a:ext uri="{FF2B5EF4-FFF2-40B4-BE49-F238E27FC236}">
                  <a16:creationId xmlns:a16="http://schemas.microsoft.com/office/drawing/2014/main" id="{9F499E1B-B4D3-3C16-EF11-E5D23007F4F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9694488" y="2480599"/>
              <a:ext cx="1088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>
              <a:extLst>
                <a:ext uri="{FF2B5EF4-FFF2-40B4-BE49-F238E27FC236}">
                  <a16:creationId xmlns:a16="http://schemas.microsoft.com/office/drawing/2014/main" id="{D63D9B7B-35E0-07D8-D19C-F3CEE541481A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1063569" y="1879654"/>
              <a:ext cx="1088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>
              <a:extLst>
                <a:ext uri="{FF2B5EF4-FFF2-40B4-BE49-F238E27FC236}">
                  <a16:creationId xmlns:a16="http://schemas.microsoft.com/office/drawing/2014/main" id="{6546D617-58B7-84C5-674F-9EACA41DBCB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730032" y="2481242"/>
              <a:ext cx="1088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>
              <a:extLst>
                <a:ext uri="{FF2B5EF4-FFF2-40B4-BE49-F238E27FC236}">
                  <a16:creationId xmlns:a16="http://schemas.microsoft.com/office/drawing/2014/main" id="{1D81E1C2-D795-325F-0605-CE7170230CEB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0767479" y="2481242"/>
              <a:ext cx="1088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>
              <a:extLst>
                <a:ext uri="{FF2B5EF4-FFF2-40B4-BE49-F238E27FC236}">
                  <a16:creationId xmlns:a16="http://schemas.microsoft.com/office/drawing/2014/main" id="{4578FA85-558B-AF35-B998-86B2EC9A853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9133993" y="2139076"/>
              <a:ext cx="1088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>
              <a:extLst>
                <a:ext uri="{FF2B5EF4-FFF2-40B4-BE49-F238E27FC236}">
                  <a16:creationId xmlns:a16="http://schemas.microsoft.com/office/drawing/2014/main" id="{338B2A20-455F-AB2D-954E-8C2E16424F6C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9136726" y="2177294"/>
              <a:ext cx="1088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A0CACCB8-FA90-C0F3-D0CD-E9EE3652966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13160782"/>
                  </p:ext>
                </p:extLst>
              </p:nvPr>
            </p:nvGraphicFramePr>
            <p:xfrm>
              <a:off x="8852608" y="1133576"/>
              <a:ext cx="3073906" cy="1511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73906">
                      <a:extLst>
                        <a:ext uri="{9D8B030D-6E8A-4147-A177-3AD203B41FA5}">
                          <a16:colId xmlns:a16="http://schemas.microsoft.com/office/drawing/2014/main" val="2033526816"/>
                        </a:ext>
                      </a:extLst>
                    </a:gridCol>
                  </a:tblGrid>
                  <a:tr h="2877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Show that angle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05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</m:t>
                              </m:r>
                              <m:acc>
                                <m:accPr>
                                  <m:chr m:val="̂"/>
                                  <m:ctrlPr>
                                    <a:rPr lang="en-GB" sz="1050" b="1" i="1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050" b="0" i="0" smtClean="0">
                                      <a:solidFill>
                                        <a:schemeClr val="bg2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B</m:t>
                                  </m:r>
                                </m:e>
                              </m:acc>
                              <m:r>
                                <m:rPr>
                                  <m:sty m:val="p"/>
                                </m:rPr>
                                <a:rPr lang="en-GB" sz="1050" b="0" i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D</m:t>
                              </m:r>
                            </m:oMath>
                          </a14:m>
                          <a:r>
                            <a:rPr lang="en-GB" sz="1050" i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is a right angle.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4031439"/>
                      </a:ext>
                    </a:extLst>
                  </a:tr>
                  <a:tr h="1224000">
                    <a:tc>
                      <a:txBody>
                        <a:bodyPr/>
                        <a:lstStyle/>
                        <a:p>
                          <a:r>
                            <a:rPr lang="en-GB" sz="1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Triangles</a:t>
                          </a:r>
                          <a:r>
                            <a:rPr lang="en-GB" sz="100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ABE and BCD are congruent.</a:t>
                          </a:r>
                          <a:br>
                            <a:rPr lang="en-GB" sz="1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Angles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A</m:t>
                              </m:r>
                              <m:acc>
                                <m:accPr>
                                  <m:chr m:val="̂"/>
                                  <m:ctrlPr>
                                    <a:rPr lang="en-GB" sz="1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E</m:t>
                                  </m:r>
                                </m:e>
                              </m:acc>
                              <m:r>
                                <m:rPr>
                                  <m:sty m:val="p"/>
                                </m:rP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B</m:t>
                              </m:r>
                            </m:oMath>
                          </a14:m>
                          <a:r>
                            <a:rPr lang="en-GB" sz="10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A</m:t>
                              </m:r>
                              <m:acc>
                                <m:accPr>
                                  <m:chr m:val="̂"/>
                                  <m:ctrlPr>
                                    <a:rPr lang="en-GB" sz="1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B</m:t>
                                  </m:r>
                                </m:e>
                              </m:acc>
                              <m:r>
                                <m:rPr>
                                  <m:sty m:val="p"/>
                                </m:rP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</m:t>
                              </m:r>
                            </m:oMath>
                          </a14:m>
                          <a:r>
                            <a:rPr lang="en-GB" sz="10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sum to </a:t>
                          </a:r>
                          <a14:m>
                            <m:oMath xmlns:m="http://schemas.openxmlformats.org/officeDocument/2006/math">
                              <m:r>
                                <a:rPr lang="en-GB" sz="1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90°</m:t>
                              </m:r>
                            </m:oMath>
                          </a14:m>
                          <a:r>
                            <a:rPr lang="en-GB" sz="10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.</a:t>
                          </a:r>
                        </a:p>
                        <a:p>
                          <a:r>
                            <a:rPr lang="en-GB" sz="10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D</m:t>
                              </m:r>
                              <m:acc>
                                <m:accPr>
                                  <m:chr m:val="̂"/>
                                  <m:ctrlPr>
                                    <a:rPr lang="en-GB" sz="1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B</m:t>
                                  </m:r>
                                </m:e>
                              </m:acc>
                              <m:r>
                                <m:rPr>
                                  <m:sty m:val="p"/>
                                </m:rP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</m:t>
                              </m:r>
                            </m:oMath>
                          </a14:m>
                          <a:r>
                            <a:rPr lang="en-GB" sz="1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is equal to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A</m:t>
                              </m:r>
                              <m:acc>
                                <m:accPr>
                                  <m:chr m:val="̂"/>
                                  <m:ctrlPr>
                                    <a:rPr lang="en-GB" sz="1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E</m:t>
                                  </m:r>
                                </m:e>
                              </m:acc>
                              <m:r>
                                <m:rPr>
                                  <m:sty m:val="p"/>
                                </m:rP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B</m:t>
                              </m:r>
                            </m:oMath>
                          </a14:m>
                          <a:r>
                            <a:rPr lang="en-GB" sz="1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.</a:t>
                          </a:r>
                        </a:p>
                        <a:p>
                          <a:endParaRPr lang="en-GB" sz="100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  <a:p>
                          <a:r>
                            <a:rPr lang="en-GB" sz="1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Therefore,  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E</m:t>
                              </m:r>
                              <m:acc>
                                <m:accPr>
                                  <m:chr m:val="̂"/>
                                  <m:ctrlPr>
                                    <a:rPr lang="en-GB" sz="1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B</m:t>
                                  </m:r>
                                </m:e>
                              </m:acc>
                              <m:r>
                                <m:rPr>
                                  <m:sty m:val="p"/>
                                </m:rP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D</m:t>
                              </m:r>
                              <m: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=180</m:t>
                              </m:r>
                              <m:r>
                                <a:rPr lang="en-GB" sz="1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°−</m:t>
                              </m:r>
                              <m:d>
                                <m:dPr>
                                  <m:ctrlPr>
                                    <a:rPr lang="en-GB" sz="1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A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en-GB" sz="10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1000" b="0" i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B</m:t>
                                      </m:r>
                                    </m:e>
                                  </m:acc>
                                  <m:r>
                                    <m:rPr>
                                      <m:sty m:val="p"/>
                                    </m:rPr>
                                    <a:rPr lang="en-GB" sz="1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E</m:t>
                                  </m:r>
                                  <m:r>
                                    <a:rPr lang="en-GB" sz="1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1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D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en-GB" sz="10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GB" sz="1000" b="0" i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B</m:t>
                                      </m:r>
                                    </m:e>
                                  </m:acc>
                                  <m:r>
                                    <m:rPr>
                                      <m:sty m:val="p"/>
                                    </m:rPr>
                                    <a:rPr lang="en-GB" sz="1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</m:d>
                            </m:oMath>
                          </a14:m>
                          <a:br>
                            <a:rPr lang="en-GB" sz="1000" b="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000" b="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	</a:t>
                          </a:r>
                          <a14:m>
                            <m:oMath xmlns:m="http://schemas.openxmlformats.org/officeDocument/2006/math">
                              <m: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=180</m:t>
                              </m:r>
                              <m:r>
                                <a:rPr lang="en-GB" sz="1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  <m: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−90</m:t>
                              </m:r>
                              <m:r>
                                <a:rPr lang="en-GB" sz="1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br>
                            <a:rPr lang="en-GB" sz="1000" b="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000" b="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	</a:t>
                          </a:r>
                          <a14:m>
                            <m:oMath xmlns:m="http://schemas.openxmlformats.org/officeDocument/2006/math">
                              <m:r>
                                <a:rPr lang="en-GB" sz="1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=90°</m:t>
                              </m:r>
                            </m:oMath>
                          </a14:m>
                          <a:r>
                            <a:rPr lang="en-GB" sz="1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, a right angle.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2731208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A0CACCB8-FA90-C0F3-D0CD-E9EE3652966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13160782"/>
                  </p:ext>
                </p:extLst>
              </p:nvPr>
            </p:nvGraphicFramePr>
            <p:xfrm>
              <a:off x="8852608" y="1133576"/>
              <a:ext cx="3073906" cy="1511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73906">
                      <a:extLst>
                        <a:ext uri="{9D8B030D-6E8A-4147-A177-3AD203B41FA5}">
                          <a16:colId xmlns:a16="http://schemas.microsoft.com/office/drawing/2014/main" val="2033526816"/>
                        </a:ext>
                      </a:extLst>
                    </a:gridCol>
                  </a:tblGrid>
                  <a:tr h="2877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12" t="-4348" r="-412" b="-4260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4031439"/>
                      </a:ext>
                    </a:extLst>
                  </a:tr>
                  <a:tr h="1224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12" t="-24742" r="-412" b="-10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2731208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6" name="Table 7">
                <a:extLst>
                  <a:ext uri="{FF2B5EF4-FFF2-40B4-BE49-F238E27FC236}">
                    <a16:creationId xmlns:a16="http://schemas.microsoft.com/office/drawing/2014/main" id="{42F01C03-1B40-C8E5-8392-FB57955424E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3360584"/>
                  </p:ext>
                </p:extLst>
              </p:nvPr>
            </p:nvGraphicFramePr>
            <p:xfrm>
              <a:off x="2813641" y="1133576"/>
              <a:ext cx="3073906" cy="1511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73906">
                      <a:extLst>
                        <a:ext uri="{9D8B030D-6E8A-4147-A177-3AD203B41FA5}">
                          <a16:colId xmlns:a16="http://schemas.microsoft.com/office/drawing/2014/main" val="2033526816"/>
                        </a:ext>
                      </a:extLst>
                    </a:gridCol>
                  </a:tblGrid>
                  <a:tr h="2877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Show that triangles</a:t>
                          </a:r>
                          <a:r>
                            <a:rPr lang="en-GB" sz="1050" baseline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ABC, ACD and CBD are similar.</a:t>
                          </a:r>
                          <a:endParaRPr lang="en-GB" sz="1050" i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4031439"/>
                      </a:ext>
                    </a:extLst>
                  </a:tr>
                  <a:tr h="12240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GB" sz="10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Angles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</m:t>
                              </m:r>
                              <m:acc>
                                <m:accPr>
                                  <m:chr m:val="̂"/>
                                  <m:ctrlPr>
                                    <a:rPr lang="en-GB" sz="1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A</m:t>
                                  </m:r>
                                </m:e>
                              </m:acc>
                              <m:r>
                                <m:rPr>
                                  <m:sty m:val="p"/>
                                </m:rP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D</m:t>
                              </m:r>
                            </m:oMath>
                          </a14:m>
                          <a:r>
                            <a:rPr lang="en-GB" sz="10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A</m:t>
                              </m:r>
                              <m:acc>
                                <m:accPr>
                                  <m:chr m:val="̂"/>
                                  <m:ctrlPr>
                                    <a:rPr lang="en-GB" sz="1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B</m:t>
                                  </m:r>
                                </m:e>
                              </m:acc>
                              <m:r>
                                <m:rPr>
                                  <m:sty m:val="p"/>
                                </m:rP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</m:t>
                              </m:r>
                            </m:oMath>
                          </a14:m>
                          <a:r>
                            <a:rPr lang="en-GB" sz="10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sum to </a:t>
                          </a:r>
                          <a14:m>
                            <m:oMath xmlns:m="http://schemas.openxmlformats.org/officeDocument/2006/math">
                              <m:r>
                                <a:rPr lang="en-GB" sz="10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90°</m:t>
                              </m:r>
                            </m:oMath>
                          </a14:m>
                          <a:r>
                            <a:rPr lang="en-GB" sz="10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.</a:t>
                          </a:r>
                          <a:br>
                            <a:rPr lang="en-GB" sz="10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0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So</a:t>
                          </a:r>
                          <a:r>
                            <a:rPr lang="en-GB" sz="1000" i="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do angles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</m:t>
                              </m:r>
                              <m:acc>
                                <m:accPr>
                                  <m:chr m:val="̂"/>
                                  <m:ctrlPr>
                                    <a:rPr lang="en-GB" sz="1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A</m:t>
                                  </m:r>
                                </m:e>
                              </m:acc>
                              <m:r>
                                <m:rPr>
                                  <m:sty m:val="p"/>
                                </m:rP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D</m:t>
                              </m:r>
                            </m:oMath>
                          </a14:m>
                          <a:r>
                            <a:rPr lang="en-GB" sz="10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and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D</m:t>
                              </m:r>
                              <m:acc>
                                <m:accPr>
                                  <m:chr m:val="̂"/>
                                  <m:ctrlPr>
                                    <a:rPr lang="en-GB" sz="1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0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</m:t>
                                  </m:r>
                                </m:e>
                              </m:acc>
                              <m:r>
                                <m:rPr>
                                  <m:sty m:val="p"/>
                                </m:rPr>
                                <a:rPr lang="en-GB" sz="10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A</m:t>
                              </m:r>
                            </m:oMath>
                          </a14:m>
                          <a:r>
                            <a:rPr lang="en-GB" sz="10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.</a:t>
                          </a:r>
                          <a:br>
                            <a:rPr lang="en-GB" sz="10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br>
                            <a:rPr lang="en-GB" sz="10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0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Therefore,</a:t>
                          </a:r>
                          <a:r>
                            <a:rPr lang="en-GB" sz="1000" i="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GB" sz="10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𝐀</m:t>
                              </m:r>
                              <m:acc>
                                <m:accPr>
                                  <m:chr m:val="̂"/>
                                  <m:ctrlPr>
                                    <a:rPr lang="en-GB" sz="1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𝐁</m:t>
                                  </m:r>
                                </m:e>
                              </m:acc>
                              <m:r>
                                <a:rPr lang="en-GB" sz="10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𝐂</m:t>
                              </m:r>
                              <m:r>
                                <a:rPr lang="en-GB" sz="10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0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𝐃</m:t>
                              </m:r>
                              <m:acc>
                                <m:accPr>
                                  <m:chr m:val="̂"/>
                                  <m:ctrlPr>
                                    <a:rPr lang="en-GB" sz="1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𝐂</m:t>
                                  </m:r>
                                </m:e>
                              </m:acc>
                              <m:r>
                                <a:rPr lang="en-GB" sz="10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𝐀</m:t>
                              </m:r>
                            </m:oMath>
                          </a14:m>
                          <a:r>
                            <a:rPr lang="en-GB" sz="10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.</a:t>
                          </a:r>
                          <a:r>
                            <a:rPr lang="en-GB" sz="1000" i="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r>
                            <a:rPr lang="en-GB" sz="10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Similarly, </a:t>
                          </a:r>
                          <a14:m>
                            <m:oMath xmlns:m="http://schemas.openxmlformats.org/officeDocument/2006/math">
                              <m:r>
                                <a:rPr lang="en-GB" sz="10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𝐂</m:t>
                              </m:r>
                              <m:acc>
                                <m:accPr>
                                  <m:chr m:val="̂"/>
                                  <m:ctrlPr>
                                    <a:rPr lang="en-GB" sz="10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</m:acc>
                              <m:r>
                                <a:rPr lang="en-GB" sz="10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𝐁</m:t>
                              </m:r>
                              <m:r>
                                <a:rPr lang="en-GB" sz="10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GB" sz="10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𝐁</m:t>
                              </m:r>
                              <m:acc>
                                <m:accPr>
                                  <m:chr m:val="̂"/>
                                  <m:ctrlPr>
                                    <a:rPr lang="en-GB" sz="1000" b="1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1000" b="1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𝐂</m:t>
                                  </m:r>
                                </m:e>
                              </m:acc>
                              <m:r>
                                <a:rPr lang="en-GB" sz="1000" b="1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𝐃</m:t>
                              </m:r>
                            </m:oMath>
                          </a14:m>
                          <a:r>
                            <a:rPr lang="en-GB" sz="10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.</a:t>
                          </a:r>
                          <a:br>
                            <a:rPr lang="en-GB" sz="10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br>
                            <a:rPr lang="en-GB" sz="10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0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All</a:t>
                          </a:r>
                          <a:r>
                            <a:rPr lang="en-GB" sz="1000" i="0" baseline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three triangles have the same angles, and are therefore similar.</a:t>
                          </a:r>
                          <a:endParaRPr lang="en-GB" sz="1000" i="0" dirty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2731208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6" name="Table 7">
                <a:extLst>
                  <a:ext uri="{FF2B5EF4-FFF2-40B4-BE49-F238E27FC236}">
                    <a16:creationId xmlns:a16="http://schemas.microsoft.com/office/drawing/2014/main" id="{42F01C03-1B40-C8E5-8392-FB57955424EC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63360584"/>
                  </p:ext>
                </p:extLst>
              </p:nvPr>
            </p:nvGraphicFramePr>
            <p:xfrm>
              <a:off x="2813641" y="1133576"/>
              <a:ext cx="3073906" cy="15117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073906">
                      <a:extLst>
                        <a:ext uri="{9D8B030D-6E8A-4147-A177-3AD203B41FA5}">
                          <a16:colId xmlns:a16="http://schemas.microsoft.com/office/drawing/2014/main" val="2033526816"/>
                        </a:ext>
                      </a:extLst>
                    </a:gridCol>
                  </a:tblGrid>
                  <a:tr h="2877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Show that triangles</a:t>
                          </a:r>
                          <a:r>
                            <a:rPr lang="en-GB" sz="1050" baseline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ABC, ACD and CBD are similar.</a:t>
                          </a:r>
                          <a:endParaRPr lang="en-GB" sz="1050" i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4031439"/>
                      </a:ext>
                    </a:extLst>
                  </a:tr>
                  <a:tr h="1224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412" t="-24742" r="-412" b="-10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2731208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7" name="Table 10">
                <a:extLst>
                  <a:ext uri="{FF2B5EF4-FFF2-40B4-BE49-F238E27FC236}">
                    <a16:creationId xmlns:a16="http://schemas.microsoft.com/office/drawing/2014/main" id="{AE217C23-0957-ACF3-EEDD-B8E9C1633A6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66319931"/>
                  </p:ext>
                </p:extLst>
              </p:nvPr>
            </p:nvGraphicFramePr>
            <p:xfrm>
              <a:off x="258982" y="4041669"/>
              <a:ext cx="2664000" cy="46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1332000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468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Ratio of hypotenuses of each triangle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05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15 :20 :25</m:t>
                              </m:r>
                            </m:oMath>
                          </a14:m>
                          <a:r>
                            <a:rPr lang="en-GB" sz="105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br>
                            <a:rPr lang="en-GB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 :4 :5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7" name="Table 10">
                <a:extLst>
                  <a:ext uri="{FF2B5EF4-FFF2-40B4-BE49-F238E27FC236}">
                    <a16:creationId xmlns:a16="http://schemas.microsoft.com/office/drawing/2014/main" id="{AE217C23-0957-ACF3-EEDD-B8E9C1633A6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66319931"/>
                  </p:ext>
                </p:extLst>
              </p:nvPr>
            </p:nvGraphicFramePr>
            <p:xfrm>
              <a:off x="258982" y="4041669"/>
              <a:ext cx="2664000" cy="46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1332000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468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Ratio of hypotenuses of each triangle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5"/>
                          <a:stretch>
                            <a:fillRect l="-101905" t="-2632" r="-952" b="-26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8" name="Table 10">
                <a:extLst>
                  <a:ext uri="{FF2B5EF4-FFF2-40B4-BE49-F238E27FC236}">
                    <a16:creationId xmlns:a16="http://schemas.microsoft.com/office/drawing/2014/main" id="{D71AEED5-FAA4-01E6-2C08-2D5EFAF75A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82054607"/>
                  </p:ext>
                </p:extLst>
              </p:nvPr>
            </p:nvGraphicFramePr>
            <p:xfrm>
              <a:off x="3168585" y="4041669"/>
              <a:ext cx="2664000" cy="46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1332000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468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Ratio of areas</a:t>
                          </a:r>
                          <a:b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of each triangle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05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54 :96 :150</m:t>
                              </m:r>
                            </m:oMath>
                          </a14:m>
                          <a:r>
                            <a:rPr lang="en-GB" sz="105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br>
                            <a:rPr lang="en-GB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 :16 :25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8" name="Table 10">
                <a:extLst>
                  <a:ext uri="{FF2B5EF4-FFF2-40B4-BE49-F238E27FC236}">
                    <a16:creationId xmlns:a16="http://schemas.microsoft.com/office/drawing/2014/main" id="{D71AEED5-FAA4-01E6-2C08-2D5EFAF75A4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82054607"/>
                  </p:ext>
                </p:extLst>
              </p:nvPr>
            </p:nvGraphicFramePr>
            <p:xfrm>
              <a:off x="3168585" y="4041669"/>
              <a:ext cx="2664000" cy="46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1332000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468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Ratio of areas</a:t>
                          </a:r>
                          <a:b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of each triangle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6"/>
                          <a:stretch>
                            <a:fillRect l="-101905" t="-2632" r="-952" b="-26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</a:tbl>
              </a:graphicData>
            </a:graphic>
          </p:graphicFrame>
        </mc:Fallback>
      </mc:AlternateContent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21EB64BE-396B-B89A-05D4-78D7D1DFDC4B}"/>
              </a:ext>
            </a:extLst>
          </p:cNvPr>
          <p:cNvCxnSpPr>
            <a:cxnSpLocks/>
          </p:cNvCxnSpPr>
          <p:nvPr/>
        </p:nvCxnSpPr>
        <p:spPr>
          <a:xfrm flipH="1">
            <a:off x="183015" y="4749814"/>
            <a:ext cx="11743497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5" name="Table 10">
                <a:extLst>
                  <a:ext uri="{FF2B5EF4-FFF2-40B4-BE49-F238E27FC236}">
                    <a16:creationId xmlns:a16="http://schemas.microsoft.com/office/drawing/2014/main" id="{B2D8BDBB-3BC9-DBC0-784E-F9C89EB715B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58189" y="4989959"/>
              <a:ext cx="1687748" cy="972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324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BC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324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CA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324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AB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200" b="0" i="1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5958007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5" name="Table 10">
                <a:extLst>
                  <a:ext uri="{FF2B5EF4-FFF2-40B4-BE49-F238E27FC236}">
                    <a16:creationId xmlns:a16="http://schemas.microsoft.com/office/drawing/2014/main" id="{B2D8BDBB-3BC9-DBC0-784E-F9C89EB715B6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58189" y="4989959"/>
              <a:ext cx="1687748" cy="972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324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BC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101493" r="-1493" b="-2038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324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CA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101493" t="-100000" r="-1493" b="-1038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324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AB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7"/>
                          <a:stretch>
                            <a:fillRect l="-101493" t="-200000" r="-1493" b="-38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5958007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6" name="Table 85">
                <a:extLst>
                  <a:ext uri="{FF2B5EF4-FFF2-40B4-BE49-F238E27FC236}">
                    <a16:creationId xmlns:a16="http://schemas.microsoft.com/office/drawing/2014/main" id="{1EA3C5DA-4052-1A75-1C2D-196C4DF0E4E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11833560"/>
                  </p:ext>
                </p:extLst>
              </p:nvPr>
            </p:nvGraphicFramePr>
            <p:xfrm>
              <a:off x="2204126" y="4989959"/>
              <a:ext cx="1687748" cy="98125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324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324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DB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324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𝑎𝑏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5958007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6" name="Table 85">
                <a:extLst>
                  <a:ext uri="{FF2B5EF4-FFF2-40B4-BE49-F238E27FC236}">
                    <a16:creationId xmlns:a16="http://schemas.microsoft.com/office/drawing/2014/main" id="{1EA3C5DA-4052-1A75-1C2D-196C4DF0E4E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11833560"/>
                  </p:ext>
                </p:extLst>
              </p:nvPr>
            </p:nvGraphicFramePr>
            <p:xfrm>
              <a:off x="2204126" y="4989959"/>
              <a:ext cx="1687748" cy="98125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328626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101493" r="-1493" b="-20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328626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DB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101493" t="-96296" r="-1493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324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CD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8"/>
                          <a:stretch>
                            <a:fillRect l="-101493" t="-203846" r="-1493" b="-38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5958007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87" name="Table 10">
                <a:extLst>
                  <a:ext uri="{FF2B5EF4-FFF2-40B4-BE49-F238E27FC236}">
                    <a16:creationId xmlns:a16="http://schemas.microsoft.com/office/drawing/2014/main" id="{431F7EEC-5EB4-15AC-E424-4842D78AF1F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87557240"/>
                  </p:ext>
                </p:extLst>
              </p:nvPr>
            </p:nvGraphicFramePr>
            <p:xfrm>
              <a:off x="4150063" y="4989959"/>
              <a:ext cx="1687748" cy="98125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324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ABC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𝑎𝑏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324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CAD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𝑎𝑏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𝑏</m:t>
                                      </m:r>
                                    </m:e>
                                    <m:sup>
                                      <m: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324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BCD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𝑎𝑏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2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5958007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87" name="Table 10">
                <a:extLst>
                  <a:ext uri="{FF2B5EF4-FFF2-40B4-BE49-F238E27FC236}">
                    <a16:creationId xmlns:a16="http://schemas.microsoft.com/office/drawing/2014/main" id="{431F7EEC-5EB4-15AC-E424-4842D78AF1F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87557240"/>
                  </p:ext>
                </p:extLst>
              </p:nvPr>
            </p:nvGraphicFramePr>
            <p:xfrm>
              <a:off x="4150063" y="4989959"/>
              <a:ext cx="1687748" cy="98125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324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ABC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101493" r="-1493" b="-20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328626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CAD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101493" t="-96296" r="-1493" b="-1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328626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BCD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9"/>
                          <a:stretch>
                            <a:fillRect l="-101493" t="-203846" r="-1493" b="-38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59580072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95" name="Table 10">
                <a:extLst>
                  <a:ext uri="{FF2B5EF4-FFF2-40B4-BE49-F238E27FC236}">
                    <a16:creationId xmlns:a16="http://schemas.microsoft.com/office/drawing/2014/main" id="{86F2CE10-2B1C-F365-FFDD-5989F5E86BC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23733667"/>
                  </p:ext>
                </p:extLst>
              </p:nvPr>
            </p:nvGraphicFramePr>
            <p:xfrm>
              <a:off x="258982" y="6202103"/>
              <a:ext cx="2664000" cy="46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1332000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468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Ratio of hypotenuses of each triangle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:</m:t>
                                </m:r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:</m:t>
                                </m:r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GB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95" name="Table 10">
                <a:extLst>
                  <a:ext uri="{FF2B5EF4-FFF2-40B4-BE49-F238E27FC236}">
                    <a16:creationId xmlns:a16="http://schemas.microsoft.com/office/drawing/2014/main" id="{86F2CE10-2B1C-F365-FFDD-5989F5E86BC6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23733667"/>
                  </p:ext>
                </p:extLst>
              </p:nvPr>
            </p:nvGraphicFramePr>
            <p:xfrm>
              <a:off x="258982" y="6202103"/>
              <a:ext cx="2664000" cy="46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1332000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468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Ratio of hypotenuses of each triangle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0"/>
                          <a:stretch>
                            <a:fillRect l="-101905" t="-2632" r="-952" b="-26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96" name="Table 10">
                <a:extLst>
                  <a:ext uri="{FF2B5EF4-FFF2-40B4-BE49-F238E27FC236}">
                    <a16:creationId xmlns:a16="http://schemas.microsoft.com/office/drawing/2014/main" id="{1D1EFD4E-54EA-30F8-1F6F-0060D7D7F58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7599883"/>
                  </p:ext>
                </p:extLst>
              </p:nvPr>
            </p:nvGraphicFramePr>
            <p:xfrm>
              <a:off x="3168585" y="6202103"/>
              <a:ext cx="2664000" cy="46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1332000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468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Ratio of areas</a:t>
                          </a:r>
                          <a:b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of each triangle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: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12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 :</m:t>
                                </m:r>
                                <m:sSup>
                                  <m:sSupPr>
                                    <m:ctrlPr>
                                      <a:rPr lang="en-GB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𝑐</m:t>
                                    </m:r>
                                  </m:e>
                                  <m:sup>
                                    <m:r>
                                      <a:rPr lang="en-GB" sz="12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1200" b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96" name="Table 10">
                <a:extLst>
                  <a:ext uri="{FF2B5EF4-FFF2-40B4-BE49-F238E27FC236}">
                    <a16:creationId xmlns:a16="http://schemas.microsoft.com/office/drawing/2014/main" id="{1D1EFD4E-54EA-30F8-1F6F-0060D7D7F58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7599883"/>
                  </p:ext>
                </p:extLst>
              </p:nvPr>
            </p:nvGraphicFramePr>
            <p:xfrm>
              <a:off x="3168585" y="6202103"/>
              <a:ext cx="2664000" cy="468000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1332000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46800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Ratio of areas</a:t>
                          </a:r>
                          <a:b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of each triangle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1"/>
                          <a:stretch>
                            <a:fillRect l="-101905" t="-2632" r="-952" b="-263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98" name="Table 7">
                <a:extLst>
                  <a:ext uri="{FF2B5EF4-FFF2-40B4-BE49-F238E27FC236}">
                    <a16:creationId xmlns:a16="http://schemas.microsoft.com/office/drawing/2014/main" id="{80B775B5-054A-4353-9CDE-D39EB03867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15594697"/>
                  </p:ext>
                </p:extLst>
              </p:nvPr>
            </p:nvGraphicFramePr>
            <p:xfrm>
              <a:off x="8289418" y="2829520"/>
              <a:ext cx="3643600" cy="16801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21800">
                      <a:extLst>
                        <a:ext uri="{9D8B030D-6E8A-4147-A177-3AD203B41FA5}">
                          <a16:colId xmlns:a16="http://schemas.microsoft.com/office/drawing/2014/main" val="1529070607"/>
                        </a:ext>
                      </a:extLst>
                    </a:gridCol>
                    <a:gridCol w="1821800">
                      <a:extLst>
                        <a:ext uri="{9D8B030D-6E8A-4147-A177-3AD203B41FA5}">
                          <a16:colId xmlns:a16="http://schemas.microsoft.com/office/drawing/2014/main" val="2033526816"/>
                        </a:ext>
                      </a:extLst>
                    </a:gridCol>
                  </a:tblGrid>
                  <a:tr h="305237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1050" i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trapezium ACDE (two methods)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1050" i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4031439"/>
                      </a:ext>
                    </a:extLst>
                  </a:tr>
                  <a:tr h="1374907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EA</m:t>
                                  </m:r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DC</m:t>
                                  </m:r>
                                </m:e>
                              </m:d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AC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6+8</m:t>
                                  </m:r>
                                </m:e>
                              </m:d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×14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b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=98 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m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b="0" baseline="300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3544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</a:pPr>
                          <a14:m>
                            <m:oMath xmlns:m="http://schemas.openxmlformats.org/officeDocument/2006/math">
                              <m:limUpp>
                                <m:limUppPr>
                                  <m:ctrlPr>
                                    <a:rPr lang="en-GB" sz="14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limUppPr>
                                <m:e>
                                  <m:groupChr>
                                    <m:groupChrPr>
                                      <m:chr m:val="⏞"/>
                                      <m:pos m:val="top"/>
                                      <m:vertJc m:val="bot"/>
                                      <m:ctrlPr>
                                        <a:rPr lang="en-GB" sz="140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groupChrPr>
                                    <m:e>
                                      <m:r>
                                        <m:rPr>
                                          <m:sty m:val="p"/>
                                          <m:brk/>
                                        </m:rPr>
                                        <a:rPr lang="en-GB" sz="1400" b="0" i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ABE</m:t>
                                      </m:r>
                                    </m:e>
                                  </m:groupChr>
                                </m:e>
                                <m:lim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Area</m:t>
                                  </m:r>
                                </m:lim>
                              </m:limUp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BCD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BDE</m:t>
                              </m:r>
                            </m:oMath>
                          </a14:m>
                          <a:r>
                            <a:rPr lang="en-GB" sz="14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br>
                            <a:rPr lang="en-GB" sz="14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=24+24+50</m:t>
                              </m:r>
                            </m:oMath>
                          </a14:m>
                          <a:r>
                            <a:rPr lang="en-GB" sz="1400" b="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br>
                            <a:rPr lang="en-GB" sz="1400" b="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=98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cm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4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23544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2731208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98" name="Table 7">
                <a:extLst>
                  <a:ext uri="{FF2B5EF4-FFF2-40B4-BE49-F238E27FC236}">
                    <a16:creationId xmlns:a16="http://schemas.microsoft.com/office/drawing/2014/main" id="{80B775B5-054A-4353-9CDE-D39EB03867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15594697"/>
                  </p:ext>
                </p:extLst>
              </p:nvPr>
            </p:nvGraphicFramePr>
            <p:xfrm>
              <a:off x="8289418" y="2829520"/>
              <a:ext cx="3643600" cy="1680144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21800">
                      <a:extLst>
                        <a:ext uri="{9D8B030D-6E8A-4147-A177-3AD203B41FA5}">
                          <a16:colId xmlns:a16="http://schemas.microsoft.com/office/drawing/2014/main" val="1529070607"/>
                        </a:ext>
                      </a:extLst>
                    </a:gridCol>
                    <a:gridCol w="1821800">
                      <a:extLst>
                        <a:ext uri="{9D8B030D-6E8A-4147-A177-3AD203B41FA5}">
                          <a16:colId xmlns:a16="http://schemas.microsoft.com/office/drawing/2014/main" val="2033526816"/>
                        </a:ext>
                      </a:extLst>
                    </a:gridCol>
                  </a:tblGrid>
                  <a:tr h="305237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1050" i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trapezium ACDE (two methods)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1050" i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4031439"/>
                      </a:ext>
                    </a:extLst>
                  </a:tr>
                  <a:tr h="13749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3544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694" t="-21818" r="-100694" b="-90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23544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100694" t="-21818" r="-694" b="-90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2731208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2" name="Table 10">
                <a:extLst>
                  <a:ext uri="{FF2B5EF4-FFF2-40B4-BE49-F238E27FC236}">
                    <a16:creationId xmlns:a16="http://schemas.microsoft.com/office/drawing/2014/main" id="{3C1C7F68-B515-817C-8623-AD1EC183B46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60705613"/>
                  </p:ext>
                </p:extLst>
              </p:nvPr>
            </p:nvGraphicFramePr>
            <p:xfrm>
              <a:off x="6390320" y="4989959"/>
              <a:ext cx="1687748" cy="177934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EA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AB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GB" sz="1200" b="0" i="1" dirty="0" smtClean="0">
                                  <a:solidFill>
                                    <a:schemeClr val="bg2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oMath>
                          </a14:m>
                          <a:r>
                            <a:rPr lang="en-GB" sz="1200" b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cm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759580072"/>
                      </a:ext>
                    </a:extLst>
                  </a:tr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ABE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𝑎𝑏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9515214"/>
                      </a:ext>
                    </a:extLst>
                  </a:tr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BCD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𝑎𝑏</m:t>
                                  </m:r>
                                </m:num>
                                <m:den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11518957"/>
                      </a:ext>
                    </a:extLst>
                  </a:tr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BDE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en-GB" sz="1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1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200" b="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C0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2259130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2" name="Table 10">
                <a:extLst>
                  <a:ext uri="{FF2B5EF4-FFF2-40B4-BE49-F238E27FC236}">
                    <a16:creationId xmlns:a16="http://schemas.microsoft.com/office/drawing/2014/main" id="{3C1C7F68-B515-817C-8623-AD1EC183B46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60705613"/>
                  </p:ext>
                </p:extLst>
              </p:nvPr>
            </p:nvGraphicFramePr>
            <p:xfrm>
              <a:off x="6390320" y="4989959"/>
              <a:ext cx="1687748" cy="1779342"/>
            </p:xfrm>
            <a:graphic>
              <a:graphicData uri="http://schemas.openxmlformats.org/drawingml/2006/table">
                <a:tbl>
                  <a:tblPr firstRow="1" bandRow="1"/>
                  <a:tblGrid>
                    <a:gridCol w="843874">
                      <a:extLst>
                        <a:ext uri="{9D8B030D-6E8A-4147-A177-3AD203B41FA5}">
                          <a16:colId xmlns:a16="http://schemas.microsoft.com/office/drawing/2014/main" val="746613942"/>
                        </a:ext>
                      </a:extLst>
                    </a:gridCol>
                    <a:gridCol w="843874">
                      <a:extLst>
                        <a:ext uri="{9D8B030D-6E8A-4147-A177-3AD203B41FA5}">
                          <a16:colId xmlns:a16="http://schemas.microsoft.com/office/drawing/2014/main" val="4152053402"/>
                        </a:ext>
                      </a:extLst>
                    </a:gridCol>
                  </a:tblGrid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EA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3"/>
                          <a:stretch>
                            <a:fillRect l="-101493" r="-1493" b="-5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74991891"/>
                      </a:ext>
                    </a:extLst>
                  </a:tr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AB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3"/>
                          <a:stretch>
                            <a:fillRect l="-101493" t="-95652" r="-1493" b="-42608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51897732"/>
                      </a:ext>
                    </a:extLst>
                  </a:tr>
                  <a:tr h="280024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BE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3"/>
                          <a:stretch>
                            <a:fillRect l="-101493" t="-204545" r="-1493" b="-3454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59580072"/>
                      </a:ext>
                    </a:extLst>
                  </a:tr>
                  <a:tr h="30583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b="1" kern="1200">
                              <a:solidFill>
                                <a:schemeClr val="lt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ABE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3"/>
                          <a:stretch>
                            <a:fillRect l="-101493" t="-279167" r="-1493" b="-21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09515214"/>
                      </a:ext>
                    </a:extLst>
                  </a:tr>
                  <a:tr h="30583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BCD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3"/>
                          <a:stretch>
                            <a:fillRect l="-101493" t="-364000" r="-1493" b="-108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111518957"/>
                      </a:ext>
                    </a:extLst>
                  </a:tr>
                  <a:tr h="327610">
                    <a:tc>
                      <a:txBody>
                        <a:bodyPr/>
                        <a:lstStyle>
                          <a:lvl1pPr marL="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1pPr>
                          <a:lvl2pPr marL="457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2pPr>
                          <a:lvl3pPr marL="914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3pPr>
                          <a:lvl4pPr marL="1371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4pPr>
                          <a:lvl5pPr marL="18288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5pPr>
                          <a:lvl6pPr marL="22860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6pPr>
                          <a:lvl7pPr marL="27432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7pPr>
                          <a:lvl8pPr marL="32004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8pPr>
                          <a:lvl9pPr marL="3657600" algn="l" defTabSz="914400" rtl="0" eaLnBrk="1" latinLnBrk="0" hangingPunct="1">
                            <a:defRPr sz="1800" kern="1200">
                              <a:solidFill>
                                <a:schemeClr val="dk1"/>
                              </a:solidFill>
                              <a:latin typeface="Calibri" panose="020F0502020204030204"/>
                            </a:defRPr>
                          </a:lvl9pPr>
                        </a:lstStyle>
                        <a:p>
                          <a:pPr algn="ctr"/>
                          <a:r>
                            <a:rPr lang="en-GB" sz="1000" b="1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BDE</a:t>
                          </a:r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3385" marR="43385" marT="21692" marB="21692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13"/>
                          <a:stretch>
                            <a:fillRect l="-101493" t="-446154" r="-1493" b="-384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2259130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03" name="Table 7">
                <a:extLst>
                  <a:ext uri="{FF2B5EF4-FFF2-40B4-BE49-F238E27FC236}">
                    <a16:creationId xmlns:a16="http://schemas.microsoft.com/office/drawing/2014/main" id="{091626C1-8BAA-68C9-544D-0AA17DBC148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0838285"/>
                  </p:ext>
                </p:extLst>
              </p:nvPr>
            </p:nvGraphicFramePr>
            <p:xfrm>
              <a:off x="8289418" y="4989957"/>
              <a:ext cx="3643600" cy="17793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21800">
                      <a:extLst>
                        <a:ext uri="{9D8B030D-6E8A-4147-A177-3AD203B41FA5}">
                          <a16:colId xmlns:a16="http://schemas.microsoft.com/office/drawing/2014/main" val="1529070607"/>
                        </a:ext>
                      </a:extLst>
                    </a:gridCol>
                    <a:gridCol w="1821800">
                      <a:extLst>
                        <a:ext uri="{9D8B030D-6E8A-4147-A177-3AD203B41FA5}">
                          <a16:colId xmlns:a16="http://schemas.microsoft.com/office/drawing/2014/main" val="2033526816"/>
                        </a:ext>
                      </a:extLst>
                    </a:gridCol>
                  </a:tblGrid>
                  <a:tr h="311906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1050" i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trapezium ACDE (two methods)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1050" i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4031439"/>
                      </a:ext>
                    </a:extLst>
                  </a:tr>
                  <a:tr h="1467431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50000"/>
                            </a:lnSpc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EA</m:t>
                                  </m:r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DC</m:t>
                                  </m:r>
                                </m:e>
                              </m:d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AC</m:t>
                              </m:r>
                            </m:oMath>
                          </a14:m>
                          <a:r>
                            <a:rPr lang="en-GB" sz="140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d>
                                <m:d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</m:d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br>
                            <a:rPr lang="en-GB" sz="1400" b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𝑎𝑏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GB" sz="1400" b="0" baseline="30000" dirty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6344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25000"/>
                            </a:lnSpc>
                          </a:pPr>
                          <a14:m>
                            <m:oMath xmlns:m="http://schemas.openxmlformats.org/officeDocument/2006/math">
                              <m:limUpp>
                                <m:limUppPr>
                                  <m:ctrlPr>
                                    <a:rPr lang="en-GB" sz="14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limUppPr>
                                <m:e>
                                  <m:groupChr>
                                    <m:groupChrPr>
                                      <m:chr m:val="⏞"/>
                                      <m:pos m:val="top"/>
                                      <m:vertJc m:val="bot"/>
                                      <m:ctrlPr>
                                        <a:rPr lang="en-GB" sz="140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groupChrPr>
                                    <m:e>
                                      <m:r>
                                        <m:rPr>
                                          <m:sty m:val="p"/>
                                          <m:brk/>
                                        </m:rPr>
                                        <a:rPr lang="en-GB" sz="1400" b="0" i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A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GB" sz="1400" b="0" i="0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BE</m:t>
                                      </m:r>
                                    </m:e>
                                  </m:groupChr>
                                </m:e>
                                <m:lim>
                                  <m:r>
                                    <m:rPr>
                                      <m:sty m:val="p"/>
                                    </m:rPr>
                                    <a:rPr lang="en-GB" sz="1400" b="0" i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Area</m:t>
                                  </m:r>
                                </m:lim>
                              </m:limUp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BCD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BDE</m:t>
                              </m:r>
                            </m:oMath>
                          </a14:m>
                          <a:r>
                            <a:rPr lang="en-GB" sz="1400" b="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br>
                            <a:rPr lang="en-GB" sz="1400" b="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𝑎𝑏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𝑎𝑏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en-GB" sz="1400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400" b="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  <a:br>
                            <a:rPr lang="en-GB" sz="1400" b="0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a:br>
                          <a14:m>
                            <m:oMath xmlns:m="http://schemas.openxmlformats.org/officeDocument/2006/math"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p>
                                  <m:r>
                                    <a:rPr lang="en-GB" sz="14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𝑎𝑏</m:t>
                              </m:r>
                              <m:r>
                                <a:rPr lang="en-GB" sz="14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oMath>
                          </a14:m>
                          <a:r>
                            <a:rPr lang="en-GB" sz="1400" i="0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 </a:t>
                          </a:r>
                        </a:p>
                      </a:txBody>
                      <a:tcPr marL="16344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62731208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103" name="Table 7">
                <a:extLst>
                  <a:ext uri="{FF2B5EF4-FFF2-40B4-BE49-F238E27FC236}">
                    <a16:creationId xmlns:a16="http://schemas.microsoft.com/office/drawing/2014/main" id="{091626C1-8BAA-68C9-544D-0AA17DBC148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70838285"/>
                  </p:ext>
                </p:extLst>
              </p:nvPr>
            </p:nvGraphicFramePr>
            <p:xfrm>
              <a:off x="8289418" y="4989957"/>
              <a:ext cx="3643600" cy="1779337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21800">
                      <a:extLst>
                        <a:ext uri="{9D8B030D-6E8A-4147-A177-3AD203B41FA5}">
                          <a16:colId xmlns:a16="http://schemas.microsoft.com/office/drawing/2014/main" val="1529070607"/>
                        </a:ext>
                      </a:extLst>
                    </a:gridCol>
                    <a:gridCol w="1821800">
                      <a:extLst>
                        <a:ext uri="{9D8B030D-6E8A-4147-A177-3AD203B41FA5}">
                          <a16:colId xmlns:a16="http://schemas.microsoft.com/office/drawing/2014/main" val="2033526816"/>
                        </a:ext>
                      </a:extLst>
                    </a:gridCol>
                  </a:tblGrid>
                  <a:tr h="311906"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GB" sz="1050" i="0" dirty="0">
                              <a:solidFill>
                                <a:schemeClr val="bg2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a:t>Area of trapezium ACDE (two methods)</a:t>
                          </a: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lang="en-GB" sz="1050" i="0" dirty="0">
                            <a:solidFill>
                              <a:schemeClr val="bg2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04031439"/>
                      </a:ext>
                    </a:extLst>
                  </a:tr>
                  <a:tr h="146743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6344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4"/>
                          <a:stretch>
                            <a:fillRect l="-694" t="-21368" r="-100694" b="-85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63440" anchor="ctr">
                        <a:lnL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4"/>
                          <a:stretch>
                            <a:fillRect l="-100694" t="-21368" r="-694" b="-85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2731208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5" name="TextBox 54">
            <a:extLst>
              <a:ext uri="{FF2B5EF4-FFF2-40B4-BE49-F238E27FC236}">
                <a16:creationId xmlns:a16="http://schemas.microsoft.com/office/drawing/2014/main" id="{8379A70F-5820-B559-E8A3-D02548F122C8}"/>
              </a:ext>
            </a:extLst>
          </p:cNvPr>
          <p:cNvSpPr txBox="1"/>
          <p:nvPr/>
        </p:nvSpPr>
        <p:spPr>
          <a:xfrm rot="1238043">
            <a:off x="9648069" y="368845"/>
            <a:ext cx="283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u="sng" dirty="0">
                <a:solidFill>
                  <a:srgbClr val="C00000"/>
                </a:solidFill>
              </a:rPr>
              <a:t>Solutions</a:t>
            </a:r>
          </a:p>
        </p:txBody>
      </p:sp>
    </p:spTree>
    <p:extLst>
      <p:ext uri="{BB962C8B-B14F-4D97-AF65-F5344CB8AC3E}">
        <p14:creationId xmlns:p14="http://schemas.microsoft.com/office/powerpoint/2010/main" val="304628209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2">
      <a:dk1>
        <a:srgbClr val="000000"/>
      </a:dk1>
      <a:lt1>
        <a:srgbClr val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4C96FF"/>
      </a:hlink>
      <a:folHlink>
        <a:srgbClr val="0066FF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1096</Words>
  <Application>Microsoft Macintosh PowerPoint</Application>
  <PresentationFormat>Widescreen</PresentationFormat>
  <Paragraphs>422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Bahnschrift</vt:lpstr>
      <vt:lpstr>Calibri</vt:lpstr>
      <vt:lpstr>Cambria Math</vt:lpstr>
      <vt:lpstr>Corbel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1</cp:revision>
  <dcterms:created xsi:type="dcterms:W3CDTF">2022-05-22T11:13:51Z</dcterms:created>
  <dcterms:modified xsi:type="dcterms:W3CDTF">2022-05-22T16:10:02Z</dcterms:modified>
</cp:coreProperties>
</file>