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43"/>
    <p:restoredTop sz="96327"/>
  </p:normalViewPr>
  <p:slideViewPr>
    <p:cSldViewPr snapToGrid="0">
      <p:cViewPr>
        <p:scale>
          <a:sx n="104" d="100"/>
          <a:sy n="104" d="100"/>
        </p:scale>
        <p:origin x="4336" y="2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644F4-FFB2-4ACA-F2A9-3D749D4D6F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100815-F25E-4C52-793E-109E6BE52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9720C-6744-42F3-4256-EF399C550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9522D-D747-F400-4BB0-79C86EA5A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33DD8-4716-05F1-75F4-2B52F0DBA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50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EAF5-B7BE-61EF-3C5B-75BAD9384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AD3417-893D-0A78-52DD-1D72762F4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980D9-82A2-F2B4-01B2-296F1BD03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00D8F-1437-764C-E718-CDC4FBDDC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5BFB0-88EB-15CA-049F-D779252F9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727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A3FA0D-F7D8-7344-E6CF-E5D99F988F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80534E-A02F-D405-51F5-4179D83810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8083F-4485-AFB9-8F4F-DFE2D0800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3FC55-0DB2-3506-4422-D5DC0E357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4AF6B-AEE5-1CD4-1FCD-846B89210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7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A9ED1-DD38-D867-99CA-11AA7EA4C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A382D-5BC0-86F7-99DD-D09AB3865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0A102-DE73-9BEF-A03C-FDC23DBFF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FB968-6DE4-B5BA-26B3-BC62C1BD7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F4E5B-F6C6-50A2-830E-AC2029FCC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067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8BFE6-4FBF-79D8-C1CD-6635E2B0F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A4A52A-7337-825B-0830-1279A873E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42050-DA0C-EE6C-FCEC-3FD06B733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E873E-5C89-97BF-CE52-431D27D24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71919-C4B0-10CF-F63A-C5E704D5B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22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57800-811B-5B98-AAB8-ACA0412C2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2E086-DFEC-4253-F391-D7CF8F0739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7C3D4D-AD34-CA72-A796-A06EC8AB6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3AC840-C81C-B173-54C4-05F56A881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7D125C-CFFB-BC26-86DC-295879320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2B470E-C02A-09F8-B893-2D57347D5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286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012C9-FCA3-0CD3-2BB1-CBA5CC565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0CBC90-4FA0-11B8-70D7-D21996925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441817-861F-D8A8-417C-A876BDE882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317754-B05B-7401-22EE-9DC822A265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734A95-7ADC-8934-E8BA-F4B8567D35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23CBA6-712C-B296-7138-087B69EF6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F833CC-3149-5106-DD5A-769FD18CC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0C9A7D-35C7-3FAD-8637-603447B0B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13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F9C44-728D-9B07-9F3D-28C88980E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36161B-AB67-0E13-C256-C2051C3C5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11C771-BBE4-CD47-8B9D-1510B7967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64F7F3-AD25-407F-CE33-447CB32C7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8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222783-013D-9708-CAD5-0B6CE7625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6D3389-30DA-056F-BFFB-82FD405F3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239C94-91DC-F46E-0E09-428DE1ED8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92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14BCF-C29C-4BD9-B881-D2FFE548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6EF58-6CAB-52E0-27E5-3CFC7494D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ABCD92-B285-5E7A-9B66-ED6142C38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110C40-96C6-C679-4D83-9688F04E3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463E24-13E3-F4B5-4E6F-BF9A32D80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0FBF86-021A-0E74-FCBC-470653ED3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871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CCA9-669B-E128-32E3-FCC78C93A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B2174D-92C0-6375-13FD-D19C9E25D6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B8DC48-2764-57F8-4CE1-6F4374773D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6D8D83-7E06-8D59-CD7A-852C76142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61924E-AB3C-D095-FC44-EB92C6F4E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40866D-1B86-9E75-21BD-CDC8C042D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841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3C3B36-2266-68BF-DD32-7ED2D3CE5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D91D15-F537-AECE-EB5B-04CE6838F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7A93D-3083-AB8C-91D5-1AF5EBEC65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0AB36-D5D4-CB48-AB29-1E70516FE7CA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A4925-5341-5944-799D-679EBE21F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D61BC-A797-A483-7BB4-BD52336679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4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6">
                <a:extLst>
                  <a:ext uri="{FF2B5EF4-FFF2-40B4-BE49-F238E27FC236}">
                    <a16:creationId xmlns:a16="http://schemas.microsoft.com/office/drawing/2014/main" id="{44AEC2F0-0CCB-572B-0266-E692EAD299A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78936296"/>
                  </p:ext>
                </p:extLst>
              </p:nvPr>
            </p:nvGraphicFramePr>
            <p:xfrm>
              <a:off x="0" y="0"/>
              <a:ext cx="12191997" cy="685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4063999">
                      <a:extLst>
                        <a:ext uri="{9D8B030D-6E8A-4147-A177-3AD203B41FA5}">
                          <a16:colId xmlns:a16="http://schemas.microsoft.com/office/drawing/2014/main" val="954580696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4165355064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1911278159"/>
                        </a:ext>
                      </a:extLst>
                    </a:gridCol>
                  </a:tblGrid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(1)</a:t>
                          </a:r>
                        </a:p>
                        <a:p>
                          <a:pPr algn="ctr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Find the perimeter of the triangle when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is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13°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.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lumMod val="20000"/>
                            <a:lumOff val="8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(2)</a:t>
                          </a:r>
                        </a:p>
                        <a:p>
                          <a:pPr algn="ctr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Find the area of the triangle when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is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23°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.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504D">
                            <a:lumMod val="20000"/>
                            <a:lumOff val="8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(3)</a:t>
                          </a:r>
                        </a:p>
                        <a:p>
                          <a:pPr algn="ctr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Find a value of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that makes the perimeter</a:t>
                          </a:r>
                          <a:r>
                            <a:rPr lang="en-GB" sz="2300" b="0" baseline="0" dirty="0">
                              <a:solidFill>
                                <a:schemeClr val="tx1"/>
                              </a:solidFill>
                            </a:rPr>
                            <a:t> of the triangle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baseline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22.4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cm.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B59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0825665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(8)</a:t>
                          </a:r>
                        </a:p>
                        <a:p>
                          <a:pPr algn="ctr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For what values of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is the triangle’s area (in cm</a:t>
                          </a:r>
                          <a:r>
                            <a:rPr lang="en-GB" sz="2300" b="0" baseline="30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r>
                            <a:rPr lang="en-GB" sz="2300" b="0" baseline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greater than its perimeter (in cm)</a:t>
                          </a:r>
                          <a:r>
                            <a:rPr lang="en-GB" sz="2300" b="0" baseline="0" dirty="0">
                              <a:solidFill>
                                <a:schemeClr val="tx1"/>
                              </a:solidFill>
                            </a:rPr>
                            <a:t>?</a:t>
                          </a:r>
                          <a:endParaRPr lang="en-GB" sz="23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3CC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r"/>
                          <a:r>
                            <a:rPr lang="en-GB" sz="3200" b="1" u="sng" dirty="0">
                              <a:solidFill>
                                <a:schemeClr val="tx1"/>
                              </a:solidFill>
                            </a:rPr>
                            <a:t>Trigonometry</a:t>
                          </a:r>
                          <a:endParaRPr lang="en-GB" sz="2300" b="1" u="sng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ysClr val="window" lastClr="FFFFFF">
                            <a:lumMod val="95000"/>
                          </a:sys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(4)</a:t>
                          </a:r>
                        </a:p>
                        <a:p>
                          <a:pPr algn="ctr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Find a value of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that</a:t>
                          </a:r>
                          <a:b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makes the area of the</a:t>
                          </a:r>
                          <a:b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triangle 14 cm</a:t>
                          </a:r>
                          <a:r>
                            <a:rPr lang="en-GB" sz="2300" b="0" baseline="30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GB" sz="2300" b="0" baseline="0" dirty="0">
                              <a:solidFill>
                                <a:schemeClr val="tx1"/>
                              </a:solidFill>
                            </a:rPr>
                            <a:t>.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8064A2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3412029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(7)</a:t>
                          </a:r>
                        </a:p>
                        <a:p>
                          <a:pPr algn="ctr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Find the greatest possible perimeter that the triangle can have.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3F1D9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(6)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Find the greatest possible area that the triangle can have.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79646">
                            <a:lumMod val="20000"/>
                            <a:lumOff val="8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(5)</a:t>
                          </a:r>
                        </a:p>
                        <a:p>
                          <a:pPr algn="ctr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Find the area of the triangle when the perimeter is 24 cm.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BACC6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245119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6">
                <a:extLst>
                  <a:ext uri="{FF2B5EF4-FFF2-40B4-BE49-F238E27FC236}">
                    <a16:creationId xmlns:a16="http://schemas.microsoft.com/office/drawing/2014/main" id="{44AEC2F0-0CCB-572B-0266-E692EAD299A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78936296"/>
                  </p:ext>
                </p:extLst>
              </p:nvPr>
            </p:nvGraphicFramePr>
            <p:xfrm>
              <a:off x="0" y="0"/>
              <a:ext cx="12191997" cy="685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4063999">
                      <a:extLst>
                        <a:ext uri="{9D8B030D-6E8A-4147-A177-3AD203B41FA5}">
                          <a16:colId xmlns:a16="http://schemas.microsoft.com/office/drawing/2014/main" val="954580696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4165355064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1911278159"/>
                        </a:ext>
                      </a:extLst>
                    </a:gridCol>
                  </a:tblGrid>
                  <a:tr h="228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38" t="-1667" r="-201563" b="-2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937" t="-1667" r="-101563" b="-2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938" t="-1667" r="-1563" b="-202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0825665"/>
                      </a:ext>
                    </a:extLst>
                  </a:tr>
                  <a:tr h="228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38" t="-101667" r="-201563" b="-10277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r"/>
                          <a:r>
                            <a:rPr lang="en-GB" sz="3200" b="1" u="sng" dirty="0">
                              <a:solidFill>
                                <a:schemeClr val="tx1"/>
                              </a:solidFill>
                            </a:rPr>
                            <a:t>Trigonometry</a:t>
                          </a:r>
                          <a:endParaRPr lang="en-GB" sz="2300" b="1" u="sng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ysClr val="window" lastClr="FFFFFF">
                            <a:lumMod val="95000"/>
                          </a:sys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938" t="-101667" r="-1563" b="-102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3412029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(7)</a:t>
                          </a:r>
                        </a:p>
                        <a:p>
                          <a:pPr algn="ctr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Find the greatest possible perimeter that the triangle can have.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3F1D9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(6)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Find the greatest possible area that the triangle can have.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79646">
                            <a:lumMod val="20000"/>
                            <a:lumOff val="8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(5)</a:t>
                          </a:r>
                        </a:p>
                        <a:p>
                          <a:pPr algn="ctr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Find the area of the triangle when the perimeter is 24 cm.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BACC6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2451192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2" name="Group 1">
            <a:extLst>
              <a:ext uri="{FF2B5EF4-FFF2-40B4-BE49-F238E27FC236}">
                <a16:creationId xmlns:a16="http://schemas.microsoft.com/office/drawing/2014/main" id="{7D869410-AD33-DFAF-7EDC-06BFE6127652}"/>
              </a:ext>
            </a:extLst>
          </p:cNvPr>
          <p:cNvGrpSpPr/>
          <p:nvPr/>
        </p:nvGrpSpPr>
        <p:grpSpPr>
          <a:xfrm>
            <a:off x="4355946" y="2629778"/>
            <a:ext cx="3263457" cy="2172842"/>
            <a:chOff x="3014134" y="1312333"/>
            <a:chExt cx="4944239" cy="4493281"/>
          </a:xfrm>
        </p:grpSpPr>
        <p:sp>
          <p:nvSpPr>
            <p:cNvPr id="4" name="Right Triangle 3">
              <a:extLst>
                <a:ext uri="{FF2B5EF4-FFF2-40B4-BE49-F238E27FC236}">
                  <a16:creationId xmlns:a16="http://schemas.microsoft.com/office/drawing/2014/main" id="{583E361D-9955-B5BD-326A-785733744B92}"/>
                </a:ext>
              </a:extLst>
            </p:cNvPr>
            <p:cNvSpPr/>
            <p:nvPr/>
          </p:nvSpPr>
          <p:spPr>
            <a:xfrm>
              <a:off x="3014134" y="1312333"/>
              <a:ext cx="4207934" cy="3488267"/>
            </a:xfrm>
            <a:prstGeom prst="rtTriangl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DAC304B-7617-BB4B-EBC1-76D2E42F314C}"/>
                </a:ext>
              </a:extLst>
            </p:cNvPr>
            <p:cNvSpPr/>
            <p:nvPr/>
          </p:nvSpPr>
          <p:spPr>
            <a:xfrm>
              <a:off x="3014134" y="4413398"/>
              <a:ext cx="272706" cy="37222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16AD6D3E-E2AE-8F72-AD1E-DB76B05D9E9E}"/>
                    </a:ext>
                  </a:extLst>
                </p:cNvPr>
                <p:cNvSpPr txBox="1"/>
                <p:nvPr/>
              </p:nvSpPr>
              <p:spPr>
                <a:xfrm>
                  <a:off x="5139624" y="2262230"/>
                  <a:ext cx="1467361" cy="95469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a14:m>
                  <a:r>
                    <a:rPr lang="en-GB" sz="2400" dirty="0"/>
                    <a:t> cm</a:t>
                  </a:r>
                </a:p>
              </p:txBody>
            </p:sp>
          </mc:Choice>
          <mc:Fallback xmlns="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16AD6D3E-E2AE-8F72-AD1E-DB76B05D9E9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39624" y="2262230"/>
                  <a:ext cx="1467361" cy="954690"/>
                </a:xfrm>
                <a:prstGeom prst="rect">
                  <a:avLst/>
                </a:prstGeom>
                <a:blipFill>
                  <a:blip r:embed="rId3"/>
                  <a:stretch>
                    <a:fillRect l="-1299" t="-8108" r="-9091" b="-2973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Pie 6">
              <a:extLst>
                <a:ext uri="{FF2B5EF4-FFF2-40B4-BE49-F238E27FC236}">
                  <a16:creationId xmlns:a16="http://schemas.microsoft.com/office/drawing/2014/main" id="{DF2F0A1F-4438-692D-D9AC-6DAC5ACAEA65}"/>
                </a:ext>
              </a:extLst>
            </p:cNvPr>
            <p:cNvSpPr/>
            <p:nvPr/>
          </p:nvSpPr>
          <p:spPr>
            <a:xfrm>
              <a:off x="6485763" y="3795588"/>
              <a:ext cx="1472610" cy="2010026"/>
            </a:xfrm>
            <a:prstGeom prst="pie">
              <a:avLst>
                <a:gd name="adj1" fmla="val 10800000"/>
                <a:gd name="adj2" fmla="val 12678055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95B5F432-73AE-6BF6-E105-E6BF87F4AC40}"/>
                    </a:ext>
                  </a:extLst>
                </p:cNvPr>
                <p:cNvSpPr txBox="1"/>
                <p:nvPr/>
              </p:nvSpPr>
              <p:spPr>
                <a:xfrm>
                  <a:off x="5897834" y="3841146"/>
                  <a:ext cx="709151" cy="108198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r>
                    <a:rPr lang="en-GB" sz="2800" dirty="0"/>
                    <a:t> </a:t>
                  </a:r>
                </a:p>
              </p:txBody>
            </p:sp>
          </mc:Choice>
          <mc:Fallback xmlns="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95B5F432-73AE-6BF6-E105-E6BF87F4AC4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97834" y="3841146"/>
                  <a:ext cx="709151" cy="108198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178486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6">
                <a:extLst>
                  <a:ext uri="{FF2B5EF4-FFF2-40B4-BE49-F238E27FC236}">
                    <a16:creationId xmlns:a16="http://schemas.microsoft.com/office/drawing/2014/main" id="{44AEC2F0-0CCB-572B-0266-E692EAD299A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5684867"/>
                  </p:ext>
                </p:extLst>
              </p:nvPr>
            </p:nvGraphicFramePr>
            <p:xfrm>
              <a:off x="0" y="0"/>
              <a:ext cx="12191997" cy="685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4063999">
                      <a:extLst>
                        <a:ext uri="{9D8B030D-6E8A-4147-A177-3AD203B41FA5}">
                          <a16:colId xmlns:a16="http://schemas.microsoft.com/office/drawing/2014/main" val="954580696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4165355064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1911278159"/>
                        </a:ext>
                      </a:extLst>
                    </a:gridCol>
                  </a:tblGrid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(1)</a:t>
                          </a:r>
                        </a:p>
                        <a:p>
                          <a:pPr algn="ctr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Find the perimeter of the triangle when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is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13°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.</a:t>
                          </a:r>
                        </a:p>
                        <a:p>
                          <a:pPr algn="ctr"/>
                          <a:endParaRPr lang="en-GB" sz="23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rgbClr val="C00000"/>
                              </a:solidFill>
                            </a:rPr>
                            <a:t> cm</a:t>
                          </a:r>
                          <a:endParaRPr lang="en-GB" sz="23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lumMod val="20000"/>
                            <a:lumOff val="8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(2)</a:t>
                          </a:r>
                        </a:p>
                        <a:p>
                          <a:pPr algn="ctr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Find the area of the triangle when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is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23°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.</a:t>
                          </a:r>
                        </a:p>
                        <a:p>
                          <a:pPr algn="ctr"/>
                          <a:endParaRPr lang="en-GB" sz="23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rgbClr val="C00000"/>
                              </a:solidFill>
                            </a:rPr>
                            <a:t>18 cm</a:t>
                          </a:r>
                          <a:r>
                            <a:rPr lang="en-GB" sz="2300" b="0" baseline="30000" dirty="0">
                              <a:solidFill>
                                <a:srgbClr val="C00000"/>
                              </a:solidFill>
                            </a:rPr>
                            <a:t>2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504D">
                            <a:lumMod val="20000"/>
                            <a:lumOff val="8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(3)</a:t>
                          </a:r>
                        </a:p>
                        <a:p>
                          <a:pPr algn="ctr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Find a value of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that makes the perimeter</a:t>
                          </a:r>
                          <a:r>
                            <a:rPr lang="en-GB" sz="2300" b="0" baseline="0" dirty="0">
                              <a:solidFill>
                                <a:schemeClr val="tx1"/>
                              </a:solidFill>
                            </a:rPr>
                            <a:t> of the triangle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baseline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22.4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cm.</a:t>
                          </a:r>
                        </a:p>
                        <a:p>
                          <a:pPr algn="ctr"/>
                          <a:r>
                            <a:rPr lang="en-GB" sz="3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23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16.3°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rgbClr val="C00000"/>
                              </a:solidFill>
                            </a:rPr>
                            <a:t> or</a:t>
                          </a:r>
                          <a:r>
                            <a:rPr lang="en-GB" sz="2300" b="0" baseline="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73.7°</m:t>
                              </m:r>
                            </m:oMath>
                          </a14:m>
                          <a:endParaRPr lang="en-GB" sz="23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B59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0825665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(8)</a:t>
                          </a:r>
                        </a:p>
                        <a:p>
                          <a:pPr algn="ctr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For what values of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is the triangle’s area (in cm</a:t>
                          </a:r>
                          <a:r>
                            <a:rPr lang="en-GB" sz="2300" b="0" baseline="30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r>
                            <a:rPr lang="en-GB" sz="2300" b="0" baseline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greater than its perimeter (in cm)</a:t>
                          </a:r>
                          <a:r>
                            <a:rPr lang="en-GB" sz="2300" b="0" baseline="0" dirty="0">
                              <a:solidFill>
                                <a:schemeClr val="tx1"/>
                              </a:solidFill>
                            </a:rPr>
                            <a:t>?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36.9°&lt;</m:t>
                              </m:r>
                              <m:r>
                                <a:rPr lang="en-GB" sz="23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3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&lt;53.1°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3CC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3200" b="1" i="0" u="sng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Trigonometry</a:t>
                          </a:r>
                          <a:endParaRPr kumimoji="0" lang="en-GB" sz="2300" b="1" i="0" u="sng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  <a:p>
                          <a:pPr algn="ctr"/>
                          <a:endParaRPr lang="en-GB" sz="23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ysClr val="window" lastClr="FFFFFF">
                            <a:lumMod val="95000"/>
                          </a:sys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(4)</a:t>
                          </a:r>
                        </a:p>
                        <a:p>
                          <a:pPr algn="ctr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Find a value of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that</a:t>
                          </a:r>
                          <a:b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makes the area of the</a:t>
                          </a:r>
                          <a:b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triangle 14 cm</a:t>
                          </a:r>
                          <a:r>
                            <a:rPr lang="en-GB" sz="2300" b="0" baseline="30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GB" sz="2300" b="0" baseline="0" dirty="0">
                              <a:solidFill>
                                <a:schemeClr val="tx1"/>
                              </a:solidFill>
                            </a:rPr>
                            <a:t>.</a:t>
                          </a:r>
                          <a:endParaRPr kumimoji="0" lang="en-GB" sz="23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3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 </a:t>
                          </a:r>
                          <a:endParaRPr kumimoji="0" lang="en-GB" sz="23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3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17.0°</m:t>
                              </m:r>
                            </m:oMath>
                          </a14:m>
                          <a:r>
                            <a:rPr lang="en-GB" sz="2300" b="0" baseline="0" dirty="0">
                              <a:solidFill>
                                <a:srgbClr val="C00000"/>
                              </a:solidFill>
                            </a:rPr>
                            <a:t> or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73.0°</m:t>
                              </m:r>
                            </m:oMath>
                          </a14:m>
                          <a:r>
                            <a:rPr lang="en-GB" sz="2300" b="0" baseline="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8064A2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3412029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(7)</a:t>
                          </a:r>
                        </a:p>
                        <a:p>
                          <a:pPr algn="ctr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Find the greatest possible perimeter that the triangle can have.</a:t>
                          </a:r>
                        </a:p>
                        <a:p>
                          <a:pPr algn="ctr"/>
                          <a:r>
                            <a:rPr lang="en-GB" sz="3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24.1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rgbClr val="C00000"/>
                              </a:solidFill>
                            </a:rPr>
                            <a:t> cm, when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3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=45°</m:t>
                              </m:r>
                            </m:oMath>
                          </a14:m>
                          <a:endParaRPr lang="en-GB" sz="23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3F1D9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(6)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Find the greatest possible area that the triangle can have.</a:t>
                          </a:r>
                        </a:p>
                        <a:p>
                          <a:pPr algn="ctr"/>
                          <a:endParaRPr lang="en-GB" sz="23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rgbClr val="C00000"/>
                              </a:solidFill>
                            </a:rPr>
                            <a:t> cm</a:t>
                          </a:r>
                          <a:r>
                            <a:rPr lang="en-GB" sz="2300" b="0" baseline="30000" dirty="0">
                              <a:solidFill>
                                <a:srgbClr val="C00000"/>
                              </a:solidFill>
                            </a:rPr>
                            <a:t>2</a:t>
                          </a:r>
                          <a:r>
                            <a:rPr lang="en-GB" sz="2300" b="0" dirty="0">
                              <a:solidFill>
                                <a:srgbClr val="C00000"/>
                              </a:solidFill>
                            </a:rPr>
                            <a:t>, when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3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=45°</m:t>
                              </m:r>
                            </m:oMath>
                          </a14:m>
                          <a:endParaRPr lang="en-GB" sz="23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79646">
                            <a:lumMod val="20000"/>
                            <a:lumOff val="8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(5)</a:t>
                          </a:r>
                        </a:p>
                        <a:p>
                          <a:pPr algn="ctr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Find the area of the triangle when the perimeter is 24 cm.</a:t>
                          </a:r>
                        </a:p>
                        <a:p>
                          <a:pPr algn="ctr"/>
                          <a:endParaRPr lang="en-GB" sz="23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rgbClr val="C00000"/>
                              </a:solidFill>
                            </a:rPr>
                            <a:t> cm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BACC6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245119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6">
                <a:extLst>
                  <a:ext uri="{FF2B5EF4-FFF2-40B4-BE49-F238E27FC236}">
                    <a16:creationId xmlns:a16="http://schemas.microsoft.com/office/drawing/2014/main" id="{44AEC2F0-0CCB-572B-0266-E692EAD299A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5684867"/>
                  </p:ext>
                </p:extLst>
              </p:nvPr>
            </p:nvGraphicFramePr>
            <p:xfrm>
              <a:off x="0" y="0"/>
              <a:ext cx="12191997" cy="685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4063999">
                      <a:extLst>
                        <a:ext uri="{9D8B030D-6E8A-4147-A177-3AD203B41FA5}">
                          <a16:colId xmlns:a16="http://schemas.microsoft.com/office/drawing/2014/main" val="954580696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4165355064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1911278159"/>
                        </a:ext>
                      </a:extLst>
                    </a:gridCol>
                  </a:tblGrid>
                  <a:tr h="228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38" t="-1667" r="-201563" b="-2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937" t="-1667" r="-101563" b="-2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938" t="-1667" r="-1563" b="-202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0825665"/>
                      </a:ext>
                    </a:extLst>
                  </a:tr>
                  <a:tr h="228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38" t="-101667" r="-201563" b="-10277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3200" b="1" i="0" u="sng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Trigonometry</a:t>
                          </a:r>
                          <a:endParaRPr kumimoji="0" lang="en-GB" sz="2300" b="1" i="0" u="sng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  <a:p>
                          <a:pPr algn="ctr"/>
                          <a:endParaRPr lang="en-GB" sz="23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ysClr val="window" lastClr="FFFFFF">
                            <a:lumMod val="95000"/>
                          </a:sys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938" t="-101667" r="-1563" b="-102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3412029"/>
                      </a:ext>
                    </a:extLst>
                  </a:tr>
                  <a:tr h="228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38" t="-201667" r="-201563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937" t="-201667" r="-101563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938" t="-201667" r="-1563" b="-2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2451192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C15448AC-2F98-3156-4CC2-282614D818D1}"/>
              </a:ext>
            </a:extLst>
          </p:cNvPr>
          <p:cNvGrpSpPr/>
          <p:nvPr/>
        </p:nvGrpSpPr>
        <p:grpSpPr>
          <a:xfrm>
            <a:off x="4355946" y="2629778"/>
            <a:ext cx="3263457" cy="2172842"/>
            <a:chOff x="3014134" y="1312333"/>
            <a:chExt cx="4944239" cy="4493281"/>
          </a:xfrm>
        </p:grpSpPr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AB2A266E-32BB-D029-E89B-6941632139EB}"/>
                </a:ext>
              </a:extLst>
            </p:cNvPr>
            <p:cNvSpPr/>
            <p:nvPr/>
          </p:nvSpPr>
          <p:spPr>
            <a:xfrm>
              <a:off x="3014134" y="1312333"/>
              <a:ext cx="4207934" cy="3488267"/>
            </a:xfrm>
            <a:prstGeom prst="rtTriangl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DF787C2-4BBC-5183-776A-3EBC79C3033E}"/>
                </a:ext>
              </a:extLst>
            </p:cNvPr>
            <p:cNvSpPr/>
            <p:nvPr/>
          </p:nvSpPr>
          <p:spPr>
            <a:xfrm>
              <a:off x="3014134" y="4413398"/>
              <a:ext cx="272706" cy="37222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B0BA42EB-737A-5597-2BF9-CE427896C39A}"/>
                    </a:ext>
                  </a:extLst>
                </p:cNvPr>
                <p:cNvSpPr txBox="1"/>
                <p:nvPr/>
              </p:nvSpPr>
              <p:spPr>
                <a:xfrm>
                  <a:off x="5139624" y="2262230"/>
                  <a:ext cx="1467361" cy="95469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a14:m>
                  <a:r>
                    <a:rPr lang="en-GB" sz="2400" dirty="0"/>
                    <a:t> cm</a:t>
                  </a:r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B0BA42EB-737A-5597-2BF9-CE427896C39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39624" y="2262230"/>
                  <a:ext cx="1467361" cy="954690"/>
                </a:xfrm>
                <a:prstGeom prst="rect">
                  <a:avLst/>
                </a:prstGeom>
                <a:blipFill>
                  <a:blip r:embed="rId3"/>
                  <a:stretch>
                    <a:fillRect l="-1299" t="-8108" r="-9091" b="-2973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Pie 11">
              <a:extLst>
                <a:ext uri="{FF2B5EF4-FFF2-40B4-BE49-F238E27FC236}">
                  <a16:creationId xmlns:a16="http://schemas.microsoft.com/office/drawing/2014/main" id="{7372FBCE-C77A-937E-ABE8-A19CA98847B4}"/>
                </a:ext>
              </a:extLst>
            </p:cNvPr>
            <p:cNvSpPr/>
            <p:nvPr/>
          </p:nvSpPr>
          <p:spPr>
            <a:xfrm>
              <a:off x="6485763" y="3795588"/>
              <a:ext cx="1472610" cy="2010026"/>
            </a:xfrm>
            <a:prstGeom prst="pie">
              <a:avLst>
                <a:gd name="adj1" fmla="val 10800000"/>
                <a:gd name="adj2" fmla="val 12678055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41B86A7A-99D2-DF29-825E-8F7D7709B4D9}"/>
                    </a:ext>
                  </a:extLst>
                </p:cNvPr>
                <p:cNvSpPr txBox="1"/>
                <p:nvPr/>
              </p:nvSpPr>
              <p:spPr>
                <a:xfrm>
                  <a:off x="5897834" y="3841146"/>
                  <a:ext cx="709151" cy="108198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r>
                    <a:rPr lang="en-GB" sz="2800" dirty="0"/>
                    <a:t> </a:t>
                  </a:r>
                </a:p>
              </p:txBody>
            </p:sp>
          </mc:Choice>
          <mc:Fallback xmlns="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95B5F432-73AE-6BF6-E105-E6BF87F4AC4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97834" y="3841146"/>
                  <a:ext cx="709151" cy="108198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271221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12210</TotalTime>
  <Words>333</Words>
  <Application>Microsoft Macintosh PowerPoint</Application>
  <PresentationFormat>Widescreen</PresentationFormat>
  <Paragraphs>69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3</cp:revision>
  <dcterms:created xsi:type="dcterms:W3CDTF">2023-05-21T10:25:57Z</dcterms:created>
  <dcterms:modified xsi:type="dcterms:W3CDTF">2023-06-02T18:09:51Z</dcterms:modified>
</cp:coreProperties>
</file>