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5"/>
    <p:restoredTop sz="94694"/>
  </p:normalViewPr>
  <p:slideViewPr>
    <p:cSldViewPr snapToGrid="0" snapToObjects="1">
      <p:cViewPr>
        <p:scale>
          <a:sx n="102" d="100"/>
          <a:sy n="102" d="100"/>
        </p:scale>
        <p:origin x="1864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EBBA7-EBC6-FC4D-B1EE-7916F28F6B38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F369D-759D-8748-85F9-A0F71CF5B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747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301FC-964C-6B42-9EDE-07685BD0A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95E709-428B-4347-AA8A-364428E71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1F4A2-BB11-AF41-A20C-601BCBBD3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4F0DB-5BB8-904A-B5D9-0468B7E50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9B1A6-084F-3B47-9E5D-4F23C19A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97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EE3F-8667-C745-B453-E9EFF22A7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A2907-B54C-CD42-A639-50C7FF871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20BE9-A1F2-794E-A106-0BBD21AB5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AFF65-EF7B-FD42-A80B-B01BBDD29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D0C7E-2C19-8B4E-B824-6E6F8A50B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7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4D880-51F2-B141-BA5A-B69244856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81D61-DCDB-C54C-B9B1-AA0252D198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6E589-118D-F646-AEB7-DC181DC3C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51201-39DD-0C47-8A8D-6BB49E5D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A34E6-5595-824F-9B9B-73050886C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42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86A02-7419-FA49-BDFC-ED8135FDB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9C42D-A6D3-514C-AA75-967A2C974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48602-941B-DC42-A983-8CDA3124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15C1D-EA9B-E049-BC43-61DC1616F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75585-E9D2-D54E-A236-9410524EF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57415-54A6-7C48-8607-E89468BE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78898-6759-D64D-97EB-DA5BE89B3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AA902-3DD0-554D-9E97-D655EB37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70E-37ED-0A45-94A4-DED3C1ADD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3A5C1-B995-BC44-9A65-9622753AF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40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FAA7-8EBD-1C47-A1AD-514AB923E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A7D27-952A-4C48-87A3-32FA5E4722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048FA-81EB-E444-8135-95B9F52C0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27E097-EE3C-2047-A2D3-AF1C18BFD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A7ACC-14E3-8246-9A76-643BD369A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8B46B-4C05-7F4A-B344-50CC57680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3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E076A-D397-5D4B-B011-054FBC875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C85FF-9FEB-4C44-88F1-3B9E13A32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AA22C0-5B87-1542-92D5-E255156C4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BE79C7-9497-DE4F-984A-05AE3D2B9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C325D-1D4B-3E47-8A8F-A69C94BD4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C256CF-7135-8044-BABC-EDDE1792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E5C041-3124-B44B-8DC8-753F326AE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241E72-63DD-6C44-898F-B2406D9E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88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74EC6-4695-AD41-8614-D19690679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70F53-0365-3142-A040-640C8B5DF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55665-45E6-D143-822B-63DD4603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A5A398-CFE2-FA41-8B88-B1021EE0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11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26DA29-CE29-8044-B9C9-1A84A457F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1DB3B1-7DE0-D149-8BA8-CCDF71757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D39F9-EBFB-B34D-B9BD-F622E3C8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4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68E6-1688-9D4A-A20F-1A1217EAC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9D3BD-DA85-484D-8B0A-6D5B7557D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8D842-64EE-124D-AE88-E3D5BF41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66320-F512-F643-8C13-C0322896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5353F-454C-9F45-B81D-3535315C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9CF0C-0254-BF4B-9F95-78BE9F2F9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66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802B5-87A3-BC43-90B6-509668229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FCB414-3887-4E46-B4C4-753315502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8832F9-45F2-2A4D-B153-B7467C2A8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026C7-C014-154F-A1C3-8E628B876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859BD-E67D-6D4B-A44B-9D8538AF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275DF-FA75-1746-8CC8-063ECD9F2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7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CEBBF3-23D8-E640-A761-1C17173F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D2F72-181D-DC48-A5A5-026A77750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14EE1-361A-2841-867A-6C33EAEE08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BFB88-400F-6343-B885-8941C37D2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720B3-DB01-1348-B9C9-E3F2741FD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C405AE0C-019B-6049-963A-66BE1A6FDA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7910188"/>
                  </p:ext>
                </p:extLst>
              </p:nvPr>
            </p:nvGraphicFramePr>
            <p:xfrm>
              <a:off x="0" y="0"/>
              <a:ext cx="12192000" cy="68584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32727">
                      <a:extLst>
                        <a:ext uri="{9D8B030D-6E8A-4147-A177-3AD203B41FA5}">
                          <a16:colId xmlns:a16="http://schemas.microsoft.com/office/drawing/2014/main" val="4250505542"/>
                        </a:ext>
                      </a:extLst>
                    </a:gridCol>
                    <a:gridCol w="7259273">
                      <a:extLst>
                        <a:ext uri="{9D8B030D-6E8A-4147-A177-3AD203B41FA5}">
                          <a16:colId xmlns:a16="http://schemas.microsoft.com/office/drawing/2014/main" val="141724990"/>
                        </a:ext>
                      </a:extLst>
                    </a:gridCol>
                  </a:tblGrid>
                  <a:tr h="4567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Forming and Solving Quadratics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i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Study the solution carefully and answer these questions.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4293820"/>
                      </a:ext>
                    </a:extLst>
                  </a:tr>
                  <a:tr h="1600317">
                    <a:tc rowSpan="4">
                      <a:txBody>
                        <a:bodyPr/>
                        <a:lstStyle/>
                        <a:p>
                          <a:pPr algn="l" defTabSz="374400"/>
                          <a:r>
                            <a:rPr lang="en-GB" sz="1800" b="1" i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  </a:t>
                          </a:r>
                          <a:r>
                            <a:rPr lang="en-GB" sz="1800" b="0" i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Toby has started this question correctly.</a:t>
                          </a:r>
                        </a:p>
                        <a:p>
                          <a:pPr defTabSz="374400"/>
                          <a:r>
                            <a:rPr lang="en-GB" sz="12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</a:t>
                          </a:r>
                          <a:endParaRPr lang="en-GB" sz="2400" b="1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marL="0" marR="0" lvl="0" indent="0" algn="l" defTabSz="37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Q: </a:t>
                          </a:r>
                          <a:r>
                            <a:rPr lang="en-GB" sz="2400" b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	</a:t>
                          </a:r>
                          <a:r>
                            <a:rPr lang="en-GB" sz="1800" dirty="0"/>
                            <a:t>A right angled triangle has dimensions as shown below:</a:t>
                          </a:r>
                          <a:endParaRPr lang="en-GB" sz="1800" b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endParaRPr lang="en-GB" sz="1800" b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endParaRPr lang="en-GB" sz="1800" b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endParaRPr lang="en-GB" sz="1800" b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endParaRPr lang="en-GB" sz="1800" b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endParaRPr lang="en-GB" sz="1800" b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a) </a:t>
                          </a:r>
                          <a:r>
                            <a:rPr lang="en-GB" sz="1800" dirty="0"/>
                            <a:t>Show that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−7=0</m:t>
                              </m:r>
                            </m:oMath>
                          </a14:m>
                          <a:endParaRPr lang="en-GB" sz="1800" b="0" dirty="0">
                            <a:ln>
                              <a:noFill/>
                            </a:ln>
                            <a:solidFill>
                              <a:schemeClr val="dk1"/>
                            </a:solidFill>
                          </a:endParaRPr>
                        </a:p>
                        <a:p>
                          <a:pPr marL="0" marR="0" lvl="0" indent="0" algn="l" defTabSz="37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37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kumimoji="0" lang="en-GB" sz="2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	</a:t>
                          </a:r>
                          <a:endParaRPr kumimoji="0" lang="en-GB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1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1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1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1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1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1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b) </a:t>
                          </a:r>
                          <a:r>
                            <a:rPr lang="en-GB" sz="1800" dirty="0"/>
                            <a:t>Solve the quadratic equation and find the length of the longest side of the triangle.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1: </a:t>
                          </a:r>
                          <a:r>
                            <a:rPr lang="en-GB" sz="1800" dirty="0"/>
                            <a:t>How has Toby used that the triangle is right-angled in his solution?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800" dirty="0">
                            <a:latin typeface="Calibri" panose="020F0502020204030204" pitchFamily="34" charset="0"/>
                            <a:ea typeface="Cambria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39183532"/>
                      </a:ext>
                    </a:extLst>
                  </a:tr>
                  <a:tr h="1600317">
                    <a:tc vMerge="1">
                      <a:txBody>
                        <a:bodyPr/>
                        <a:lstStyle/>
                        <a:p>
                          <a:r>
                            <a:rPr lang="en-GB" sz="24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A: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2: </a:t>
                          </a:r>
                          <a:r>
                            <a:rPr lang="en-GB" sz="1800" dirty="0"/>
                            <a:t>Show how Toby could have calculated that </a:t>
                          </a:r>
                          <a:br>
                            <a:rPr lang="en-GB" sz="1800" b="0" i="1" dirty="0">
                              <a:latin typeface="Cambria Math" panose="02040503050406030204" pitchFamily="18" charset="0"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1800" b="0" i="1" smtClean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</m:oMath>
                            </m:oMathPara>
                          </a14:m>
                          <a:endParaRPr lang="en-GB" sz="180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dirty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800" b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01795144"/>
                      </a:ext>
                    </a:extLst>
                  </a:tr>
                  <a:tr h="1600317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3: </a:t>
                          </a:r>
                          <a:r>
                            <a:rPr lang="en-GB" sz="1800" dirty="0"/>
                            <a:t>Solve the equation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−7=0</m:t>
                              </m:r>
                            </m:oMath>
                          </a14:m>
                          <a:r>
                            <a:rPr lang="en-GB" sz="1800" dirty="0"/>
                            <a:t> by factorising</a:t>
                          </a:r>
                          <a:r>
                            <a:rPr lang="en-GB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.</a:t>
                          </a:r>
                          <a:endParaRPr lang="en-GB" sz="18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82285301"/>
                      </a:ext>
                    </a:extLst>
                  </a:tr>
                  <a:tr h="1600317">
                    <a:tc vMerge="1">
                      <a:txBody>
                        <a:bodyPr/>
                        <a:lstStyle/>
                        <a:p>
                          <a:endParaRPr lang="en-GB" sz="24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4: </a:t>
                          </a:r>
                          <a:r>
                            <a:rPr lang="en-GB" sz="1800" dirty="0"/>
                            <a:t>Finish Toby’s solution by finding the length of the triangle’s longest side.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67176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C405AE0C-019B-6049-963A-66BE1A6FDA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7910188"/>
                  </p:ext>
                </p:extLst>
              </p:nvPr>
            </p:nvGraphicFramePr>
            <p:xfrm>
              <a:off x="0" y="0"/>
              <a:ext cx="12192000" cy="68584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32727">
                      <a:extLst>
                        <a:ext uri="{9D8B030D-6E8A-4147-A177-3AD203B41FA5}">
                          <a16:colId xmlns:a16="http://schemas.microsoft.com/office/drawing/2014/main" val="4250505542"/>
                        </a:ext>
                      </a:extLst>
                    </a:gridCol>
                    <a:gridCol w="7259273">
                      <a:extLst>
                        <a:ext uri="{9D8B030D-6E8A-4147-A177-3AD203B41FA5}">
                          <a16:colId xmlns:a16="http://schemas.microsoft.com/office/drawing/2014/main" val="141724990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Forming and Solving Quadratics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i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Study the solution carefully and answer these questions.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4293820"/>
                      </a:ext>
                    </a:extLst>
                  </a:tr>
                  <a:tr h="1600317">
                    <a:tc row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7921" r="-147938" b="-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1: </a:t>
                          </a:r>
                          <a:r>
                            <a:rPr lang="en-GB" sz="1800" dirty="0"/>
                            <a:t>How has Toby used that the triangle is right-angled in his solution?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800" dirty="0">
                            <a:latin typeface="Calibri" panose="020F0502020204030204" pitchFamily="34" charset="0"/>
                            <a:ea typeface="Cambria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39183532"/>
                      </a:ext>
                    </a:extLst>
                  </a:tr>
                  <a:tr h="1600317">
                    <a:tc vMerge="1">
                      <a:txBody>
                        <a:bodyPr/>
                        <a:lstStyle/>
                        <a:p>
                          <a:r>
                            <a:rPr lang="en-GB" sz="24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A: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7832" t="-130709" r="-350" b="-1992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1795144"/>
                      </a:ext>
                    </a:extLst>
                  </a:tr>
                  <a:tr h="1600317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7832" t="-232540" r="-350" b="-1007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2285301"/>
                      </a:ext>
                    </a:extLst>
                  </a:tr>
                  <a:tr h="1600317">
                    <a:tc vMerge="1">
                      <a:txBody>
                        <a:bodyPr/>
                        <a:lstStyle/>
                        <a:p>
                          <a:endParaRPr lang="en-GB" sz="24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4: </a:t>
                          </a:r>
                          <a:r>
                            <a:rPr lang="en-GB" sz="1800" dirty="0"/>
                            <a:t>Finish Toby’s solution by finding the length of the triangle’s longest side.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671769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04A3E056-8BCE-182B-46FF-A1C2F508364D}"/>
              </a:ext>
            </a:extLst>
          </p:cNvPr>
          <p:cNvGrpSpPr/>
          <p:nvPr/>
        </p:nvGrpSpPr>
        <p:grpSpPr>
          <a:xfrm>
            <a:off x="108488" y="493362"/>
            <a:ext cx="4794140" cy="687091"/>
            <a:chOff x="108488" y="1180453"/>
            <a:chExt cx="4794140" cy="687091"/>
          </a:xfrm>
        </p:grpSpPr>
        <p:pic>
          <p:nvPicPr>
            <p:cNvPr id="17" name="Graphic 16" descr="Badge Tick1 with solid fill">
              <a:extLst>
                <a:ext uri="{FF2B5EF4-FFF2-40B4-BE49-F238E27FC236}">
                  <a16:creationId xmlns:a16="http://schemas.microsoft.com/office/drawing/2014/main" id="{D23D0B31-321A-1ECA-3FB5-A02D2178E6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215537" y="1180453"/>
              <a:ext cx="687091" cy="687091"/>
            </a:xfrm>
            <a:prstGeom prst="rect">
              <a:avLst/>
            </a:prstGeom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9F2ACC9-9D52-D1F9-38FE-480B9F62B8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488" y="1523999"/>
              <a:ext cx="4231037" cy="0"/>
            </a:xfrm>
            <a:prstGeom prst="line">
              <a:avLst/>
            </a:prstGeom>
            <a:ln w="38100" cap="rnd">
              <a:solidFill>
                <a:schemeClr val="accent6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771B96E-9E64-3714-1349-455FD213726A}"/>
              </a:ext>
            </a:extLst>
          </p:cNvPr>
          <p:cNvGrpSpPr/>
          <p:nvPr/>
        </p:nvGrpSpPr>
        <p:grpSpPr>
          <a:xfrm>
            <a:off x="877909" y="1454435"/>
            <a:ext cx="4078009" cy="1348132"/>
            <a:chOff x="1001599" y="2017361"/>
            <a:chExt cx="3213938" cy="1062482"/>
          </a:xfrm>
        </p:grpSpPr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5B7B1A87-E2D6-15EE-7A0F-3BB7F1EFD776}"/>
                </a:ext>
              </a:extLst>
            </p:cNvPr>
            <p:cNvSpPr/>
            <p:nvPr/>
          </p:nvSpPr>
          <p:spPr>
            <a:xfrm flipH="1">
              <a:off x="1001599" y="2017361"/>
              <a:ext cx="2172117" cy="771406"/>
            </a:xfrm>
            <a:prstGeom prst="rtTriangle">
              <a:avLst/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9984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39968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59952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679936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099920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19904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39887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59871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00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A42DCAE-B38C-E724-082C-4CCA633A2325}"/>
                </a:ext>
              </a:extLst>
            </p:cNvPr>
            <p:cNvSpPr/>
            <p:nvPr/>
          </p:nvSpPr>
          <p:spPr>
            <a:xfrm>
              <a:off x="3030449" y="2642804"/>
              <a:ext cx="142101" cy="148867"/>
            </a:xfrm>
            <a:prstGeom prst="rect">
              <a:avLst/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9984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39968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59952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679936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099920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19904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39887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59871" algn="l" defTabSz="419984" rtl="0" eaLnBrk="1" latinLnBrk="0" hangingPunct="1"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0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6A074C95-4381-C1CB-7CD8-1473DFF8F0B8}"/>
                    </a:ext>
                  </a:extLst>
                </p:cNvPr>
                <p:cNvSpPr txBox="1"/>
                <p:nvPr/>
              </p:nvSpPr>
              <p:spPr>
                <a:xfrm>
                  <a:off x="1724472" y="2788767"/>
                  <a:ext cx="1075909" cy="2910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GB" sz="1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1800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oMath>
                    </m:oMathPara>
                  </a14:m>
                  <a:endParaRPr lang="en-GB" sz="1800" dirty="0"/>
                </a:p>
              </p:txBody>
            </p:sp>
          </mc:Choice>
          <mc:Fallback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6A074C95-4381-C1CB-7CD8-1473DFF8F0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4472" y="2788767"/>
                  <a:ext cx="1075909" cy="291076"/>
                </a:xfrm>
                <a:prstGeom prst="rect">
                  <a:avLst/>
                </a:prstGeom>
                <a:blipFill>
                  <a:blip r:embed="rId5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1DFA1BAD-4B2B-06F7-4E83-BD085002000C}"/>
                    </a:ext>
                  </a:extLst>
                </p:cNvPr>
                <p:cNvSpPr txBox="1"/>
                <p:nvPr/>
              </p:nvSpPr>
              <p:spPr>
                <a:xfrm>
                  <a:off x="3139628" y="2265249"/>
                  <a:ext cx="1075909" cy="2910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GB" sz="1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1800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oMath>
                    </m:oMathPara>
                  </a14:m>
                  <a:endParaRPr lang="en-GB" sz="1800" dirty="0"/>
                </a:p>
              </p:txBody>
            </p:sp>
          </mc:Choice>
          <mc:Fallback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1DFA1BAD-4B2B-06F7-4E83-BD085002000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9628" y="2265249"/>
                  <a:ext cx="1075909" cy="291076"/>
                </a:xfrm>
                <a:prstGeom prst="rect">
                  <a:avLst/>
                </a:prstGeom>
                <a:blipFill>
                  <a:blip r:embed="rId6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03F840E1-1F90-FC95-A220-E78886A8FD2F}"/>
                    </a:ext>
                  </a:extLst>
                </p:cNvPr>
                <p:cNvSpPr txBox="1"/>
                <p:nvPr/>
              </p:nvSpPr>
              <p:spPr>
                <a:xfrm>
                  <a:off x="1433222" y="2038351"/>
                  <a:ext cx="1075909" cy="2910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1998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839968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259952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679936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099920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519904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939887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359871" algn="l" defTabSz="419984" rtl="0" eaLnBrk="1" latinLnBrk="0" hangingPunct="1">
                    <a:defRPr sz="165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+6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GB" sz="1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1800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oMath>
                    </m:oMathPara>
                  </a14:m>
                  <a:endParaRPr lang="en-GB" sz="1800" dirty="0"/>
                </a:p>
              </p:txBody>
            </p:sp>
          </mc:Choice>
          <mc:Fallback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03F840E1-1F90-FC95-A220-E78886A8FD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3222" y="2038351"/>
                  <a:ext cx="1075909" cy="291076"/>
                </a:xfrm>
                <a:prstGeom prst="rect">
                  <a:avLst/>
                </a:prstGeom>
                <a:blipFill>
                  <a:blip r:embed="rId7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4" name="Picture 13" descr="Text, letter&#10;&#10;Description automatically generated">
            <a:extLst>
              <a:ext uri="{FF2B5EF4-FFF2-40B4-BE49-F238E27FC236}">
                <a16:creationId xmlns:a16="http://schemas.microsoft.com/office/drawing/2014/main" id="{FC5DE808-3809-9B25-EF85-58E05698E56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372" t="36299" b="28233"/>
          <a:stretch/>
        </p:blipFill>
        <p:spPr>
          <a:xfrm>
            <a:off x="108200" y="3386980"/>
            <a:ext cx="4564008" cy="2355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86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</TotalTime>
  <Words>134</Words>
  <Application>Microsoft Macintosh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5</cp:revision>
  <dcterms:created xsi:type="dcterms:W3CDTF">2022-04-06T12:13:52Z</dcterms:created>
  <dcterms:modified xsi:type="dcterms:W3CDTF">2022-07-27T23:15:12Z</dcterms:modified>
</cp:coreProperties>
</file>