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7"/>
    <p:restoredTop sz="96327"/>
  </p:normalViewPr>
  <p:slideViewPr>
    <p:cSldViewPr snapToGrid="0">
      <p:cViewPr varScale="1">
        <p:scale>
          <a:sx n="117" d="100"/>
          <a:sy n="117" d="100"/>
        </p:scale>
        <p:origin x="3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48FB0-392E-7042-A189-5EA382B7A5B1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8BBEA-B9CB-004D-9E5E-C338071F2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5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8BBEA-B9CB-004D-9E5E-C338071F278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3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77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6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1878684"/>
                  </p:ext>
                </p:extLst>
              </p:nvPr>
            </p:nvGraphicFramePr>
            <p:xfrm>
              <a:off x="459000" y="158049"/>
              <a:ext cx="59400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9600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9652294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05447181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03925290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Prime numbers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oMath>
                          </a14:m>
                          <a:endParaRPr lang="en-GB" sz="200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1878684"/>
                  </p:ext>
                </p:extLst>
              </p:nvPr>
            </p:nvGraphicFramePr>
            <p:xfrm>
              <a:off x="459000" y="158049"/>
              <a:ext cx="59400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9600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9652294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05447181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03925290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9375" r="-427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37391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37391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4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8">
            <a:extLst>
              <a:ext uri="{FF2B5EF4-FFF2-40B4-BE49-F238E27FC236}">
                <a16:creationId xmlns:a16="http://schemas.microsoft.com/office/drawing/2014/main" id="{90282C94-1A51-81B0-814B-08BF04BB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11A1E27-1D19-BA0C-64CD-8EB45558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4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658415"/>
              </p:ext>
            </p:extLst>
          </p:nvPr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72225"/>
              </p:ext>
            </p:extLst>
          </p:nvPr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08910"/>
              </p:ext>
            </p:extLst>
          </p:nvPr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17939"/>
              </p:ext>
            </p:extLst>
          </p:nvPr>
        </p:nvGraphicFramePr>
        <p:xfrm>
          <a:off x="207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38055"/>
              </p:ext>
            </p:extLst>
          </p:nvPr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C26EC523-5CB9-6833-4EF4-CEF47E550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465197"/>
              </p:ext>
            </p:extLst>
          </p:nvPr>
        </p:nvGraphicFramePr>
        <p:xfrm>
          <a:off x="3636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66252"/>
              </p:ext>
            </p:extLst>
          </p:nvPr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31834"/>
              </p:ext>
            </p:extLst>
          </p:nvPr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E34DD36-394D-C843-9031-B6F9CFE11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133794"/>
              </p:ext>
            </p:extLst>
          </p:nvPr>
        </p:nvGraphicFramePr>
        <p:xfrm>
          <a:off x="4328999" y="3876642"/>
          <a:ext cx="2340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Estimated 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Modal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56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7BB6628-1A55-D4A1-5B06-14CD9A7C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88938"/>
              </p:ext>
            </p:extLst>
          </p:nvPr>
        </p:nvGraphicFramePr>
        <p:xfrm>
          <a:off x="211403" y="5665249"/>
          <a:ext cx="3003520" cy="299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352">
                  <a:extLst>
                    <a:ext uri="{9D8B030D-6E8A-4147-A177-3AD203B41FA5}">
                      <a16:colId xmlns:a16="http://schemas.microsoft.com/office/drawing/2014/main" val="898622456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2176010790"/>
                    </a:ext>
                  </a:extLst>
                </a:gridCol>
                <a:gridCol w="150176">
                  <a:extLst>
                    <a:ext uri="{9D8B030D-6E8A-4147-A177-3AD203B41FA5}">
                      <a16:colId xmlns:a16="http://schemas.microsoft.com/office/drawing/2014/main" val="1954839369"/>
                    </a:ext>
                  </a:extLst>
                </a:gridCol>
                <a:gridCol w="150176">
                  <a:extLst>
                    <a:ext uri="{9D8B030D-6E8A-4147-A177-3AD203B41FA5}">
                      <a16:colId xmlns:a16="http://schemas.microsoft.com/office/drawing/2014/main" val="3819913289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2575907348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589454747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482233010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011597586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810533828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795796947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876923064"/>
                    </a:ext>
                  </a:extLst>
                </a:gridCol>
              </a:tblGrid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185384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732819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998147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8376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977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999249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9278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894788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72665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232183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14271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73455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14098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98772"/>
                  </a:ext>
                </a:extLst>
              </a:tr>
              <a:tr h="19974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528006"/>
                  </a:ext>
                </a:extLst>
              </a:tr>
            </a:tbl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id="{6F0C5F29-90B4-2671-B43A-7BEB9B31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9F8EA4E-174C-5139-BD03-639F5E1D1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8BA475C3-C387-C821-BB3B-72E4D227940C}"/>
              </a:ext>
            </a:extLst>
          </p:cNvPr>
          <p:cNvGraphicFramePr>
            <a:graphicFrameLocks noGrp="1"/>
          </p:cNvGraphicFramePr>
          <p:nvPr/>
        </p:nvGraphicFramePr>
        <p:xfrm>
          <a:off x="207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2FA8519-6E8A-E553-C61B-B89DA43EDF1E}"/>
              </a:ext>
            </a:extLst>
          </p:cNvPr>
          <p:cNvGraphicFramePr>
            <a:graphicFrameLocks noGrp="1"/>
          </p:cNvGraphicFramePr>
          <p:nvPr/>
        </p:nvGraphicFramePr>
        <p:xfrm>
          <a:off x="3636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F007A6-71A9-5E77-4B41-6DDB7980E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17826"/>
              </p:ext>
            </p:extLst>
          </p:nvPr>
        </p:nvGraphicFramePr>
        <p:xfrm>
          <a:off x="3641665" y="5659518"/>
          <a:ext cx="2998583" cy="3713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185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217223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4029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51617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39132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36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13135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C8F36E8-3C44-E18B-AE50-B08B3201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432796"/>
                  </p:ext>
                </p:extLst>
              </p:nvPr>
            </p:nvGraphicFramePr>
            <p:xfrm>
              <a:off x="4581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20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, …,</a:t>
                          </a:r>
                          <a:r>
                            <a:rPr lang="en-GB" sz="2000" b="1" baseline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0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2000" b="1" i="0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20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𝟗𝟎</m:t>
                                  </m:r>
                                  <m:r>
                                    <a:rPr lang="en-GB" sz="20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oMath>
                          </a14:m>
                          <a:endParaRPr lang="en-GB" sz="2000" b="1" dirty="0">
                            <a:solidFill>
                              <a:srgbClr val="C00000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C8F36E8-3C44-E18B-AE50-B08B3201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432796"/>
                  </p:ext>
                </p:extLst>
              </p:nvPr>
            </p:nvGraphicFramePr>
            <p:xfrm>
              <a:off x="4581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4" t="-9375" r="-427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6027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&lt;0.25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0.375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0.375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&lt;0.7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0.7≤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&lt;0.9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0.9≤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6.275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6027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4412" t="-2941" r="-2941" b="-5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299" t="-129630" r="-567532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299" t="-221429" r="-56753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0.375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0.375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299" t="-321429" r="-567532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299" t="-421429" r="-56753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99" t="-540741" r="-56753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6.275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7053"/>
              </p:ext>
            </p:extLst>
          </p:nvPr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0.62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0.70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43250"/>
              </p:ext>
            </p:extLst>
          </p:nvPr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0.34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0.94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0.60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6689481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0.6275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0.9≤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oMath>
                          </a14:m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0.7≤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&lt;0.9</m:t>
                              </m:r>
                            </m:oMath>
                          </a14:m>
                          <a:r>
                            <a:rPr lang="en-GB" sz="1050" b="0" i="1" u="none" strike="noStrike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6689481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0.6275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110112" t="-100000" r="-2247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0112" t="-207143" r="-2247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189E5DD-FC79-9A51-A5C4-528080764CA9}"/>
              </a:ext>
            </a:extLst>
          </p:cNvPr>
          <p:cNvSpPr>
            <a:spLocks noChangeAspect="1"/>
          </p:cNvSpPr>
          <p:nvPr/>
        </p:nvSpPr>
        <p:spPr>
          <a:xfrm>
            <a:off x="4359205" y="802564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EBA098-DA58-2550-26EF-84B44EE2E7BA}"/>
              </a:ext>
            </a:extLst>
          </p:cNvPr>
          <p:cNvSpPr>
            <a:spLocks noChangeAspect="1"/>
          </p:cNvSpPr>
          <p:nvPr/>
        </p:nvSpPr>
        <p:spPr>
          <a:xfrm>
            <a:off x="5104956" y="772695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15F4A-A46B-CB47-2C95-B0CE4803A87B}"/>
              </a:ext>
            </a:extLst>
          </p:cNvPr>
          <p:cNvSpPr>
            <a:spLocks noChangeAspect="1"/>
          </p:cNvSpPr>
          <p:nvPr/>
        </p:nvSpPr>
        <p:spPr>
          <a:xfrm>
            <a:off x="5707918" y="712558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414475-5F55-B956-5657-7AB383FA42B3}"/>
              </a:ext>
            </a:extLst>
          </p:cNvPr>
          <p:cNvSpPr>
            <a:spLocks noChangeAspect="1"/>
          </p:cNvSpPr>
          <p:nvPr/>
        </p:nvSpPr>
        <p:spPr>
          <a:xfrm>
            <a:off x="6306777" y="652523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741CE-D450-F8A5-87AC-CEC9F6BC9B66}"/>
              </a:ext>
            </a:extLst>
          </p:cNvPr>
          <p:cNvSpPr>
            <a:spLocks noChangeAspect="1"/>
          </p:cNvSpPr>
          <p:nvPr/>
        </p:nvSpPr>
        <p:spPr>
          <a:xfrm>
            <a:off x="6610597" y="56260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66FFA9FC-2DB7-5E18-35DB-16130C1F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20908"/>
              </p:ext>
            </p:extLst>
          </p:nvPr>
        </p:nvGraphicFramePr>
        <p:xfrm>
          <a:off x="208227" y="8943846"/>
          <a:ext cx="3016800" cy="41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00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10836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205200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sp>
        <p:nvSpPr>
          <p:cNvPr id="16" name="Freeform 15">
            <a:extLst>
              <a:ext uri="{FF2B5EF4-FFF2-40B4-BE49-F238E27FC236}">
                <a16:creationId xmlns:a16="http://schemas.microsoft.com/office/drawing/2014/main" id="{FA119542-94C7-C4A8-8FB1-524588832CE1}"/>
              </a:ext>
            </a:extLst>
          </p:cNvPr>
          <p:cNvSpPr/>
          <p:nvPr/>
        </p:nvSpPr>
        <p:spPr>
          <a:xfrm>
            <a:off x="3638550" y="5657850"/>
            <a:ext cx="3009900" cy="3003550"/>
          </a:xfrm>
          <a:custGeom>
            <a:avLst/>
            <a:gdLst>
              <a:gd name="connsiteX0" fmla="*/ 0 w 3009900"/>
              <a:gd name="connsiteY0" fmla="*/ 3003550 h 3003550"/>
              <a:gd name="connsiteX1" fmla="*/ 758825 w 3009900"/>
              <a:gd name="connsiteY1" fmla="*/ 2403475 h 3003550"/>
              <a:gd name="connsiteX2" fmla="*/ 1504950 w 3009900"/>
              <a:gd name="connsiteY2" fmla="*/ 2105025 h 3003550"/>
              <a:gd name="connsiteX3" fmla="*/ 2105025 w 3009900"/>
              <a:gd name="connsiteY3" fmla="*/ 1501775 h 3003550"/>
              <a:gd name="connsiteX4" fmla="*/ 2705100 w 3009900"/>
              <a:gd name="connsiteY4" fmla="*/ 901700 h 3003550"/>
              <a:gd name="connsiteX5" fmla="*/ 3009900 w 3009900"/>
              <a:gd name="connsiteY5" fmla="*/ 0 h 30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900" h="3003550">
                <a:moveTo>
                  <a:pt x="0" y="3003550"/>
                </a:moveTo>
                <a:cubicBezTo>
                  <a:pt x="254000" y="2778389"/>
                  <a:pt x="508000" y="2553229"/>
                  <a:pt x="758825" y="2403475"/>
                </a:cubicBezTo>
                <a:cubicBezTo>
                  <a:pt x="1009650" y="2253721"/>
                  <a:pt x="1280583" y="2255308"/>
                  <a:pt x="1504950" y="2105025"/>
                </a:cubicBezTo>
                <a:cubicBezTo>
                  <a:pt x="1729317" y="1954742"/>
                  <a:pt x="2105025" y="1501775"/>
                  <a:pt x="2105025" y="1501775"/>
                </a:cubicBezTo>
                <a:cubicBezTo>
                  <a:pt x="2305050" y="1301221"/>
                  <a:pt x="2554288" y="1151996"/>
                  <a:pt x="2705100" y="901700"/>
                </a:cubicBezTo>
                <a:cubicBezTo>
                  <a:pt x="2855912" y="651404"/>
                  <a:pt x="2932906" y="325702"/>
                  <a:pt x="30099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0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2834965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800" b="1" i="1" dirty="0" smtClean="0">
                                  <a:latin typeface="Cambria Math" panose="02040503050406030204" pitchFamily="18" charset="0"/>
                                </a:rPr>
                                <m:t>£</m:t>
                              </m:r>
                              <m:r>
                                <a:rPr lang="en-GB" sz="1800" b="1" i="1" dirty="0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, with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smtClean="0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GB" sz="1800" b="1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 compound interest after</a:t>
                          </a:r>
                          <a:r>
                            <a:rPr lang="en-GB" sz="1800" b="1" baseline="0" dirty="0">
                              <a:latin typeface="Corbel" panose="020B05030202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baseline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dirty="0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1800" b="1" dirty="0">
                              <a:latin typeface="Corbel" panose="020B0503020204020204" pitchFamily="34" charset="0"/>
                            </a:rPr>
                            <a:t> years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£11.40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£37.07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2834965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" t="-3125" r="-429" b="-812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£11.40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£37.07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321009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£10≤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&lt;£15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£15≤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&lt;£20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£20≤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&lt;£25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£25≤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&lt;£30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£30≤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&lt;£40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321009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4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266" name="Picture 2">
            <a:extLst>
              <a:ext uri="{FF2B5EF4-FFF2-40B4-BE49-F238E27FC236}">
                <a16:creationId xmlns:a16="http://schemas.microsoft.com/office/drawing/2014/main" id="{A6F3B3AD-C626-7DB3-E68A-EC282A4DC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ED594CE2-0EEF-79D7-03AF-1A169168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90525"/>
              </p:ext>
            </p:extLst>
          </p:nvPr>
        </p:nvGraphicFramePr>
        <p:xfrm>
          <a:off x="207725" y="8885827"/>
          <a:ext cx="3013548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258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C26EC523-5CB9-6833-4EF4-CEF47E550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87730"/>
              </p:ext>
            </p:extLst>
          </p:nvPr>
        </p:nvGraphicFramePr>
        <p:xfrm>
          <a:off x="3636725" y="8885827"/>
          <a:ext cx="3013548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258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/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/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E34DD36-394D-C843-9031-B6F9CFE118CA}"/>
              </a:ext>
            </a:extLst>
          </p:cNvPr>
          <p:cNvGraphicFramePr>
            <a:graphicFrameLocks noGrp="1"/>
          </p:cNvGraphicFramePr>
          <p:nvPr/>
        </p:nvGraphicFramePr>
        <p:xfrm>
          <a:off x="4328999" y="3876642"/>
          <a:ext cx="2340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Estimated 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Modal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93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F007A6-71A9-5E77-4B41-6DDB7980E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20015"/>
              </p:ext>
            </p:extLst>
          </p:nvPr>
        </p:nvGraphicFramePr>
        <p:xfrm>
          <a:off x="3641665" y="5659518"/>
          <a:ext cx="2998583" cy="3713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041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595333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848252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1149957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4029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51617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39132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36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13135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7BB6628-1A55-D4A1-5B06-14CD9A7C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9504"/>
              </p:ext>
            </p:extLst>
          </p:nvPr>
        </p:nvGraphicFramePr>
        <p:xfrm>
          <a:off x="217753" y="5662073"/>
          <a:ext cx="2996268" cy="299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378">
                  <a:extLst>
                    <a:ext uri="{9D8B030D-6E8A-4147-A177-3AD203B41FA5}">
                      <a16:colId xmlns:a16="http://schemas.microsoft.com/office/drawing/2014/main" val="898622456"/>
                    </a:ext>
                  </a:extLst>
                </a:gridCol>
                <a:gridCol w="499378">
                  <a:extLst>
                    <a:ext uri="{9D8B030D-6E8A-4147-A177-3AD203B41FA5}">
                      <a16:colId xmlns:a16="http://schemas.microsoft.com/office/drawing/2014/main" val="2176010790"/>
                    </a:ext>
                  </a:extLst>
                </a:gridCol>
                <a:gridCol w="499378">
                  <a:extLst>
                    <a:ext uri="{9D8B030D-6E8A-4147-A177-3AD203B41FA5}">
                      <a16:colId xmlns:a16="http://schemas.microsoft.com/office/drawing/2014/main" val="2094451152"/>
                    </a:ext>
                  </a:extLst>
                </a:gridCol>
                <a:gridCol w="499378">
                  <a:extLst>
                    <a:ext uri="{9D8B030D-6E8A-4147-A177-3AD203B41FA5}">
                      <a16:colId xmlns:a16="http://schemas.microsoft.com/office/drawing/2014/main" val="810533828"/>
                    </a:ext>
                  </a:extLst>
                </a:gridCol>
                <a:gridCol w="499378">
                  <a:extLst>
                    <a:ext uri="{9D8B030D-6E8A-4147-A177-3AD203B41FA5}">
                      <a16:colId xmlns:a16="http://schemas.microsoft.com/office/drawing/2014/main" val="1795796947"/>
                    </a:ext>
                  </a:extLst>
                </a:gridCol>
                <a:gridCol w="499378">
                  <a:extLst>
                    <a:ext uri="{9D8B030D-6E8A-4147-A177-3AD203B41FA5}">
                      <a16:colId xmlns:a16="http://schemas.microsoft.com/office/drawing/2014/main" val="1876923064"/>
                    </a:ext>
                  </a:extLst>
                </a:gridCol>
              </a:tblGrid>
              <a:tr h="299601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185384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894788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472665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232183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714271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14098"/>
                  </a:ext>
                </a:extLst>
              </a:tr>
              <a:tr h="299601"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98772"/>
                  </a:ext>
                </a:extLst>
              </a:tr>
              <a:tr h="2996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528006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03296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8979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80C4EA53-BEC2-0362-CB8E-7482D96FDE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312736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8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£</m:t>
                              </m:r>
                              <m:r>
                                <a:rPr lang="en-GB" sz="18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, with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r>
                                <a:rPr lang="en-GB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compound interest after</a:t>
                          </a:r>
                          <a:r>
                            <a:rPr lang="en-GB" sz="1800" b="1" baseline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18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years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£11.40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£13.00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£14.82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£16.89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£19.25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£21.95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£25.02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£28.53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£32.52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£37.07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80C4EA53-BEC2-0362-CB8E-7482D96FDE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312736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" t="-3125" r="-429" b="-812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£11.40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£13.00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£14.82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£16.89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£19.25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£21.95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£25.02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£28.53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£32.52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£37.07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2095495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£10≤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&lt;£15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£15≤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&lt;£20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£20≤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&lt;£25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£25≤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&lt;£30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£30≤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0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&lt;£40</m:t>
                              </m:r>
                            </m:oMath>
                          </a14:m>
                          <a:r>
                            <a:rPr lang="en-GB" sz="10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2095495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4412" t="-2941" r="-2941" b="-5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299" t="-129630" r="-567532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299" t="-221429" r="-56753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299" t="-321429" r="-567532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299" t="-421429" r="-56753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99" t="-540741" r="-56753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39298"/>
              </p:ext>
            </p:extLst>
          </p:nvPr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£22.04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£20.60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£25.67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32034"/>
              </p:ext>
            </p:extLst>
          </p:nvPr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£14.82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£28.53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£13.71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227464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9113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200887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£22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£10≤</m:t>
                              </m:r>
                              <m:r>
                                <a:rPr lang="en-GB" sz="1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&lt;£15</m:t>
                              </m:r>
                            </m:oMath>
                          </a14:m>
                          <a:r>
                            <a:rPr lang="en-GB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b="0" i="1" u="none" strike="noStrike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£20≤</m:t>
                              </m:r>
                              <m:r>
                                <a:rPr lang="en-GB" sz="900" b="0" i="1" u="none" strike="noStrike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900" b="0" i="1" u="none" strike="noStrike" dirty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&lt;£25</m:t>
                              </m:r>
                            </m:oMath>
                          </a14:m>
                          <a:r>
                            <a:rPr lang="en-GB" sz="900" b="0" i="0" u="none" strike="noStrike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227464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9113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200887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£22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6842" t="-100000" r="-2105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6842" t="-207143" r="-2105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189E5DD-FC79-9A51-A5C4-528080764CA9}"/>
              </a:ext>
            </a:extLst>
          </p:cNvPr>
          <p:cNvSpPr>
            <a:spLocks noChangeAspect="1"/>
          </p:cNvSpPr>
          <p:nvPr/>
        </p:nvSpPr>
        <p:spPr>
          <a:xfrm>
            <a:off x="4100370" y="77272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EBA098-DA58-2550-26EF-84B44EE2E7BA}"/>
              </a:ext>
            </a:extLst>
          </p:cNvPr>
          <p:cNvSpPr>
            <a:spLocks noChangeAspect="1"/>
          </p:cNvSpPr>
          <p:nvPr/>
        </p:nvSpPr>
        <p:spPr>
          <a:xfrm>
            <a:off x="4607532" y="71279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15F4A-A46B-CB47-2C95-B0CE4803A87B}"/>
              </a:ext>
            </a:extLst>
          </p:cNvPr>
          <p:cNvSpPr>
            <a:spLocks noChangeAspect="1"/>
          </p:cNvSpPr>
          <p:nvPr/>
        </p:nvSpPr>
        <p:spPr>
          <a:xfrm>
            <a:off x="5104984" y="682678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414475-5F55-B956-5657-7AB383FA42B3}"/>
              </a:ext>
            </a:extLst>
          </p:cNvPr>
          <p:cNvSpPr>
            <a:spLocks noChangeAspect="1"/>
          </p:cNvSpPr>
          <p:nvPr/>
        </p:nvSpPr>
        <p:spPr>
          <a:xfrm>
            <a:off x="5608574" y="622635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741CE-D450-F8A5-87AC-CEC9F6BC9B66}"/>
              </a:ext>
            </a:extLst>
          </p:cNvPr>
          <p:cNvSpPr>
            <a:spLocks noChangeAspect="1"/>
          </p:cNvSpPr>
          <p:nvPr/>
        </p:nvSpPr>
        <p:spPr>
          <a:xfrm>
            <a:off x="6604247" y="56260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66FFA9FC-2DB7-5E18-35DB-16130C1F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279244"/>
              </p:ext>
            </p:extLst>
          </p:nvPr>
        </p:nvGraphicFramePr>
        <p:xfrm>
          <a:off x="332801" y="8943846"/>
          <a:ext cx="2588400" cy="41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5472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85320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sp>
        <p:nvSpPr>
          <p:cNvPr id="20" name="Freeform 19">
            <a:extLst>
              <a:ext uri="{FF2B5EF4-FFF2-40B4-BE49-F238E27FC236}">
                <a16:creationId xmlns:a16="http://schemas.microsoft.com/office/drawing/2014/main" id="{F54338F3-E8E3-5912-513D-C2F7E23E3467}"/>
              </a:ext>
            </a:extLst>
          </p:cNvPr>
          <p:cNvSpPr/>
          <p:nvPr/>
        </p:nvSpPr>
        <p:spPr>
          <a:xfrm>
            <a:off x="3642036" y="5661498"/>
            <a:ext cx="3000010" cy="3000010"/>
          </a:xfrm>
          <a:custGeom>
            <a:avLst/>
            <a:gdLst>
              <a:gd name="connsiteX0" fmla="*/ 0 w 3000010"/>
              <a:gd name="connsiteY0" fmla="*/ 3000010 h 3000010"/>
              <a:gd name="connsiteX1" fmla="*/ 498056 w 3000010"/>
              <a:gd name="connsiteY1" fmla="*/ 2101174 h 3000010"/>
              <a:gd name="connsiteX2" fmla="*/ 1003894 w 3000010"/>
              <a:gd name="connsiteY2" fmla="*/ 1501951 h 3000010"/>
              <a:gd name="connsiteX3" fmla="*/ 1501950 w 3000010"/>
              <a:gd name="connsiteY3" fmla="*/ 1198448 h 3000010"/>
              <a:gd name="connsiteX4" fmla="*/ 2003898 w 3000010"/>
              <a:gd name="connsiteY4" fmla="*/ 599224 h 3000010"/>
              <a:gd name="connsiteX5" fmla="*/ 3000010 w 3000010"/>
              <a:gd name="connsiteY5" fmla="*/ 0 h 300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0010" h="3000010">
                <a:moveTo>
                  <a:pt x="0" y="3000010"/>
                </a:moveTo>
                <a:cubicBezTo>
                  <a:pt x="165370" y="2675430"/>
                  <a:pt x="330740" y="2350850"/>
                  <a:pt x="498056" y="2101174"/>
                </a:cubicBezTo>
                <a:cubicBezTo>
                  <a:pt x="665372" y="1851498"/>
                  <a:pt x="836578" y="1652405"/>
                  <a:pt x="1003894" y="1501951"/>
                </a:cubicBezTo>
                <a:cubicBezTo>
                  <a:pt x="1171210" y="1351497"/>
                  <a:pt x="1335283" y="1348902"/>
                  <a:pt x="1501950" y="1198448"/>
                </a:cubicBezTo>
                <a:cubicBezTo>
                  <a:pt x="1668617" y="1047993"/>
                  <a:pt x="1754221" y="798965"/>
                  <a:pt x="2003898" y="599224"/>
                </a:cubicBezTo>
                <a:cubicBezTo>
                  <a:pt x="2253575" y="399483"/>
                  <a:pt x="2626792" y="199741"/>
                  <a:pt x="300001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55023DD-0ADC-7F5A-20CF-836B509F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E7D6F5B-82E0-7030-8ECD-F62C16E5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5803E006-526E-65CD-BC39-46526B5EE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80581"/>
              </p:ext>
            </p:extLst>
          </p:nvPr>
        </p:nvGraphicFramePr>
        <p:xfrm>
          <a:off x="207725" y="8885827"/>
          <a:ext cx="3013548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258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129DB9F3-F611-4EFE-7592-89DAAB2B8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77358"/>
              </p:ext>
            </p:extLst>
          </p:nvPr>
        </p:nvGraphicFramePr>
        <p:xfrm>
          <a:off x="3636725" y="8885827"/>
          <a:ext cx="3013548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258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502258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89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7BB6628-1A55-D4A1-5B06-14CD9A7C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74228"/>
              </p:ext>
            </p:extLst>
          </p:nvPr>
        </p:nvGraphicFramePr>
        <p:xfrm>
          <a:off x="217753" y="5662073"/>
          <a:ext cx="2993910" cy="30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391">
                  <a:extLst>
                    <a:ext uri="{9D8B030D-6E8A-4147-A177-3AD203B41FA5}">
                      <a16:colId xmlns:a16="http://schemas.microsoft.com/office/drawing/2014/main" val="898622456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2176010790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1554160267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2575907348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589454747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482233010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1011597586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810533828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1795796947"/>
                    </a:ext>
                  </a:extLst>
                </a:gridCol>
                <a:gridCol w="299391">
                  <a:extLst>
                    <a:ext uri="{9D8B030D-6E8A-4147-A177-3AD203B41FA5}">
                      <a16:colId xmlns:a16="http://schemas.microsoft.com/office/drawing/2014/main" val="1876923064"/>
                    </a:ext>
                  </a:extLst>
                </a:gridCol>
              </a:tblGrid>
              <a:tr h="37612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1185384"/>
                  </a:ext>
                </a:extLst>
              </a:tr>
              <a:tr h="37612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4232183"/>
                  </a:ext>
                </a:extLst>
              </a:tr>
              <a:tr h="37612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4714271"/>
                  </a:ext>
                </a:extLst>
              </a:tr>
              <a:tr h="37612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8714098"/>
                  </a:ext>
                </a:extLst>
              </a:tr>
              <a:tr h="37612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3751416"/>
                  </a:ext>
                </a:extLst>
              </a:tr>
              <a:tr h="188060"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698772"/>
                  </a:ext>
                </a:extLst>
              </a:tr>
              <a:tr h="1880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528006"/>
                  </a:ext>
                </a:extLst>
              </a:tr>
              <a:tr h="37612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03296"/>
                  </a:ext>
                </a:extLst>
              </a:tr>
              <a:tr h="37612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729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043277"/>
                  </p:ext>
                </p:extLst>
              </p:nvPr>
            </p:nvGraphicFramePr>
            <p:xfrm>
              <a:off x="459000" y="158049"/>
              <a:ext cx="59400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9600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9652294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05447181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03925290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Prime numbers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oMath>
                          </a14:m>
                          <a:endParaRPr lang="en-GB" sz="2000" b="1" dirty="0">
                            <a:solidFill>
                              <a:srgbClr val="C00000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043277"/>
                  </p:ext>
                </p:extLst>
              </p:nvPr>
            </p:nvGraphicFramePr>
            <p:xfrm>
              <a:off x="459000" y="158049"/>
              <a:ext cx="59400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9600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96522947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05447181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03925290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39600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9375" r="-427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10206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330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10206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5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330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14373"/>
              </p:ext>
            </p:extLst>
          </p:nvPr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60273"/>
              </p:ext>
            </p:extLst>
          </p:nvPr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0907"/>
              </p:ext>
            </p:extLst>
          </p:nvPr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85184"/>
              </p:ext>
            </p:extLst>
          </p:nvPr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64041"/>
              </p:ext>
            </p:extLst>
          </p:nvPr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21.87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45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88315"/>
              </p:ext>
            </p:extLst>
          </p:nvPr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37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30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5781487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30≤</m:t>
                              </m:r>
                              <m:r>
                                <a:rPr kumimoji="0" lang="en-GB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GB" sz="13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&lt;50</m:t>
                              </m:r>
                            </m:oMath>
                          </a14:m>
                          <a:r>
                            <a:rPr kumimoji="0" lang="en-GB" sz="13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3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3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5781487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10112" t="-100000" r="-2247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0112" t="-207143" r="-2247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Freeform 19">
            <a:extLst>
              <a:ext uri="{FF2B5EF4-FFF2-40B4-BE49-F238E27FC236}">
                <a16:creationId xmlns:a16="http://schemas.microsoft.com/office/drawing/2014/main" id="{858EF733-10DC-44C2-BC0D-503172829BFA}"/>
              </a:ext>
            </a:extLst>
          </p:cNvPr>
          <p:cNvSpPr/>
          <p:nvPr/>
        </p:nvSpPr>
        <p:spPr>
          <a:xfrm>
            <a:off x="3644348" y="5663096"/>
            <a:ext cx="3008243" cy="2994991"/>
          </a:xfrm>
          <a:custGeom>
            <a:avLst/>
            <a:gdLst>
              <a:gd name="connsiteX0" fmla="*/ 0 w 3008243"/>
              <a:gd name="connsiteY0" fmla="*/ 2994991 h 2994991"/>
              <a:gd name="connsiteX1" fmla="*/ 300382 w 3008243"/>
              <a:gd name="connsiteY1" fmla="*/ 2601843 h 2994991"/>
              <a:gd name="connsiteX2" fmla="*/ 596348 w 3008243"/>
              <a:gd name="connsiteY2" fmla="*/ 2199861 h 2994991"/>
              <a:gd name="connsiteX3" fmla="*/ 1201530 w 3008243"/>
              <a:gd name="connsiteY3" fmla="*/ 1395895 h 2994991"/>
              <a:gd name="connsiteX4" fmla="*/ 1802295 w 3008243"/>
              <a:gd name="connsiteY4" fmla="*/ 998330 h 2994991"/>
              <a:gd name="connsiteX5" fmla="*/ 3008243 w 3008243"/>
              <a:gd name="connsiteY5" fmla="*/ 0 h 299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8243" h="2994991">
                <a:moveTo>
                  <a:pt x="0" y="2994991"/>
                </a:moveTo>
                <a:cubicBezTo>
                  <a:pt x="100495" y="2864678"/>
                  <a:pt x="200991" y="2734365"/>
                  <a:pt x="300382" y="2601843"/>
                </a:cubicBezTo>
                <a:cubicBezTo>
                  <a:pt x="399773" y="2469321"/>
                  <a:pt x="596348" y="2199861"/>
                  <a:pt x="596348" y="2199861"/>
                </a:cubicBezTo>
                <a:cubicBezTo>
                  <a:pt x="746539" y="1998870"/>
                  <a:pt x="1000539" y="1596150"/>
                  <a:pt x="1201530" y="1395895"/>
                </a:cubicBezTo>
                <a:cubicBezTo>
                  <a:pt x="1402521" y="1195640"/>
                  <a:pt x="1501176" y="1230979"/>
                  <a:pt x="1802295" y="998330"/>
                </a:cubicBezTo>
                <a:cubicBezTo>
                  <a:pt x="2103414" y="765681"/>
                  <a:pt x="2555828" y="382840"/>
                  <a:pt x="300824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89E5DD-FC79-9A51-A5C4-528080764CA9}"/>
              </a:ext>
            </a:extLst>
          </p:cNvPr>
          <p:cNvSpPr>
            <a:spLocks noChangeAspect="1"/>
          </p:cNvSpPr>
          <p:nvPr/>
        </p:nvSpPr>
        <p:spPr>
          <a:xfrm>
            <a:off x="3900556" y="822960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EBA098-DA58-2550-26EF-84B44EE2E7BA}"/>
              </a:ext>
            </a:extLst>
          </p:cNvPr>
          <p:cNvSpPr>
            <a:spLocks noChangeAspect="1"/>
          </p:cNvSpPr>
          <p:nvPr/>
        </p:nvSpPr>
        <p:spPr>
          <a:xfrm>
            <a:off x="4202116" y="782865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15F4A-A46B-CB47-2C95-B0CE4803A87B}"/>
              </a:ext>
            </a:extLst>
          </p:cNvPr>
          <p:cNvSpPr>
            <a:spLocks noChangeAspect="1"/>
          </p:cNvSpPr>
          <p:nvPr/>
        </p:nvSpPr>
        <p:spPr>
          <a:xfrm>
            <a:off x="4805236" y="702676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414475-5F55-B956-5657-7AB383FA42B3}"/>
              </a:ext>
            </a:extLst>
          </p:cNvPr>
          <p:cNvSpPr>
            <a:spLocks noChangeAspect="1"/>
          </p:cNvSpPr>
          <p:nvPr/>
        </p:nvSpPr>
        <p:spPr>
          <a:xfrm>
            <a:off x="5404914" y="662699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741CE-D450-F8A5-87AC-CEC9F6BC9B66}"/>
              </a:ext>
            </a:extLst>
          </p:cNvPr>
          <p:cNvSpPr>
            <a:spLocks noChangeAspect="1"/>
          </p:cNvSpPr>
          <p:nvPr/>
        </p:nvSpPr>
        <p:spPr>
          <a:xfrm>
            <a:off x="6604247" y="56260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66FFA9FC-2DB7-5E18-35DB-16130C1F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060193"/>
              </p:ext>
            </p:extLst>
          </p:nvPr>
        </p:nvGraphicFramePr>
        <p:xfrm>
          <a:off x="311767" y="8943846"/>
          <a:ext cx="2700000" cy="41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F007A6-71A9-5E77-4B41-6DDB7980E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181099"/>
              </p:ext>
            </p:extLst>
          </p:nvPr>
        </p:nvGraphicFramePr>
        <p:xfrm>
          <a:off x="3641665" y="5659518"/>
          <a:ext cx="2998583" cy="3713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575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542109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879528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4029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51617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39132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36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13135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244219"/>
              </p:ext>
            </p:extLst>
          </p:nvPr>
        </p:nvGraphicFramePr>
        <p:xfrm>
          <a:off x="207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C26EC523-5CB9-6833-4EF4-CEF47E550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94039"/>
              </p:ext>
            </p:extLst>
          </p:nvPr>
        </p:nvGraphicFramePr>
        <p:xfrm>
          <a:off x="3636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pic>
        <p:nvPicPr>
          <p:cNvPr id="8" name="Picture 8">
            <a:extLst>
              <a:ext uri="{FF2B5EF4-FFF2-40B4-BE49-F238E27FC236}">
                <a16:creationId xmlns:a16="http://schemas.microsoft.com/office/drawing/2014/main" id="{90282C94-1A51-81B0-814B-08BF04BB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11A1E27-1D19-BA0C-64CD-8EB45558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4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8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3898468"/>
                  </p:ext>
                </p:extLst>
              </p:nvPr>
            </p:nvGraphicFramePr>
            <p:xfrm>
              <a:off x="4590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First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 Fibonacci numbers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3898468"/>
                  </p:ext>
                </p:extLst>
              </p:nvPr>
            </p:nvGraphicFramePr>
            <p:xfrm>
              <a:off x="4590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9375" r="-427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86145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&lt;40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&lt;80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86145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4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4">
            <a:extLst>
              <a:ext uri="{FF2B5EF4-FFF2-40B4-BE49-F238E27FC236}">
                <a16:creationId xmlns:a16="http://schemas.microsoft.com/office/drawing/2014/main" id="{0AFA0730-9407-CC23-3B61-A51B25004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F4CFDFC-CA4E-F183-6363-027F3F8A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31504"/>
              </p:ext>
            </p:extLst>
          </p:nvPr>
        </p:nvGraphicFramePr>
        <p:xfrm>
          <a:off x="207725" y="8885827"/>
          <a:ext cx="3013552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694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5DFE02FE-16D0-182D-1B0A-7A72F1034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46141"/>
              </p:ext>
            </p:extLst>
          </p:nvPr>
        </p:nvGraphicFramePr>
        <p:xfrm>
          <a:off x="3636724" y="8885827"/>
          <a:ext cx="3013552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694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/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/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E34DD36-394D-C843-9031-B6F9CFE118CA}"/>
              </a:ext>
            </a:extLst>
          </p:cNvPr>
          <p:cNvGraphicFramePr>
            <a:graphicFrameLocks noGrp="1"/>
          </p:cNvGraphicFramePr>
          <p:nvPr/>
        </p:nvGraphicFramePr>
        <p:xfrm>
          <a:off x="4328999" y="3876642"/>
          <a:ext cx="2340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Estimated 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Modal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46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F007A6-71A9-5E77-4B41-6DDB7980E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6971"/>
              </p:ext>
            </p:extLst>
          </p:nvPr>
        </p:nvGraphicFramePr>
        <p:xfrm>
          <a:off x="3641665" y="5659518"/>
          <a:ext cx="2998583" cy="3713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732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146695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2092697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4029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51617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39132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36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13135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7BB6628-1A55-D4A1-5B06-14CD9A7C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846516"/>
              </p:ext>
            </p:extLst>
          </p:nvPr>
        </p:nvGraphicFramePr>
        <p:xfrm>
          <a:off x="217753" y="5662073"/>
          <a:ext cx="2993904" cy="2998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19">
                  <a:extLst>
                    <a:ext uri="{9D8B030D-6E8A-4147-A177-3AD203B41FA5}">
                      <a16:colId xmlns:a16="http://schemas.microsoft.com/office/drawing/2014/main" val="898622456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2176010790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1954839369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1554160267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575262134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2094451152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211047190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1813976500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2462030384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2575907348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589454747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482233010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1011597586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810533828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1795796947"/>
                    </a:ext>
                  </a:extLst>
                </a:gridCol>
                <a:gridCol w="187119">
                  <a:extLst>
                    <a:ext uri="{9D8B030D-6E8A-4147-A177-3AD203B41FA5}">
                      <a16:colId xmlns:a16="http://schemas.microsoft.com/office/drawing/2014/main" val="1876923064"/>
                    </a:ext>
                  </a:extLst>
                </a:gridCol>
              </a:tblGrid>
              <a:tr h="299601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185384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894788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472665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232183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714271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14098"/>
                  </a:ext>
                </a:extLst>
              </a:tr>
              <a:tr h="299601"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98772"/>
                  </a:ext>
                </a:extLst>
              </a:tr>
              <a:tr h="2996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528006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003296"/>
                  </a:ext>
                </a:extLst>
              </a:tr>
              <a:tr h="75600"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472905"/>
                  </a:ext>
                </a:extLst>
              </a:tr>
              <a:tr h="75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283483"/>
                  </a:ext>
                </a:extLst>
              </a:tr>
              <a:tr h="75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155445"/>
                  </a:ext>
                </a:extLst>
              </a:tr>
              <a:tr h="75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5005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C8F36E8-3C44-E18B-AE50-B08B3201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859720"/>
                  </p:ext>
                </p:extLst>
              </p:nvPr>
            </p:nvGraphicFramePr>
            <p:xfrm>
              <a:off x="4581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First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Fibonacci numbers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C8F36E8-3C44-E18B-AE50-B08B3201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1859720"/>
                  </p:ext>
                </p:extLst>
              </p:nvPr>
            </p:nvGraphicFramePr>
            <p:xfrm>
              <a:off x="4581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9375" r="-427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58956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&lt;40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&lt;80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58956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5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67772"/>
              </p:ext>
            </p:extLst>
          </p:nvPr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14.3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6.5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54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17964"/>
              </p:ext>
            </p:extLst>
          </p:nvPr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263739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263739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10112" t="-100000" r="-2247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0112" t="-207143" r="-2247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189E5DD-FC79-9A51-A5C4-528080764CA9}"/>
              </a:ext>
            </a:extLst>
          </p:cNvPr>
          <p:cNvSpPr>
            <a:spLocks noChangeAspect="1"/>
          </p:cNvSpPr>
          <p:nvPr/>
        </p:nvSpPr>
        <p:spPr>
          <a:xfrm>
            <a:off x="3792976" y="742766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EBA098-DA58-2550-26EF-84B44EE2E7BA}"/>
              </a:ext>
            </a:extLst>
          </p:cNvPr>
          <p:cNvSpPr>
            <a:spLocks noChangeAspect="1"/>
          </p:cNvSpPr>
          <p:nvPr/>
        </p:nvSpPr>
        <p:spPr>
          <a:xfrm>
            <a:off x="3977180" y="682623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15F4A-A46B-CB47-2C95-B0CE4803A87B}"/>
              </a:ext>
            </a:extLst>
          </p:cNvPr>
          <p:cNvSpPr>
            <a:spLocks noChangeAspect="1"/>
          </p:cNvSpPr>
          <p:nvPr/>
        </p:nvSpPr>
        <p:spPr>
          <a:xfrm>
            <a:off x="4355368" y="652800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414475-5F55-B956-5657-7AB383FA42B3}"/>
              </a:ext>
            </a:extLst>
          </p:cNvPr>
          <p:cNvSpPr>
            <a:spLocks noChangeAspect="1"/>
          </p:cNvSpPr>
          <p:nvPr/>
        </p:nvSpPr>
        <p:spPr>
          <a:xfrm>
            <a:off x="5106627" y="592285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741CE-D450-F8A5-87AC-CEC9F6BC9B66}"/>
              </a:ext>
            </a:extLst>
          </p:cNvPr>
          <p:cNvSpPr>
            <a:spLocks noChangeAspect="1"/>
          </p:cNvSpPr>
          <p:nvPr/>
        </p:nvSpPr>
        <p:spPr>
          <a:xfrm>
            <a:off x="6604247" y="56260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66FFA9FC-2DB7-5E18-35DB-16130C1F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77947"/>
              </p:ext>
            </p:extLst>
          </p:nvPr>
        </p:nvGraphicFramePr>
        <p:xfrm>
          <a:off x="243307" y="8943846"/>
          <a:ext cx="2034000" cy="41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AA0291BF-A78A-DD38-FCB6-600FB0B89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2848"/>
              </p:ext>
            </p:extLst>
          </p:nvPr>
        </p:nvGraphicFramePr>
        <p:xfrm>
          <a:off x="207725" y="8885827"/>
          <a:ext cx="3013552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694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DF23D7BA-D3AA-E896-F9A8-A9173440B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226229"/>
              </p:ext>
            </p:extLst>
          </p:nvPr>
        </p:nvGraphicFramePr>
        <p:xfrm>
          <a:off x="3636724" y="8885827"/>
          <a:ext cx="3013552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694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76694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sp>
        <p:nvSpPr>
          <p:cNvPr id="19" name="Freeform 18">
            <a:extLst>
              <a:ext uri="{FF2B5EF4-FFF2-40B4-BE49-F238E27FC236}">
                <a16:creationId xmlns:a16="http://schemas.microsoft.com/office/drawing/2014/main" id="{3889F6BF-22B3-3F26-518E-4BF546A855E6}"/>
              </a:ext>
            </a:extLst>
          </p:cNvPr>
          <p:cNvSpPr/>
          <p:nvPr/>
        </p:nvSpPr>
        <p:spPr>
          <a:xfrm>
            <a:off x="3647820" y="5662434"/>
            <a:ext cx="2997472" cy="3002362"/>
          </a:xfrm>
          <a:custGeom>
            <a:avLst/>
            <a:gdLst>
              <a:gd name="connsiteX0" fmla="*/ 0 w 2997472"/>
              <a:gd name="connsiteY0" fmla="*/ 3002362 h 3002362"/>
              <a:gd name="connsiteX1" fmla="*/ 185814 w 2997472"/>
              <a:gd name="connsiteY1" fmla="*/ 1804351 h 3002362"/>
              <a:gd name="connsiteX2" fmla="*/ 366738 w 2997472"/>
              <a:gd name="connsiteY2" fmla="*/ 1202901 h 3002362"/>
              <a:gd name="connsiteX3" fmla="*/ 743256 w 2997472"/>
              <a:gd name="connsiteY3" fmla="*/ 899731 h 3002362"/>
              <a:gd name="connsiteX4" fmla="*/ 1496291 w 2997472"/>
              <a:gd name="connsiteY4" fmla="*/ 298280 h 3002362"/>
              <a:gd name="connsiteX5" fmla="*/ 2997472 w 2997472"/>
              <a:gd name="connsiteY5" fmla="*/ 0 h 300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7472" h="3002362">
                <a:moveTo>
                  <a:pt x="0" y="3002362"/>
                </a:moveTo>
                <a:cubicBezTo>
                  <a:pt x="62345" y="2553311"/>
                  <a:pt x="124691" y="2104261"/>
                  <a:pt x="185814" y="1804351"/>
                </a:cubicBezTo>
                <a:cubicBezTo>
                  <a:pt x="246937" y="1504441"/>
                  <a:pt x="273831" y="1353671"/>
                  <a:pt x="366738" y="1202901"/>
                </a:cubicBezTo>
                <a:cubicBezTo>
                  <a:pt x="459645" y="1052131"/>
                  <a:pt x="743256" y="899731"/>
                  <a:pt x="743256" y="899731"/>
                </a:cubicBezTo>
                <a:cubicBezTo>
                  <a:pt x="931515" y="748961"/>
                  <a:pt x="1120588" y="448235"/>
                  <a:pt x="1496291" y="298280"/>
                </a:cubicBezTo>
                <a:cubicBezTo>
                  <a:pt x="1871994" y="148325"/>
                  <a:pt x="2434733" y="74162"/>
                  <a:pt x="299747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0ED419A-A875-FA53-F3B9-725C0823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24F7EFD-CDC1-9D30-760E-D8C7DC39A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0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366395"/>
                  </p:ext>
                </p:extLst>
              </p:nvPr>
            </p:nvGraphicFramePr>
            <p:xfrm>
              <a:off x="324000" y="158049"/>
              <a:ext cx="6209996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77692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679832131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99983481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0436752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3"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latin typeface="Corbel" panose="020B0503020204020204" pitchFamily="34" charset="0"/>
                            </a:rPr>
                            <a:t>Interior angles of regular polygons</a:t>
                          </a:r>
                          <a:r>
                            <a:rPr lang="en-GB" sz="1400" b="1" baseline="0" dirty="0">
                              <a:latin typeface="Corbel" panose="020B0503020204020204" pitchFamily="34" charset="0"/>
                            </a:rPr>
                            <a:t> from</a:t>
                          </a:r>
                          <a:r>
                            <a:rPr lang="en-GB" sz="1400" b="1" dirty="0">
                              <a:latin typeface="Corbel" panose="020B0503020204020204" pitchFamily="34" charset="0"/>
                            </a:rPr>
                            <a:t> triangles to pentadecagons (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dirty="0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oMath>
                          </a14:m>
                          <a:r>
                            <a:rPr lang="en-GB" sz="1400" b="1" dirty="0">
                              <a:latin typeface="Corbel" panose="020B0503020204020204" pitchFamily="34" charset="0"/>
                            </a:rPr>
                            <a:t> sides)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𝟔𝟎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𝟏𝟓𝟔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4366395"/>
                  </p:ext>
                </p:extLst>
              </p:nvPr>
            </p:nvGraphicFramePr>
            <p:xfrm>
              <a:off x="324000" y="158049"/>
              <a:ext cx="6209996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77692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679832131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99983481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0436752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" t="-3125" r="-204" b="-781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32" t="-143478" r="-1192105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2105" t="-143478" r="-2632" b="-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885167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&lt;100°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&lt;125°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&lt;145°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145°≤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&lt;155°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155°≤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&lt;160°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885167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4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4">
            <a:extLst>
              <a:ext uri="{FF2B5EF4-FFF2-40B4-BE49-F238E27FC236}">
                <a16:creationId xmlns:a16="http://schemas.microsoft.com/office/drawing/2014/main" id="{B53E1B0B-DF19-C4B6-E030-D38F7B826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D31F7A9-182A-1177-F1E7-8D08446D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73428"/>
              </p:ext>
            </p:extLst>
          </p:nvPr>
        </p:nvGraphicFramePr>
        <p:xfrm>
          <a:off x="207725" y="8885827"/>
          <a:ext cx="3013549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959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11443253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3679988057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468763947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5DFE02FE-16D0-182D-1B0A-7A72F1034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31017"/>
              </p:ext>
            </p:extLst>
          </p:nvPr>
        </p:nvGraphicFramePr>
        <p:xfrm>
          <a:off x="3636724" y="8885827"/>
          <a:ext cx="3013549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959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48277464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16646773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53813887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/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/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E34DD36-394D-C843-9031-B6F9CFE118CA}"/>
              </a:ext>
            </a:extLst>
          </p:cNvPr>
          <p:cNvGraphicFramePr>
            <a:graphicFrameLocks noGrp="1"/>
          </p:cNvGraphicFramePr>
          <p:nvPr/>
        </p:nvGraphicFramePr>
        <p:xfrm>
          <a:off x="4328999" y="3876642"/>
          <a:ext cx="2340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Estimated 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Modal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66FFA9FC-2DB7-5E18-35DB-16130C1F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62972"/>
              </p:ext>
            </p:extLst>
          </p:nvPr>
        </p:nvGraphicFramePr>
        <p:xfrm>
          <a:off x="483217" y="8944243"/>
          <a:ext cx="2620800" cy="41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00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6948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136800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7BB6628-1A55-D4A1-5B06-14CD9A7C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90540"/>
              </p:ext>
            </p:extLst>
          </p:nvPr>
        </p:nvGraphicFramePr>
        <p:xfrm>
          <a:off x="217753" y="5662072"/>
          <a:ext cx="2993914" cy="3002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087">
                  <a:extLst>
                    <a:ext uri="{9D8B030D-6E8A-4147-A177-3AD203B41FA5}">
                      <a16:colId xmlns:a16="http://schemas.microsoft.com/office/drawing/2014/main" val="898622456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3129994284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629080959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3604056317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43147342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1965327992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004856237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4043428079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487140496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1874857098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342418008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724844052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3894525308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176010790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1554160267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2575907348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589454747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482233010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1011597586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810533828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1795796947"/>
                    </a:ext>
                  </a:extLst>
                </a:gridCol>
                <a:gridCol w="136087">
                  <a:extLst>
                    <a:ext uri="{9D8B030D-6E8A-4147-A177-3AD203B41FA5}">
                      <a16:colId xmlns:a16="http://schemas.microsoft.com/office/drawing/2014/main" val="1876923064"/>
                    </a:ext>
                  </a:extLst>
                </a:gridCol>
              </a:tblGrid>
              <a:tr h="428475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185384"/>
                  </a:ext>
                </a:extLst>
              </a:tr>
              <a:tr h="428475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232183"/>
                  </a:ext>
                </a:extLst>
              </a:tr>
              <a:tr h="428475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14098"/>
                  </a:ext>
                </a:extLst>
              </a:tr>
              <a:tr h="428475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751416"/>
                  </a:ext>
                </a:extLst>
              </a:tr>
              <a:tr h="214238"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98772"/>
                  </a:ext>
                </a:extLst>
              </a:tr>
              <a:tr h="2142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528006"/>
                  </a:ext>
                </a:extLst>
              </a:tr>
              <a:tr h="428475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03296"/>
                  </a:ext>
                </a:extLst>
              </a:tr>
              <a:tr h="86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72905"/>
                  </a:ext>
                </a:extLst>
              </a:tr>
              <a:tr h="86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011973"/>
                  </a:ext>
                </a:extLst>
              </a:tr>
              <a:tr h="86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66064"/>
                  </a:ext>
                </a:extLst>
              </a:tr>
              <a:tr h="86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26339"/>
                  </a:ext>
                </a:extLst>
              </a:tr>
              <a:tr h="86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3128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A811DE9C-7899-4734-0B71-16912DC46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533185"/>
                  </p:ext>
                </p:extLst>
              </p:nvPr>
            </p:nvGraphicFramePr>
            <p:xfrm>
              <a:off x="324000" y="158049"/>
              <a:ext cx="6209996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77692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95980207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86459565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0716130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3"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Interior angles of regular polygons</a:t>
                          </a:r>
                          <a:r>
                            <a:rPr lang="en-GB" sz="1400" b="1" baseline="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from</a:t>
                          </a: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triangles – pentadecagons (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sides)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90°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108°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120°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128.6°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135°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140°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144°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147.3°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150°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152.3°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154.3°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156°</m:t>
                              </m:r>
                            </m:oMath>
                          </a14:m>
                          <a:r>
                            <a:rPr lang="en-GB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A811DE9C-7899-4734-0B71-16912DC46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533185"/>
                  </p:ext>
                </p:extLst>
              </p:nvPr>
            </p:nvGraphicFramePr>
            <p:xfrm>
              <a:off x="324000" y="158049"/>
              <a:ext cx="6209996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77692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95980207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2864595652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07161306"/>
                        </a:ext>
                      </a:extLst>
                    </a:gridCol>
                    <a:gridCol w="477692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" t="-3125" r="-204" b="-781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32" t="-143478" r="-1192105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5405" t="-143478" r="-1124324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43478" r="-994737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000" t="-143478" r="-894737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0811" t="-143478" r="-818919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7368" t="-143478" r="-697368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368" t="-143478" r="-597368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7368" t="-143478" r="-497368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18919" t="-143478" r="-410811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94737" t="-143478" r="-300000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4737" t="-143478" r="-200000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24324" t="-143478" r="-105405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2105" t="-143478" r="-2632" b="-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2264848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&lt;100°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&lt;125°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&lt;145°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145°≤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&lt;155°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155°≤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95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&lt;160°</m:t>
                              </m:r>
                            </m:oMath>
                          </a14:m>
                          <a:r>
                            <a:rPr lang="en-GB" sz="95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1672.5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2264848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5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1672.5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1">
                <a:extLst>
                  <a:ext uri="{FF2B5EF4-FFF2-40B4-BE49-F238E27FC236}">
                    <a16:creationId xmlns:a16="http://schemas.microsoft.com/office/drawing/2014/main" id="{A9B1267E-AC49-A6A8-0574-D7CF0AE395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1249927"/>
                  </p:ext>
                </p:extLst>
              </p:nvPr>
            </p:nvGraphicFramePr>
            <p:xfrm>
              <a:off x="183374" y="3876642"/>
              <a:ext cx="1728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129.7°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Range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96°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1">
                <a:extLst>
                  <a:ext uri="{FF2B5EF4-FFF2-40B4-BE49-F238E27FC236}">
                    <a16:creationId xmlns:a16="http://schemas.microsoft.com/office/drawing/2014/main" id="{A9B1267E-AC49-A6A8-0574-D7CF0AE395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1249927"/>
                  </p:ext>
                </p:extLst>
              </p:nvPr>
            </p:nvGraphicFramePr>
            <p:xfrm>
              <a:off x="183374" y="3876642"/>
              <a:ext cx="1728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2941" t="-3571" r="-2941" b="-2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2941" t="-100000" r="-2941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Range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941" t="-207143" r="-2941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11">
                <a:extLst>
                  <a:ext uri="{FF2B5EF4-FFF2-40B4-BE49-F238E27FC236}">
                    <a16:creationId xmlns:a16="http://schemas.microsoft.com/office/drawing/2014/main" id="{C5BBFB88-C8D9-D5F2-4594-BF1928AD98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707165"/>
                  </p:ext>
                </p:extLst>
              </p:nvPr>
            </p:nvGraphicFramePr>
            <p:xfrm>
              <a:off x="2022187" y="3879502"/>
              <a:ext cx="2196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Lower Quartile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114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Upper Quartile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51.2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Interquartile Range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37.2°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11">
                <a:extLst>
                  <a:ext uri="{FF2B5EF4-FFF2-40B4-BE49-F238E27FC236}">
                    <a16:creationId xmlns:a16="http://schemas.microsoft.com/office/drawing/2014/main" id="{C5BBFB88-C8D9-D5F2-4594-BF1928AD98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3707165"/>
                  </p:ext>
                </p:extLst>
              </p:nvPr>
            </p:nvGraphicFramePr>
            <p:xfrm>
              <a:off x="2022187" y="3879502"/>
              <a:ext cx="2196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Lower Quartile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57353" t="-3448" r="-294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Upper Quartile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57353" t="-107143" r="-2941" b="-1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Interquartile Range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7353" t="-200000" r="-2941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5433940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6545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73455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128.7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0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125°≤</m:t>
                              </m:r>
                              <m:r>
                                <a:rPr lang="en-GB" sz="10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0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&lt;145°</m:t>
                              </m:r>
                            </m:oMath>
                          </a14:m>
                          <a:r>
                            <a:rPr lang="en-GB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5433940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6545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73455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1075" t="-3571" r="-2151" b="-2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101075" t="-100000" r="-2151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075" t="-207143" r="-2151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189E5DD-FC79-9A51-A5C4-528080764CA9}"/>
              </a:ext>
            </a:extLst>
          </p:cNvPr>
          <p:cNvSpPr>
            <a:spLocks noChangeAspect="1"/>
          </p:cNvSpPr>
          <p:nvPr/>
        </p:nvSpPr>
        <p:spPr>
          <a:xfrm>
            <a:off x="4970531" y="816610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EBA098-DA58-2550-26EF-84B44EE2E7BA}"/>
              </a:ext>
            </a:extLst>
          </p:cNvPr>
          <p:cNvSpPr>
            <a:spLocks noChangeAspect="1"/>
          </p:cNvSpPr>
          <p:nvPr/>
        </p:nvSpPr>
        <p:spPr>
          <a:xfrm>
            <a:off x="5662616" y="770165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15F4A-A46B-CB47-2C95-B0CE4803A87B}"/>
              </a:ext>
            </a:extLst>
          </p:cNvPr>
          <p:cNvSpPr>
            <a:spLocks noChangeAspect="1"/>
          </p:cNvSpPr>
          <p:nvPr/>
        </p:nvSpPr>
        <p:spPr>
          <a:xfrm>
            <a:off x="6202236" y="67805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414475-5F55-B956-5657-7AB383FA42B3}"/>
              </a:ext>
            </a:extLst>
          </p:cNvPr>
          <p:cNvSpPr>
            <a:spLocks noChangeAspect="1"/>
          </p:cNvSpPr>
          <p:nvPr/>
        </p:nvSpPr>
        <p:spPr>
          <a:xfrm>
            <a:off x="6474700" y="585229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741CE-D450-F8A5-87AC-CEC9F6BC9B66}"/>
              </a:ext>
            </a:extLst>
          </p:cNvPr>
          <p:cNvSpPr>
            <a:spLocks noChangeAspect="1"/>
          </p:cNvSpPr>
          <p:nvPr/>
        </p:nvSpPr>
        <p:spPr>
          <a:xfrm>
            <a:off x="6604247" y="56260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91AC5B8-96C8-AED1-F127-0C74EA979E5F}"/>
              </a:ext>
            </a:extLst>
          </p:cNvPr>
          <p:cNvSpPr/>
          <p:nvPr/>
        </p:nvSpPr>
        <p:spPr>
          <a:xfrm>
            <a:off x="3641725" y="5657850"/>
            <a:ext cx="3000375" cy="3003550"/>
          </a:xfrm>
          <a:custGeom>
            <a:avLst/>
            <a:gdLst>
              <a:gd name="connsiteX0" fmla="*/ 0 w 3000375"/>
              <a:gd name="connsiteY0" fmla="*/ 3003550 h 3003550"/>
              <a:gd name="connsiteX1" fmla="*/ 1365250 w 3000375"/>
              <a:gd name="connsiteY1" fmla="*/ 2543175 h 3003550"/>
              <a:gd name="connsiteX2" fmla="*/ 2057400 w 3000375"/>
              <a:gd name="connsiteY2" fmla="*/ 2079625 h 3003550"/>
              <a:gd name="connsiteX3" fmla="*/ 2597150 w 3000375"/>
              <a:gd name="connsiteY3" fmla="*/ 1155700 h 3003550"/>
              <a:gd name="connsiteX4" fmla="*/ 2870200 w 3000375"/>
              <a:gd name="connsiteY4" fmla="*/ 231775 h 3003550"/>
              <a:gd name="connsiteX5" fmla="*/ 3000375 w 3000375"/>
              <a:gd name="connsiteY5" fmla="*/ 0 h 30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0375" h="3003550">
                <a:moveTo>
                  <a:pt x="0" y="3003550"/>
                </a:moveTo>
                <a:cubicBezTo>
                  <a:pt x="511175" y="2850356"/>
                  <a:pt x="1022350" y="2697162"/>
                  <a:pt x="1365250" y="2543175"/>
                </a:cubicBezTo>
                <a:cubicBezTo>
                  <a:pt x="1708150" y="2389188"/>
                  <a:pt x="1852083" y="2310871"/>
                  <a:pt x="2057400" y="2079625"/>
                </a:cubicBezTo>
                <a:cubicBezTo>
                  <a:pt x="2262717" y="1848379"/>
                  <a:pt x="2461683" y="1463675"/>
                  <a:pt x="2597150" y="1155700"/>
                </a:cubicBezTo>
                <a:cubicBezTo>
                  <a:pt x="2732617" y="847725"/>
                  <a:pt x="2802996" y="424392"/>
                  <a:pt x="2870200" y="231775"/>
                </a:cubicBezTo>
                <a:cubicBezTo>
                  <a:pt x="2937404" y="39158"/>
                  <a:pt x="2968889" y="19579"/>
                  <a:pt x="300037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F007A6-71A9-5E77-4B41-6DDB7980E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54125"/>
              </p:ext>
            </p:extLst>
          </p:nvPr>
        </p:nvGraphicFramePr>
        <p:xfrm>
          <a:off x="3641665" y="5659518"/>
          <a:ext cx="2998583" cy="3713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331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268023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4029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51617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39132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36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13135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3CE9FC6F-0170-B273-52FD-F4F4576B0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D08572D-793C-22D3-12C7-EC8DD439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1DB229AC-4EAC-CD6B-EE21-214C77A0A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13409"/>
              </p:ext>
            </p:extLst>
          </p:nvPr>
        </p:nvGraphicFramePr>
        <p:xfrm>
          <a:off x="207725" y="8885827"/>
          <a:ext cx="3013549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959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11443253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3679988057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468763947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BD979198-A3DE-2074-721C-5EB63B76C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00832"/>
              </p:ext>
            </p:extLst>
          </p:nvPr>
        </p:nvGraphicFramePr>
        <p:xfrm>
          <a:off x="3636724" y="8885827"/>
          <a:ext cx="3013549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959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48277464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166467736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53813887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352345682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273959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89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0803930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Factors of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</m:oMath>
                          </a14:m>
                          <a:endParaRPr lang="en-GB" sz="200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0803930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" t="-9375" r="-429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362275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362275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4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4">
            <a:extLst>
              <a:ext uri="{FF2B5EF4-FFF2-40B4-BE49-F238E27FC236}">
                <a16:creationId xmlns:a16="http://schemas.microsoft.com/office/drawing/2014/main" id="{32ADFD10-6B9B-754B-E23B-CA781EA8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DC3A15C-736A-A1F9-C41A-046639B3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/>
        </p:nvGraphicFramePr>
        <p:xfrm>
          <a:off x="207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C26EC523-5CB9-6833-4EF4-CEF47E550290}"/>
              </a:ext>
            </a:extLst>
          </p:cNvPr>
          <p:cNvGraphicFramePr>
            <a:graphicFrameLocks noGrp="1"/>
          </p:cNvGraphicFramePr>
          <p:nvPr/>
        </p:nvGraphicFramePr>
        <p:xfrm>
          <a:off x="3636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/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/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E34DD36-394D-C843-9031-B6F9CFE118CA}"/>
              </a:ext>
            </a:extLst>
          </p:cNvPr>
          <p:cNvGraphicFramePr>
            <a:graphicFrameLocks noGrp="1"/>
          </p:cNvGraphicFramePr>
          <p:nvPr/>
        </p:nvGraphicFramePr>
        <p:xfrm>
          <a:off x="4328999" y="3876642"/>
          <a:ext cx="2340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Estimated 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Modal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22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B7BB6628-1A55-D4A1-5B06-14CD9A7C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22719"/>
              </p:ext>
            </p:extLst>
          </p:nvPr>
        </p:nvGraphicFramePr>
        <p:xfrm>
          <a:off x="211403" y="5665248"/>
          <a:ext cx="3003520" cy="29960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352">
                  <a:extLst>
                    <a:ext uri="{9D8B030D-6E8A-4147-A177-3AD203B41FA5}">
                      <a16:colId xmlns:a16="http://schemas.microsoft.com/office/drawing/2014/main" val="898622456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2176010790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954839369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2575907348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589454747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482233010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011597586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810533828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795796947"/>
                    </a:ext>
                  </a:extLst>
                </a:gridCol>
                <a:gridCol w="300352">
                  <a:extLst>
                    <a:ext uri="{9D8B030D-6E8A-4147-A177-3AD203B41FA5}">
                      <a16:colId xmlns:a16="http://schemas.microsoft.com/office/drawing/2014/main" val="1876923064"/>
                    </a:ext>
                  </a:extLst>
                </a:gridCol>
              </a:tblGrid>
              <a:tr h="299601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185384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894788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472665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232183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714271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273455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14098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98772"/>
                  </a:ext>
                </a:extLst>
              </a:tr>
              <a:tr h="2996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528006"/>
                  </a:ext>
                </a:extLst>
              </a:tr>
              <a:tr h="149801"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003296"/>
                  </a:ext>
                </a:extLst>
              </a:tr>
              <a:tr h="1498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54292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F007A6-71A9-5E77-4B41-6DDB7980E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73070"/>
              </p:ext>
            </p:extLst>
          </p:nvPr>
        </p:nvGraphicFramePr>
        <p:xfrm>
          <a:off x="3641665" y="5659518"/>
          <a:ext cx="2998583" cy="3713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85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2413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1979348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684029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51617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39132"/>
                  </a:ext>
                </a:extLst>
              </a:tr>
              <a:tr h="7524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363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131355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C8F36E8-3C44-E18B-AE50-B08B3201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3919495"/>
                  </p:ext>
                </p:extLst>
              </p:nvPr>
            </p:nvGraphicFramePr>
            <p:xfrm>
              <a:off x="4581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Factors of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</m:oMath>
                          </a14:m>
                          <a:endParaRPr lang="en-GB" sz="2000" b="1" dirty="0">
                            <a:solidFill>
                              <a:srgbClr val="C00000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C8F36E8-3C44-E18B-AE50-B08B32019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3919495"/>
                  </p:ext>
                </p:extLst>
              </p:nvPr>
            </p:nvGraphicFramePr>
            <p:xfrm>
              <a:off x="458100" y="158049"/>
              <a:ext cx="594180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4180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794559782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571768336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94180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4" t="-9375" r="-427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138951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&lt;20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&lt;30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&lt;50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138951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5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0.05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571515"/>
              </p:ext>
            </p:extLst>
          </p:nvPr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12.4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47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18856"/>
              </p:ext>
            </p:extLst>
          </p:nvPr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8933265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&lt;5</m:t>
                              </m:r>
                            </m:oMath>
                          </a14:m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5≤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&lt;10</m:t>
                              </m:r>
                            </m:oMath>
                          </a14:m>
                          <a:r>
                            <a:rPr lang="en-GB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11">
                <a:extLst>
                  <a:ext uri="{FF2B5EF4-FFF2-40B4-BE49-F238E27FC236}">
                    <a16:creationId xmlns:a16="http://schemas.microsoft.com/office/drawing/2014/main" id="{EE34DD36-394D-C843-9031-B6F9CFE118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8933265"/>
                  </p:ext>
                </p:extLst>
              </p:nvPr>
            </p:nvGraphicFramePr>
            <p:xfrm>
              <a:off x="4328999" y="3876642"/>
              <a:ext cx="2340000" cy="1075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000">
                      <a:extLst>
                        <a:ext uri="{9D8B030D-6E8A-4147-A177-3AD203B41FA5}">
                          <a16:colId xmlns:a16="http://schemas.microsoft.com/office/drawing/2014/main" val="238933205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269966139"/>
                        </a:ext>
                      </a:extLst>
                    </a:gridCol>
                  </a:tblGrid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Estimated Mean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53249998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Modal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10112" t="-100000" r="-2247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1715817"/>
                      </a:ext>
                    </a:extLst>
                  </a:tr>
                  <a:tr h="35844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50" b="1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Median Class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0112" t="-207143" r="-2247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5399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189E5DD-FC79-9A51-A5C4-528080764CA9}"/>
              </a:ext>
            </a:extLst>
          </p:cNvPr>
          <p:cNvSpPr>
            <a:spLocks noChangeAspect="1"/>
          </p:cNvSpPr>
          <p:nvPr/>
        </p:nvSpPr>
        <p:spPr>
          <a:xfrm>
            <a:off x="3905180" y="742556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EBA098-DA58-2550-26EF-84B44EE2E7BA}"/>
              </a:ext>
            </a:extLst>
          </p:cNvPr>
          <p:cNvSpPr>
            <a:spLocks noChangeAspect="1"/>
          </p:cNvSpPr>
          <p:nvPr/>
        </p:nvSpPr>
        <p:spPr>
          <a:xfrm>
            <a:off x="4205467" y="682525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15F4A-A46B-CB47-2C95-B0CE4803A87B}"/>
              </a:ext>
            </a:extLst>
          </p:cNvPr>
          <p:cNvSpPr>
            <a:spLocks noChangeAspect="1"/>
          </p:cNvSpPr>
          <p:nvPr/>
        </p:nvSpPr>
        <p:spPr>
          <a:xfrm>
            <a:off x="4806218" y="622637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414475-5F55-B956-5657-7AB383FA42B3}"/>
              </a:ext>
            </a:extLst>
          </p:cNvPr>
          <p:cNvSpPr>
            <a:spLocks noChangeAspect="1"/>
          </p:cNvSpPr>
          <p:nvPr/>
        </p:nvSpPr>
        <p:spPr>
          <a:xfrm>
            <a:off x="5408252" y="592089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741CE-D450-F8A5-87AC-CEC9F6BC9B66}"/>
              </a:ext>
            </a:extLst>
          </p:cNvPr>
          <p:cNvSpPr>
            <a:spLocks noChangeAspect="1"/>
          </p:cNvSpPr>
          <p:nvPr/>
        </p:nvSpPr>
        <p:spPr>
          <a:xfrm>
            <a:off x="6604247" y="562607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66FFA9FC-2DB7-5E18-35DB-16130C1F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78090"/>
              </p:ext>
            </p:extLst>
          </p:nvPr>
        </p:nvGraphicFramePr>
        <p:xfrm>
          <a:off x="256007" y="8943846"/>
          <a:ext cx="2862000" cy="415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">
                  <a:extLst>
                    <a:ext uri="{9D8B030D-6E8A-4147-A177-3AD203B41FA5}">
                      <a16:colId xmlns:a16="http://schemas.microsoft.com/office/drawing/2014/main" val="361976229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00648844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10987766"/>
                    </a:ext>
                  </a:extLst>
                </a:gridCol>
                <a:gridCol w="1962000">
                  <a:extLst>
                    <a:ext uri="{9D8B030D-6E8A-4147-A177-3AD203B41FA5}">
                      <a16:colId xmlns:a16="http://schemas.microsoft.com/office/drawing/2014/main" val="2658303606"/>
                    </a:ext>
                  </a:extLst>
                </a:gridCol>
              </a:tblGrid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318080"/>
                  </a:ext>
                </a:extLst>
              </a:tr>
              <a:tr h="20791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199646"/>
                  </a:ext>
                </a:extLst>
              </a:tr>
            </a:tbl>
          </a:graphicData>
        </a:graphic>
      </p:graphicFrame>
      <p:sp>
        <p:nvSpPr>
          <p:cNvPr id="15" name="Freeform 14">
            <a:extLst>
              <a:ext uri="{FF2B5EF4-FFF2-40B4-BE49-F238E27FC236}">
                <a16:creationId xmlns:a16="http://schemas.microsoft.com/office/drawing/2014/main" id="{7F80B04D-FC7C-2FAF-44E7-65A1AF782B81}"/>
              </a:ext>
            </a:extLst>
          </p:cNvPr>
          <p:cNvSpPr/>
          <p:nvPr/>
        </p:nvSpPr>
        <p:spPr>
          <a:xfrm>
            <a:off x="3641725" y="5661025"/>
            <a:ext cx="3000375" cy="3003550"/>
          </a:xfrm>
          <a:custGeom>
            <a:avLst/>
            <a:gdLst>
              <a:gd name="connsiteX0" fmla="*/ 0 w 3000375"/>
              <a:gd name="connsiteY0" fmla="*/ 3003550 h 3003550"/>
              <a:gd name="connsiteX1" fmla="*/ 301625 w 3000375"/>
              <a:gd name="connsiteY1" fmla="*/ 1803400 h 3003550"/>
              <a:gd name="connsiteX2" fmla="*/ 600075 w 3000375"/>
              <a:gd name="connsiteY2" fmla="*/ 1200150 h 3003550"/>
              <a:gd name="connsiteX3" fmla="*/ 1200150 w 3000375"/>
              <a:gd name="connsiteY3" fmla="*/ 600075 h 3003550"/>
              <a:gd name="connsiteX4" fmla="*/ 1803400 w 3000375"/>
              <a:gd name="connsiteY4" fmla="*/ 298450 h 3003550"/>
              <a:gd name="connsiteX5" fmla="*/ 3000375 w 3000375"/>
              <a:gd name="connsiteY5" fmla="*/ 0 h 30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0375" h="3003550">
                <a:moveTo>
                  <a:pt x="0" y="3003550"/>
                </a:moveTo>
                <a:cubicBezTo>
                  <a:pt x="100806" y="2553758"/>
                  <a:pt x="201613" y="2103967"/>
                  <a:pt x="301625" y="1803400"/>
                </a:cubicBezTo>
                <a:cubicBezTo>
                  <a:pt x="401637" y="1502833"/>
                  <a:pt x="450321" y="1400704"/>
                  <a:pt x="600075" y="1200150"/>
                </a:cubicBezTo>
                <a:cubicBezTo>
                  <a:pt x="749829" y="999596"/>
                  <a:pt x="999596" y="750358"/>
                  <a:pt x="1200150" y="600075"/>
                </a:cubicBezTo>
                <a:cubicBezTo>
                  <a:pt x="1400704" y="449792"/>
                  <a:pt x="1503362" y="398463"/>
                  <a:pt x="1803400" y="298450"/>
                </a:cubicBezTo>
                <a:cubicBezTo>
                  <a:pt x="2103438" y="198437"/>
                  <a:pt x="2551906" y="99218"/>
                  <a:pt x="300037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8BA475C3-C387-C821-BB3B-72E4D2279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5814"/>
              </p:ext>
            </p:extLst>
          </p:nvPr>
        </p:nvGraphicFramePr>
        <p:xfrm>
          <a:off x="207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2FA8519-6E8A-E553-C61B-B89DA43ED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81476"/>
              </p:ext>
            </p:extLst>
          </p:nvPr>
        </p:nvGraphicFramePr>
        <p:xfrm>
          <a:off x="3636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73DE46D-F964-6599-B9B5-945BD94FC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6CEB6C5-C141-F978-F343-59D77648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0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9339934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20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20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sz="2000" b="1" dirty="0">
                              <a:latin typeface="Corbel" panose="020B0503020204020204" pitchFamily="34" charset="0"/>
                            </a:rPr>
                            <a:t>, …,</a:t>
                          </a:r>
                          <a:r>
                            <a:rPr lang="en-GB" sz="2000" b="1" baseline="0" dirty="0">
                              <a:latin typeface="Corbel" panose="020B05030202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000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2000" b="1" i="0" baseline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2000" b="1" i="1" baseline="0" smtClean="0">
                                      <a:latin typeface="Cambria Math" panose="02040503050406030204" pitchFamily="18" charset="0"/>
                                    </a:rPr>
                                    <m:t>𝟗𝟎</m:t>
                                  </m:r>
                                  <m:r>
                                    <a:rPr lang="en-GB" sz="20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func>
                            </m:oMath>
                          </a14:m>
                          <a:endParaRPr lang="en-GB" sz="200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7">
                <a:extLst>
                  <a:ext uri="{FF2B5EF4-FFF2-40B4-BE49-F238E27FC236}">
                    <a16:creationId xmlns:a16="http://schemas.microsoft.com/office/drawing/2014/main" id="{12A10558-2A05-291C-4EB1-768EECA122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9339934"/>
                  </p:ext>
                </p:extLst>
              </p:nvPr>
            </p:nvGraphicFramePr>
            <p:xfrm>
              <a:off x="480325" y="158049"/>
              <a:ext cx="5897350" cy="684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9735">
                      <a:extLst>
                        <a:ext uri="{9D8B030D-6E8A-4147-A177-3AD203B41FA5}">
                          <a16:colId xmlns:a16="http://schemas.microsoft.com/office/drawing/2014/main" val="150577261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84261025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75414572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66849500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86734116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954260003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3516311879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1309813634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2228940938"/>
                        </a:ext>
                      </a:extLst>
                    </a:gridCol>
                    <a:gridCol w="589735">
                      <a:extLst>
                        <a:ext uri="{9D8B030D-6E8A-4147-A177-3AD203B41FA5}">
                          <a16:colId xmlns:a16="http://schemas.microsoft.com/office/drawing/2014/main" val="792199079"/>
                        </a:ext>
                      </a:extLst>
                    </a:gridCol>
                  </a:tblGrid>
                  <a:tr h="396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5" t="-9375" r="-429" b="-906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4939345"/>
                      </a:ext>
                    </a:extLst>
                  </a:tr>
                  <a:tr h="288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en-GB" sz="1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0.17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4D4D4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069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343465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 M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&lt;0.25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&lt;0.5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&lt;0.7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0.7≤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&lt;0.9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0.9≤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1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oMath>
                          </a14:m>
                          <a:r>
                            <a:rPr lang="en-GB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E5ECC20-C40D-3004-63F0-B5851E2CD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3434652"/>
                  </p:ext>
                </p:extLst>
              </p:nvPr>
            </p:nvGraphicFramePr>
            <p:xfrm>
              <a:off x="188999" y="1100775"/>
              <a:ext cx="6480000" cy="2520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2000">
                      <a:extLst>
                        <a:ext uri="{9D8B030D-6E8A-4147-A177-3AD203B41FA5}">
                          <a16:colId xmlns:a16="http://schemas.microsoft.com/office/drawing/2014/main" val="238706178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506404796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1395838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800590131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34995304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45110571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44388802"/>
                        </a:ext>
                      </a:extLst>
                    </a:gridCol>
                    <a:gridCol w="108000">
                      <a:extLst>
                        <a:ext uri="{9D8B030D-6E8A-4147-A177-3AD203B41FA5}">
                          <a16:colId xmlns:a16="http://schemas.microsoft.com/office/drawing/2014/main" val="215925958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9796266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602038529"/>
                        </a:ext>
                      </a:extLst>
                    </a:gridCol>
                  </a:tblGrid>
                  <a:tr h="422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Group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Cumulative Frequency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Class Width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Frequency Density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b="1" dirty="0"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>
                              <a:latin typeface="Corbel" panose="020B0503020204020204" pitchFamily="34" charset="0"/>
                            </a:rPr>
                            <a:t>Midpoint</a:t>
                          </a: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412" t="-2941" r="-2941" b="-49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91676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129630" r="-567532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42458458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221429" r="-567532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518975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321429" r="-567532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13055736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299" t="-421429" r="-567532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44440539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540741" r="-56753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860315"/>
                      </a:ext>
                    </a:extLst>
                  </a:tr>
                  <a:tr h="349626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770420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224" name="Picture 8">
            <a:extLst>
              <a:ext uri="{FF2B5EF4-FFF2-40B4-BE49-F238E27FC236}">
                <a16:creationId xmlns:a16="http://schemas.microsoft.com/office/drawing/2014/main" id="{7F05A28C-7B4C-1516-ED82-DA618E7E1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" y="5491690"/>
            <a:ext cx="3339792" cy="3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2F5A822-2066-7105-CCC4-39D6D67F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03" y="5491691"/>
            <a:ext cx="3339791" cy="33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3304AE8-FEE4-FA6D-AAC1-4986D5C86743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5213563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Histogram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8CF5A7B-B0DA-95A0-C68C-7D91974BBC90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5213563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Cumulative Frequency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AE6D519F-C42B-2DF2-2A4A-A73B93673E09}"/>
              </a:ext>
            </a:extLst>
          </p:cNvPr>
          <p:cNvGraphicFramePr>
            <a:graphicFrameLocks noGrp="1"/>
          </p:cNvGraphicFramePr>
          <p:nvPr/>
        </p:nvGraphicFramePr>
        <p:xfrm>
          <a:off x="183375" y="9526636"/>
          <a:ext cx="3047928" cy="252000"/>
        </p:xfrm>
        <a:graphic>
          <a:graphicData uri="http://schemas.openxmlformats.org/drawingml/2006/table">
            <a:tbl>
              <a:tblPr firstRow="1" bandRow="1"/>
              <a:tblGrid>
                <a:gridCol w="3047928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Actual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74D4986-C16F-22D3-429E-3906B2E8494D}"/>
              </a:ext>
            </a:extLst>
          </p:cNvPr>
          <p:cNvGraphicFramePr>
            <a:graphicFrameLocks noGrp="1"/>
          </p:cNvGraphicFramePr>
          <p:nvPr/>
        </p:nvGraphicFramePr>
        <p:xfrm>
          <a:off x="207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CC44C133-68B0-ABCB-90B6-3215D96030A4}"/>
              </a:ext>
            </a:extLst>
          </p:cNvPr>
          <p:cNvGraphicFramePr>
            <a:graphicFrameLocks noGrp="1"/>
          </p:cNvGraphicFramePr>
          <p:nvPr/>
        </p:nvGraphicFramePr>
        <p:xfrm>
          <a:off x="3626699" y="9526636"/>
          <a:ext cx="3042300" cy="252000"/>
        </p:xfrm>
        <a:graphic>
          <a:graphicData uri="http://schemas.openxmlformats.org/drawingml/2006/table">
            <a:tbl>
              <a:tblPr firstRow="1" bandRow="1"/>
              <a:tblGrid>
                <a:gridCol w="3042300">
                  <a:extLst>
                    <a:ext uri="{9D8B030D-6E8A-4147-A177-3AD203B41FA5}">
                      <a16:colId xmlns:a16="http://schemas.microsoft.com/office/drawing/2014/main" val="15057726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rbel" panose="020B0503020204020204" pitchFamily="34" charset="0"/>
                        </a:rPr>
                        <a:t>Estimated Box Plot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39345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:a16="http://schemas.microsoft.com/office/drawing/2014/main" id="{C26EC523-5CB9-6833-4EF4-CEF47E550290}"/>
              </a:ext>
            </a:extLst>
          </p:cNvPr>
          <p:cNvGraphicFramePr>
            <a:graphicFrameLocks noGrp="1"/>
          </p:cNvGraphicFramePr>
          <p:nvPr/>
        </p:nvGraphicFramePr>
        <p:xfrm>
          <a:off x="3636725" y="8885827"/>
          <a:ext cx="3013550" cy="53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355">
                  <a:extLst>
                    <a:ext uri="{9D8B030D-6E8A-4147-A177-3AD203B41FA5}">
                      <a16:colId xmlns:a16="http://schemas.microsoft.com/office/drawing/2014/main" val="1302896186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429342365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31395858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831112683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98694123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3611924022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411424428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210087370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1652025605"/>
                    </a:ext>
                  </a:extLst>
                </a:gridCol>
                <a:gridCol w="301355">
                  <a:extLst>
                    <a:ext uri="{9D8B030D-6E8A-4147-A177-3AD203B41FA5}">
                      <a16:colId xmlns:a16="http://schemas.microsoft.com/office/drawing/2014/main" val="2567728879"/>
                    </a:ext>
                  </a:extLst>
                </a:gridCol>
              </a:tblGrid>
              <a:tr h="5318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4338255"/>
                  </a:ext>
                </a:extLst>
              </a:tr>
            </a:tbl>
          </a:graphicData>
        </a:graphic>
      </p:graphicFrame>
      <p:graphicFrame>
        <p:nvGraphicFramePr>
          <p:cNvPr id="18" name="Table 11">
            <a:extLst>
              <a:ext uri="{FF2B5EF4-FFF2-40B4-BE49-F238E27FC236}">
                <a16:creationId xmlns:a16="http://schemas.microsoft.com/office/drawing/2014/main" id="{A9B1267E-AC49-A6A8-0574-D7CF0AE395A4}"/>
              </a:ext>
            </a:extLst>
          </p:cNvPr>
          <p:cNvGraphicFramePr>
            <a:graphicFrameLocks noGrp="1"/>
          </p:cNvGraphicFramePr>
          <p:nvPr/>
        </p:nvGraphicFramePr>
        <p:xfrm>
          <a:off x="183374" y="3876642"/>
          <a:ext cx="1728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3" name="Table 11">
            <a:extLst>
              <a:ext uri="{FF2B5EF4-FFF2-40B4-BE49-F238E27FC236}">
                <a16:creationId xmlns:a16="http://schemas.microsoft.com/office/drawing/2014/main" id="{C5BBFB88-C8D9-D5F2-4594-BF1928AD98E1}"/>
              </a:ext>
            </a:extLst>
          </p:cNvPr>
          <p:cNvGraphicFramePr>
            <a:graphicFrameLocks noGrp="1"/>
          </p:cNvGraphicFramePr>
          <p:nvPr/>
        </p:nvGraphicFramePr>
        <p:xfrm>
          <a:off x="2022187" y="3879502"/>
          <a:ext cx="2196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Lower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Upper Quartile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Interquartile Range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E34DD36-394D-C843-9031-B6F9CFE118CA}"/>
              </a:ext>
            </a:extLst>
          </p:cNvPr>
          <p:cNvGraphicFramePr>
            <a:graphicFrameLocks noGrp="1"/>
          </p:cNvGraphicFramePr>
          <p:nvPr/>
        </p:nvGraphicFramePr>
        <p:xfrm>
          <a:off x="4328999" y="3876642"/>
          <a:ext cx="2340000" cy="1075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238933205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269966139"/>
                    </a:ext>
                  </a:extLst>
                </a:gridCol>
              </a:tblGrid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Estimated Mean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53249998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Modal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1715817"/>
                  </a:ext>
                </a:extLst>
              </a:tr>
              <a:tr h="358445">
                <a:tc>
                  <a:txBody>
                    <a:bodyPr/>
                    <a:lstStyle/>
                    <a:p>
                      <a:pPr algn="r"/>
                      <a:r>
                        <a:rPr lang="en-GB" sz="1050" b="1" dirty="0">
                          <a:latin typeface="Corbel" panose="020B0503020204020204" pitchFamily="34" charset="0"/>
                        </a:rPr>
                        <a:t>Median Class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 anchor="ctr"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316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6038</TotalTime>
  <Words>1270</Words>
  <Application>Microsoft Macintosh PowerPoint</Application>
  <PresentationFormat>A4 Paper (210x297 mm)</PresentationFormat>
  <Paragraphs>643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Day, Nathan (NOT) Staff</cp:lastModifiedBy>
  <cp:revision>4</cp:revision>
  <dcterms:created xsi:type="dcterms:W3CDTF">2023-04-04T20:26:41Z</dcterms:created>
  <dcterms:modified xsi:type="dcterms:W3CDTF">2025-06-23T07:24:17Z</dcterms:modified>
</cp:coreProperties>
</file>