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2" r:id="rId6"/>
    <p:sldId id="263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07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7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63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4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77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12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84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36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58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1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B6217-355F-45DA-A9E8-D91C91E99708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25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128275-162F-4DAC-822D-93D83FD445F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340" y="135484"/>
          <a:ext cx="4788000" cy="659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8542560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210009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443481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9153924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9481645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70844681"/>
                    </a:ext>
                  </a:extLst>
                </a:gridCol>
              </a:tblGrid>
              <a:tr h="456079"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Amount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Percentage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increased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decreased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522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9790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3052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8746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337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65431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385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22615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7812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147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6990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1859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2156.44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1561.56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9942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1234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1431.44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1036.56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9419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609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706.44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511.56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9396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70.56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53030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134.56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7057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185.6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301.6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-69.6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68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200 %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-116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625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66⅔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2842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6FDC40-E2E7-491A-A3D7-2088D86BAD2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53000" y="127735"/>
          <a:ext cx="4788000" cy="659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8542560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210009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443481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9153924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9481645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70844681"/>
                    </a:ext>
                  </a:extLst>
                </a:gridCol>
              </a:tblGrid>
              <a:tr h="456079"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Amount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Percentage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increased by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decreased by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522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19.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9790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3052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8746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337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65431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385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22615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7812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147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6990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9942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9419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9396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85%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53030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95%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7057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97.5 %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68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492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625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2.5%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28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70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128275-162F-4DAC-822D-93D83FD445F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340" y="135484"/>
          <a:ext cx="4788000" cy="659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8542560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210009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443481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9153924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9481645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70844681"/>
                    </a:ext>
                  </a:extLst>
                </a:gridCol>
              </a:tblGrid>
              <a:tr h="456079"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Amount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Percentage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increased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decreased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522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9790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3052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8746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337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65431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385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22615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7812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147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6990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1859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2156.44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1561.56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9942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1234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1431.44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1036.56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9419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609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706.44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511.56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9396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70.56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53030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134.56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7057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185.6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301.6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-69.6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68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200 %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-116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625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66⅔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2842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6FDC40-E2E7-491A-A3D7-2088D86BAD2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53000" y="127735"/>
          <a:ext cx="4788000" cy="659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8542560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210009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443481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9153924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9481645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70844681"/>
                    </a:ext>
                  </a:extLst>
                </a:gridCol>
              </a:tblGrid>
              <a:tr h="456079"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Amount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Percentage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increased by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decreased by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522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19.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9790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3052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8746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337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65431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385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22615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7812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147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6990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9942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9419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9396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53030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7057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97.5 %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68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492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625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28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4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9B553E-346F-654F-8571-021C21EAC19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340" y="135484"/>
          <a:ext cx="4788000" cy="659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8542560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210009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443481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9153924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9481645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70844681"/>
                    </a:ext>
                  </a:extLst>
                </a:gridCol>
              </a:tblGrid>
              <a:tr h="456079"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Amount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Percentage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increased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decreased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522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64 %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377 856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9790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64 %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377 856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3052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64 %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377 856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8746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42 %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337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42 %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65431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42 %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385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313 344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22615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313 344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7812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313 344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147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6990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9942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9419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9396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53030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7057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68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625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284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ECBA96B-2D7E-5149-8C3D-B8BCF4A62874}"/>
              </a:ext>
            </a:extLst>
          </p:cNvPr>
          <p:cNvSpPr txBox="1"/>
          <p:nvPr/>
        </p:nvSpPr>
        <p:spPr>
          <a:xfrm>
            <a:off x="5044662" y="135484"/>
            <a:ext cx="468052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1600" dirty="0"/>
              <a:t>Complete rows 1-3.</a:t>
            </a:r>
            <a:br>
              <a:rPr lang="en-GB" sz="1600" dirty="0"/>
            </a:br>
            <a:r>
              <a:rPr lang="en-GB" sz="1600" dirty="0"/>
              <a:t>Why was 377 856 chosen for those rows?</a:t>
            </a:r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r>
              <a:rPr lang="en-GB" sz="1600" dirty="0"/>
              <a:t>What number could be used in rows 4-6 to have the same effect?</a:t>
            </a:r>
            <a:br>
              <a:rPr lang="en-GB" sz="1600" dirty="0"/>
            </a:br>
            <a:r>
              <a:rPr lang="en-GB" sz="1600" dirty="0"/>
              <a:t>Use that number to complete those rows.</a:t>
            </a:r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r>
              <a:rPr lang="en-GB" sz="1600" dirty="0"/>
              <a:t>What percentage could be used in rows 7-9 to have the same effect?</a:t>
            </a:r>
            <a:br>
              <a:rPr lang="en-GB" sz="1600" dirty="0"/>
            </a:br>
            <a:r>
              <a:rPr lang="en-GB" sz="1600" dirty="0"/>
              <a:t>Use that percentage to complete those rows.</a:t>
            </a:r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r>
              <a:rPr lang="en-GB" sz="1600" dirty="0"/>
              <a:t>Find composite numbers for </a:t>
            </a:r>
            <a:r>
              <a:rPr lang="en-GB" sz="1600" b="1" dirty="0"/>
              <a:t>A</a:t>
            </a:r>
            <a:r>
              <a:rPr lang="en-GB" sz="1600" dirty="0"/>
              <a:t> and </a:t>
            </a:r>
            <a:r>
              <a:rPr lang="en-GB" sz="1600" b="1" dirty="0"/>
              <a:t>P</a:t>
            </a:r>
            <a:r>
              <a:rPr lang="en-GB" sz="1600" dirty="0"/>
              <a:t> such that</a:t>
            </a:r>
            <a:br>
              <a:rPr lang="en-GB" sz="1600" dirty="0"/>
            </a:br>
            <a:r>
              <a:rPr lang="en-GB" sz="1600" b="1" dirty="0"/>
              <a:t>P</a:t>
            </a:r>
            <a:r>
              <a:rPr lang="en-GB" sz="1600" dirty="0"/>
              <a:t>% of </a:t>
            </a:r>
            <a:r>
              <a:rPr lang="en-GB" sz="1600" b="1" dirty="0"/>
              <a:t>A</a:t>
            </a:r>
            <a:r>
              <a:rPr lang="en-GB" sz="1600" dirty="0"/>
              <a:t> is a prime number.</a:t>
            </a:r>
            <a:br>
              <a:rPr lang="en-GB" sz="1600" dirty="0"/>
            </a:br>
            <a:r>
              <a:rPr lang="en-GB" sz="1600" dirty="0"/>
              <a:t>Use such pairs to complete rows 10-12.</a:t>
            </a:r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r>
              <a:rPr lang="en-GB" sz="1600" dirty="0"/>
              <a:t>Find composite numbers for </a:t>
            </a:r>
            <a:r>
              <a:rPr lang="en-GB" sz="1600" b="1" dirty="0"/>
              <a:t>A</a:t>
            </a:r>
            <a:r>
              <a:rPr lang="en-GB" sz="1600" dirty="0"/>
              <a:t> and </a:t>
            </a:r>
            <a:r>
              <a:rPr lang="en-GB" sz="1600" b="1" dirty="0"/>
              <a:t>P</a:t>
            </a:r>
            <a:r>
              <a:rPr lang="en-GB" sz="1600" dirty="0"/>
              <a:t> such that</a:t>
            </a:r>
            <a:br>
              <a:rPr lang="en-GB" sz="1600" dirty="0"/>
            </a:br>
            <a:r>
              <a:rPr lang="en-GB" sz="1600" b="1" dirty="0"/>
              <a:t>A</a:t>
            </a:r>
            <a:r>
              <a:rPr lang="en-GB" sz="1600" dirty="0"/>
              <a:t> increased by </a:t>
            </a:r>
            <a:r>
              <a:rPr lang="en-GB" sz="1600" b="1" dirty="0"/>
              <a:t>P</a:t>
            </a:r>
            <a:r>
              <a:rPr lang="en-GB" sz="1600" dirty="0"/>
              <a:t>% is a prime number.</a:t>
            </a:r>
            <a:br>
              <a:rPr lang="en-GB" sz="1600" dirty="0"/>
            </a:br>
            <a:r>
              <a:rPr lang="en-GB" sz="1600" dirty="0"/>
              <a:t>Use such pairs to complete rows 13-15.</a:t>
            </a:r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FontTx/>
              <a:buAutoNum type="alphaLcParenR"/>
            </a:pPr>
            <a:r>
              <a:rPr lang="en-GB" sz="1600" dirty="0"/>
              <a:t>Find composite numbers for </a:t>
            </a:r>
            <a:r>
              <a:rPr lang="en-GB" sz="1600" b="1" dirty="0"/>
              <a:t>A</a:t>
            </a:r>
            <a:r>
              <a:rPr lang="en-GB" sz="1600" dirty="0"/>
              <a:t> and </a:t>
            </a:r>
            <a:r>
              <a:rPr lang="en-GB" sz="1600" b="1" dirty="0"/>
              <a:t>P</a:t>
            </a:r>
            <a:r>
              <a:rPr lang="en-GB" sz="1600" dirty="0"/>
              <a:t> such that</a:t>
            </a:r>
            <a:br>
              <a:rPr lang="en-GB" sz="1600" dirty="0"/>
            </a:br>
            <a:r>
              <a:rPr lang="en-GB" sz="1600" b="1" dirty="0"/>
              <a:t>A</a:t>
            </a:r>
            <a:r>
              <a:rPr lang="en-GB" sz="1600" dirty="0"/>
              <a:t> decreased by </a:t>
            </a:r>
            <a:r>
              <a:rPr lang="en-GB" sz="1600" b="1" dirty="0"/>
              <a:t>P</a:t>
            </a:r>
            <a:r>
              <a:rPr lang="en-GB" sz="1600" dirty="0"/>
              <a:t>% is a prime number.</a:t>
            </a:r>
            <a:br>
              <a:rPr lang="en-GB" sz="1600" dirty="0"/>
            </a:br>
            <a:r>
              <a:rPr lang="en-GB" sz="1600" dirty="0"/>
              <a:t>Use such pairs to complete rows 16-18.</a:t>
            </a:r>
          </a:p>
        </p:txBody>
      </p:sp>
    </p:spTree>
    <p:extLst>
      <p:ext uri="{BB962C8B-B14F-4D97-AF65-F5344CB8AC3E}">
        <p14:creationId xmlns:p14="http://schemas.microsoft.com/office/powerpoint/2010/main" val="231649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D2D7AE384A04085A5ED607C4990F6" ma:contentTypeVersion="10" ma:contentTypeDescription="Create a new document." ma:contentTypeScope="" ma:versionID="35652a5ce73db62dd659532c2acc25ae">
  <xsd:schema xmlns:xsd="http://www.w3.org/2001/XMLSchema" xmlns:xs="http://www.w3.org/2001/XMLSchema" xmlns:p="http://schemas.microsoft.com/office/2006/metadata/properties" xmlns:ns3="3fd95729-3133-40de-9ebf-eb215d92e632" xmlns:ns4="834b11e3-52eb-4ffe-b789-f4b8a0ab034a" targetNamespace="http://schemas.microsoft.com/office/2006/metadata/properties" ma:root="true" ma:fieldsID="3ba9fd8d1a58cbb06dc1f287f01879f8" ns3:_="" ns4:_="">
    <xsd:import namespace="3fd95729-3133-40de-9ebf-eb215d92e632"/>
    <xsd:import namespace="834b11e3-52eb-4ffe-b789-f4b8a0ab03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95729-3133-40de-9ebf-eb215d92e6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11e3-52eb-4ffe-b789-f4b8a0ab0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5A12BB-FCF2-42C4-A10D-D749C2159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d95729-3133-40de-9ebf-eb215d92e632"/>
    <ds:schemaRef ds:uri="834b11e3-52eb-4ffe-b789-f4b8a0ab0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B5DF0F-EA60-472F-8017-4DFDA0EBBB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6C2AEC-4148-4042-8512-50401AC7BCF7}">
  <ds:schemaRefs>
    <ds:schemaRef ds:uri="http://schemas.openxmlformats.org/package/2006/metadata/core-properties"/>
    <ds:schemaRef ds:uri="http://schemas.microsoft.com/office/2006/documentManagement/types"/>
    <ds:schemaRef ds:uri="3fd95729-3133-40de-9ebf-eb215d92e632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834b11e3-52eb-4ffe-b789-f4b8a0ab034a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914</Words>
  <Application>Microsoft Office PowerPoint</Application>
  <PresentationFormat>A4 Paper (210x297 mm)</PresentationFormat>
  <Paragraphs>502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Day</dc:creator>
  <cp:lastModifiedBy>Mr Day</cp:lastModifiedBy>
  <cp:revision>1</cp:revision>
  <dcterms:created xsi:type="dcterms:W3CDTF">2021-12-01T15:50:37Z</dcterms:created>
  <dcterms:modified xsi:type="dcterms:W3CDTF">2021-12-01T15:51:21Z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0x0101007CFD2D7AE384A04085A5ED607C4990F6</vt:lpwstr>
  </property>
</Properties>
</file>