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8"/>
  </p:notesMasterIdLst>
  <p:handoutMasterIdLst>
    <p:handoutMasterId r:id="rId9"/>
  </p:handoutMasterIdLst>
  <p:sldIdLst>
    <p:sldId id="579" r:id="rId2"/>
    <p:sldId id="580" r:id="rId3"/>
    <p:sldId id="581" r:id="rId4"/>
    <p:sldId id="256" r:id="rId5"/>
    <p:sldId id="258" r:id="rId6"/>
    <p:sldId id="584" r:id="rId7"/>
  </p:sldIdLst>
  <p:sldSz cx="9144000" cy="5143500" type="screen16x9"/>
  <p:notesSz cx="7104063" cy="10234613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D62"/>
    <a:srgbClr val="295C5C"/>
    <a:srgbClr val="347574"/>
    <a:srgbClr val="DFEEFF"/>
    <a:srgbClr val="0432FF"/>
    <a:srgbClr val="0096FF"/>
    <a:srgbClr val="005FFF"/>
    <a:srgbClr val="9437FF"/>
    <a:srgbClr val="0094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9" autoAdjust="0"/>
    <p:restoredTop sz="93594"/>
  </p:normalViewPr>
  <p:slideViewPr>
    <p:cSldViewPr snapToGrid="0" snapToObjects="1">
      <p:cViewPr>
        <p:scale>
          <a:sx n="137" d="100"/>
          <a:sy n="137" d="100"/>
        </p:scale>
        <p:origin x="528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8" d="100"/>
          <a:sy n="58" d="100"/>
        </p:scale>
        <p:origin x="30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D456E5-D087-6F4B-B30F-926C6009CB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DE16A-AE09-1C4D-B3A0-8A8CB06A46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75A3DC-A941-1149-B617-E0ACCF42A3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DDD7C70-A385-C944-AA00-A2BDCEE0CBF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3F6E13-6CA6-7742-BF4E-262502D407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DA902C1-41FE-514A-AFFB-42397F937B63}" type="datetimeFigureOut">
              <a:rPr lang="en-GB" smtClean="0"/>
              <a:t>25/10/2023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63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6F61483-72D0-394C-AC95-0368E97CFE0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D5D9377F-1BD6-9941-B405-1638211A9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29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9377F-1BD6-9941-B405-1638211A94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E25DE1-711A-AA76-D94B-2CDFEBB43913}"/>
              </a:ext>
            </a:extLst>
          </p:cNvPr>
          <p:cNvGrpSpPr/>
          <p:nvPr userDrawn="1"/>
        </p:nvGrpSpPr>
        <p:grpSpPr>
          <a:xfrm>
            <a:off x="8627685" y="4618655"/>
            <a:ext cx="426761" cy="437555"/>
            <a:chOff x="11461615" y="95276"/>
            <a:chExt cx="615950" cy="631529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739BA0E-F1C5-6DFD-0920-59A0715A3CBC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632E6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pic>
          <p:nvPicPr>
            <p:cNvPr id="4" name="Graphic 3" descr="Alterations &amp; Tailoring outline">
              <a:extLst>
                <a:ext uri="{FF2B5EF4-FFF2-40B4-BE49-F238E27FC236}">
                  <a16:creationId xmlns:a16="http://schemas.microsoft.com/office/drawing/2014/main" id="{7B258810-8724-B98D-A7C3-080B11D8A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191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26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3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rgbClr val="585858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257175" indent="-257175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rgbClr val="58585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58585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58585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58585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rgbClr val="58585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4">
            <a:extLst>
              <a:ext uri="{FF2B5EF4-FFF2-40B4-BE49-F238E27FC236}">
                <a16:creationId xmlns:a16="http://schemas.microsoft.com/office/drawing/2014/main" id="{57C6DEC4-5F42-75EA-600E-A4DB54FD8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63087"/>
              </p:ext>
            </p:extLst>
          </p:nvPr>
        </p:nvGraphicFramePr>
        <p:xfrm>
          <a:off x="0" y="256520"/>
          <a:ext cx="9144000" cy="460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6491">
                  <a:extLst>
                    <a:ext uri="{9D8B030D-6E8A-4147-A177-3AD203B41FA5}">
                      <a16:colId xmlns:a16="http://schemas.microsoft.com/office/drawing/2014/main" val="1543698975"/>
                    </a:ext>
                  </a:extLst>
                </a:gridCol>
                <a:gridCol w="3027509">
                  <a:extLst>
                    <a:ext uri="{9D8B030D-6E8A-4147-A177-3AD203B41FA5}">
                      <a16:colId xmlns:a16="http://schemas.microsoft.com/office/drawing/2014/main" val="419524191"/>
                    </a:ext>
                  </a:extLst>
                </a:gridCol>
              </a:tblGrid>
              <a:tr h="460637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Product Rule for Counting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2D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Counting Factors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2D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454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E2B7265-5581-E5B2-7E38-091A9DEB37CD}"/>
                  </a:ext>
                </a:extLst>
              </p:cNvPr>
              <p:cNvSpPr txBox="1"/>
              <p:nvPr/>
            </p:nvSpPr>
            <p:spPr>
              <a:xfrm>
                <a:off x="84524" y="783771"/>
                <a:ext cx="5763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e.g. How many factors does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180</m:t>
                    </m:r>
                    <m:r>
                      <a:rPr lang="en-GB" sz="2000" b="0" i="1" dirty="0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 </m:t>
                    </m:r>
                    <m:r>
                      <a:rPr lang="en-GB" sz="2000" i="1" dirty="0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have?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E2B7265-5581-E5B2-7E38-091A9DEB3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4" y="783771"/>
                <a:ext cx="5763116" cy="400110"/>
              </a:xfrm>
              <a:prstGeom prst="rect">
                <a:avLst/>
              </a:prstGeom>
              <a:blipFill>
                <a:blip r:embed="rId3"/>
                <a:stretch>
                  <a:fillRect l="-1099" t="-6061" r="-220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971614-CD78-AF5E-CA49-E99282624DC7}"/>
                  </a:ext>
                </a:extLst>
              </p:cNvPr>
              <p:cNvSpPr txBox="1"/>
              <p:nvPr/>
            </p:nvSpPr>
            <p:spPr>
              <a:xfrm>
                <a:off x="84524" y="2872545"/>
                <a:ext cx="882127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How many factors does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</m:t>
                    </m:r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have?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How many odd factors does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</m:t>
                    </m:r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?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How many square numbers are factors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?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How many factors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are also factors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180 000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?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How many factors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180 000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are </a:t>
                </a:r>
                <a:r>
                  <a:rPr lang="en-GB" sz="2000" b="1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not</a:t>
                </a: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also factors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? 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Find three other numbers that would each have the same number of factors as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245 000</m:t>
                    </m:r>
                  </m:oMath>
                </a14:m>
                <a:r>
                  <a:rPr lang="en-GB" sz="200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2971614-CD78-AF5E-CA49-E99282624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4" y="2872545"/>
                <a:ext cx="8821271" cy="2246769"/>
              </a:xfrm>
              <a:prstGeom prst="rect">
                <a:avLst/>
              </a:prstGeom>
              <a:blipFill>
                <a:blip r:embed="rId4"/>
                <a:stretch>
                  <a:fillRect l="-718" t="-1685" b="-33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AD0D3F2-7E2F-EBF1-3218-FD076F99A55B}"/>
                  </a:ext>
                </a:extLst>
              </p:cNvPr>
              <p:cNvSpPr/>
              <p:nvPr/>
            </p:nvSpPr>
            <p:spPr>
              <a:xfrm>
                <a:off x="667911" y="1251617"/>
                <a:ext cx="7841090" cy="1483118"/>
              </a:xfrm>
              <a:custGeom>
                <a:avLst/>
                <a:gdLst>
                  <a:gd name="connsiteX0" fmla="*/ 0 w 7841090"/>
                  <a:gd name="connsiteY0" fmla="*/ 0 h 1483118"/>
                  <a:gd name="connsiteX1" fmla="*/ 7841090 w 7841090"/>
                  <a:gd name="connsiteY1" fmla="*/ 0 h 1483118"/>
                  <a:gd name="connsiteX2" fmla="*/ 7841090 w 7841090"/>
                  <a:gd name="connsiteY2" fmla="*/ 1483118 h 1483118"/>
                  <a:gd name="connsiteX3" fmla="*/ 0 w 7841090"/>
                  <a:gd name="connsiteY3" fmla="*/ 1483118 h 1483118"/>
                  <a:gd name="connsiteX4" fmla="*/ 0 w 7841090"/>
                  <a:gd name="connsiteY4" fmla="*/ 0 h 14831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41090" h="1483118" extrusionOk="0">
                    <a:moveTo>
                      <a:pt x="0" y="0"/>
                    </a:moveTo>
                    <a:cubicBezTo>
                      <a:pt x="1754236" y="118645"/>
                      <a:pt x="5527905" y="116012"/>
                      <a:pt x="7841090" y="0"/>
                    </a:cubicBezTo>
                    <a:cubicBezTo>
                      <a:pt x="7760802" y="371160"/>
                      <a:pt x="7782619" y="1031063"/>
                      <a:pt x="7841090" y="1483118"/>
                    </a:cubicBezTo>
                    <a:cubicBezTo>
                      <a:pt x="4382770" y="1617718"/>
                      <a:pt x="2584958" y="1325922"/>
                      <a:pt x="0" y="1483118"/>
                    </a:cubicBezTo>
                    <a:cubicBezTo>
                      <a:pt x="-122117" y="1312449"/>
                      <a:pt x="117296" y="611711"/>
                      <a:pt x="0" y="0"/>
                    </a:cubicBezTo>
                    <a:close/>
                  </a:path>
                </a:pathLst>
              </a:custGeom>
              <a:noFill/>
              <a:ln w="28575">
                <a:solidFill>
                  <a:srgbClr val="622D62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216000" rIns="360000" bIns="216000" rtlCol="0" anchor="ctr" anchorCtr="0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622D62"/>
                          </a:solidFill>
                          <a:latin typeface="Cambria Math" panose="02040503050406030204" pitchFamily="18" charset="0"/>
                        </a:rPr>
                        <m:t>180 000=10 000  ×    18</m:t>
                      </m:r>
                    </m:oMath>
                  </m:oMathPara>
                </a14:m>
                <a:endParaRPr lang="en-GB" sz="2000" dirty="0">
                  <a:solidFill>
                    <a:srgbClr val="622D62"/>
                  </a:solidFill>
                </a:endParaRPr>
              </a:p>
              <a:p>
                <a:r>
                  <a:rPr lang="en-GB" sz="2000" dirty="0">
                    <a:solidFill>
                      <a:srgbClr val="622D62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  ×   2×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622D62"/>
                  </a:solidFill>
                </a:endParaRPr>
              </a:p>
              <a:p>
                <a:r>
                  <a:rPr lang="en-GB" sz="2000" dirty="0">
                    <a:solidFill>
                      <a:srgbClr val="622D62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622D62"/>
                  </a:solidFill>
                </a:endParaRPr>
              </a:p>
              <a:p>
                <a:r>
                  <a:rPr lang="en-GB" sz="2000" dirty="0">
                    <a:solidFill>
                      <a:srgbClr val="622D62"/>
                    </a:solidFill>
                    <a:latin typeface="Bradley Hand" pitchFamily="2" charset="77"/>
                  </a:rPr>
                  <a:t>Number of factors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5+1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2+1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solidFill>
                              <a:srgbClr val="622D62"/>
                            </a:solidFill>
                            <a:latin typeface="Cambria Math" panose="02040503050406030204" pitchFamily="18" charset="0"/>
                          </a:rPr>
                          <m:t>4+1</m:t>
                        </m:r>
                      </m:e>
                    </m:d>
                    <m:r>
                      <a:rPr lang="en-GB" sz="2000" b="0" i="1" smtClean="0">
                        <a:solidFill>
                          <a:srgbClr val="622D62"/>
                        </a:solidFill>
                        <a:latin typeface="Cambria Math" panose="02040503050406030204" pitchFamily="18" charset="0"/>
                      </a:rPr>
                      <m:t>=6 × 3 × 5=90</m:t>
                    </m:r>
                  </m:oMath>
                </a14:m>
                <a:endParaRPr lang="en-GB" sz="2000" dirty="0">
                  <a:solidFill>
                    <a:srgbClr val="622D62"/>
                  </a:solidFill>
                </a:endParaRPr>
              </a:p>
            </p:txBody>
          </p:sp>
        </mc:Choice>
        <mc:Fallback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AD0D3F2-7E2F-EBF1-3218-FD076F99A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11" y="1251617"/>
                <a:ext cx="7841090" cy="14831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622D62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7841090"/>
                          <a:gd name="connsiteY0" fmla="*/ 0 h 1483118"/>
                          <a:gd name="connsiteX1" fmla="*/ 7841090 w 7841090"/>
                          <a:gd name="connsiteY1" fmla="*/ 0 h 1483118"/>
                          <a:gd name="connsiteX2" fmla="*/ 7841090 w 7841090"/>
                          <a:gd name="connsiteY2" fmla="*/ 1483118 h 1483118"/>
                          <a:gd name="connsiteX3" fmla="*/ 0 w 7841090"/>
                          <a:gd name="connsiteY3" fmla="*/ 1483118 h 1483118"/>
                          <a:gd name="connsiteX4" fmla="*/ 0 w 7841090"/>
                          <a:gd name="connsiteY4" fmla="*/ 0 h 148311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7841090" h="1483118" extrusionOk="0">
                            <a:moveTo>
                              <a:pt x="0" y="0"/>
                            </a:moveTo>
                            <a:cubicBezTo>
                              <a:pt x="1754236" y="118645"/>
                              <a:pt x="5527905" y="116012"/>
                              <a:pt x="7841090" y="0"/>
                            </a:cubicBezTo>
                            <a:cubicBezTo>
                              <a:pt x="7760802" y="371160"/>
                              <a:pt x="7782619" y="1031063"/>
                              <a:pt x="7841090" y="1483118"/>
                            </a:cubicBezTo>
                            <a:cubicBezTo>
                              <a:pt x="4382770" y="1617718"/>
                              <a:pt x="2584958" y="1325922"/>
                              <a:pt x="0" y="1483118"/>
                            </a:cubicBezTo>
                            <a:cubicBezTo>
                              <a:pt x="-122117" y="1312449"/>
                              <a:pt x="117296" y="611711"/>
                              <a:pt x="0" y="0"/>
                            </a:cubicBezTo>
                            <a:close/>
                          </a:path>
                        </a:pathLst>
                      </a:cu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86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4">
            <a:extLst>
              <a:ext uri="{FF2B5EF4-FFF2-40B4-BE49-F238E27FC236}">
                <a16:creationId xmlns:a16="http://schemas.microsoft.com/office/drawing/2014/main" id="{C243FCB7-4B49-08FC-1247-6C1892973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703072"/>
              </p:ext>
            </p:extLst>
          </p:nvPr>
        </p:nvGraphicFramePr>
        <p:xfrm>
          <a:off x="0" y="256520"/>
          <a:ext cx="9144000" cy="460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3698975"/>
                    </a:ext>
                  </a:extLst>
                </a:gridCol>
              </a:tblGrid>
              <a:tr h="460637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Always? Sometimes? Never?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2D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454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9CFD5D2-B6B1-12D5-44F0-9B4D85FAB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13476"/>
              </p:ext>
            </p:extLst>
          </p:nvPr>
        </p:nvGraphicFramePr>
        <p:xfrm>
          <a:off x="93405" y="812596"/>
          <a:ext cx="8954730" cy="36856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7365">
                  <a:extLst>
                    <a:ext uri="{9D8B030D-6E8A-4147-A177-3AD203B41FA5}">
                      <a16:colId xmlns:a16="http://schemas.microsoft.com/office/drawing/2014/main" val="1350899918"/>
                    </a:ext>
                  </a:extLst>
                </a:gridCol>
                <a:gridCol w="4477365">
                  <a:extLst>
                    <a:ext uri="{9D8B030D-6E8A-4147-A177-3AD203B41FA5}">
                      <a16:colId xmlns:a16="http://schemas.microsoft.com/office/drawing/2014/main" val="3518956647"/>
                    </a:ext>
                  </a:extLst>
                </a:gridCol>
              </a:tblGrid>
              <a:tr h="1842831">
                <a:tc>
                  <a:txBody>
                    <a:bodyPr/>
                    <a:lstStyle/>
                    <a:p>
                      <a:pPr algn="ctr"/>
                      <a:r>
                        <a:rPr lang="en-GB" sz="1950" b="0" i="0" kern="1200" dirty="0">
                          <a:solidFill>
                            <a:schemeClr val="tx1"/>
                          </a:solidFill>
                          <a:effectLst/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The number of factors of the product of two numbers is the product of the number of factors of each number.</a:t>
                      </a:r>
                      <a:endParaRPr lang="en-GB" sz="1950" dirty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marL="432000" marR="432000" anchor="ctr">
                    <a:lnR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50" b="0" i="0" kern="1200" dirty="0">
                          <a:solidFill>
                            <a:schemeClr val="tx1"/>
                          </a:solidFill>
                          <a:effectLst/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The number of square factors of a square number is equal to the number of factors of its square root.</a:t>
                      </a:r>
                      <a:endParaRPr lang="en-GB" sz="1950" dirty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marL="432000" marR="432000" anchor="ctr">
                    <a:lnL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944005"/>
                  </a:ext>
                </a:extLst>
              </a:tr>
              <a:tr h="1842831">
                <a:tc>
                  <a:txBody>
                    <a:bodyPr/>
                    <a:lstStyle/>
                    <a:p>
                      <a:pPr algn="ctr"/>
                      <a:r>
                        <a:rPr lang="en-GB" sz="1950" b="0" i="0" kern="1200" dirty="0">
                          <a:solidFill>
                            <a:schemeClr val="tx1"/>
                          </a:solidFill>
                          <a:effectLst/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The number of common factors of two numbers is equal to the number of factors of their highest common factor.</a:t>
                      </a:r>
                      <a:endParaRPr lang="en-GB" sz="1950" dirty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marL="432000" marR="432000" anchor="ctr">
                    <a:lnR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950" b="0" i="0" kern="1200" dirty="0">
                          <a:solidFill>
                            <a:schemeClr val="tx1"/>
                          </a:solidFill>
                          <a:effectLst/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A number with two distinct prime factors has a prime number of factors.</a:t>
                      </a:r>
                      <a:endParaRPr lang="en-GB" sz="1950" dirty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marL="432000" marR="432000" anchor="ctr">
                    <a:lnL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622D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5239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5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4">
            <a:extLst>
              <a:ext uri="{FF2B5EF4-FFF2-40B4-BE49-F238E27FC236}">
                <a16:creationId xmlns:a16="http://schemas.microsoft.com/office/drawing/2014/main" id="{C243FCB7-4B49-08FC-1247-6C1892973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67193"/>
              </p:ext>
            </p:extLst>
          </p:nvPr>
        </p:nvGraphicFramePr>
        <p:xfrm>
          <a:off x="0" y="256520"/>
          <a:ext cx="9144000" cy="460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3698975"/>
                    </a:ext>
                  </a:extLst>
                </a:gridCol>
              </a:tblGrid>
              <a:tr h="460637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  <a:latin typeface="DEJAVU SANS" panose="020B0603030804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Can you find…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2D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454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4D7E91-2DC6-59DE-9711-16EBFF4A5AF4}"/>
                  </a:ext>
                </a:extLst>
              </p:cNvPr>
              <p:cNvSpPr txBox="1"/>
              <p:nvPr/>
            </p:nvSpPr>
            <p:spPr>
              <a:xfrm>
                <a:off x="84524" y="783771"/>
                <a:ext cx="9059476" cy="2705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Two numbers that share precisely </a:t>
                </a:r>
                <a14:m>
                  <m:oMath xmlns:m="http://schemas.openxmlformats.org/officeDocument/2006/math">
                    <m:r>
                      <a:rPr lang="en-GB" sz="1750" i="1" dirty="0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5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common factors,</a:t>
                </a:r>
              </a:p>
              <a:p>
                <a:pPr marL="457200" indent="-457200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Two numbers greater than </a:t>
                </a:r>
                <a14:m>
                  <m:oMath xmlns:m="http://schemas.openxmlformats.org/officeDocument/2006/math">
                    <m:r>
                      <a:rPr lang="en-GB" sz="175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100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that share precisely </a:t>
                </a:r>
                <a14:m>
                  <m:oMath xmlns:m="http://schemas.openxmlformats.org/officeDocument/2006/math">
                    <m:r>
                      <a:rPr lang="en-GB" sz="175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5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common factors,</a:t>
                </a:r>
              </a:p>
              <a:p>
                <a:pPr marL="457200" indent="-457200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Two odd numbers that share precisely </a:t>
                </a:r>
                <a14:m>
                  <m:oMath xmlns:m="http://schemas.openxmlformats.org/officeDocument/2006/math">
                    <m:r>
                      <a:rPr lang="en-GB" sz="1750" i="1" dirty="0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5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common factors,</a:t>
                </a:r>
              </a:p>
              <a:p>
                <a:pPr marL="457200" indent="-457200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Two square numbers that share precisely </a:t>
                </a:r>
                <a14:m>
                  <m:oMath xmlns:m="http://schemas.openxmlformats.org/officeDocument/2006/math">
                    <m:r>
                      <a:rPr lang="en-GB" sz="175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5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common factors,</a:t>
                </a:r>
              </a:p>
              <a:p>
                <a:pPr marL="457200" indent="-457200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Three numbers where each pair share a different set of </a:t>
                </a:r>
                <a14:m>
                  <m:oMath xmlns:m="http://schemas.openxmlformats.org/officeDocument/2006/math">
                    <m:r>
                      <a:rPr lang="en-GB" sz="1750" b="0" i="1" smtClean="0">
                        <a:latin typeface="DEJAVU SANS" panose="020B0603030804020204" pitchFamily="34" charset="0"/>
                        <a:ea typeface="DEJAVU SANS" panose="020B0603030804020204" pitchFamily="34" charset="0"/>
                        <a:cs typeface="DEJAVU SANS" panose="020B0603030804020204" pitchFamily="34" charset="0"/>
                      </a:rPr>
                      <m:t>5</m:t>
                    </m:r>
                  </m:oMath>
                </a14:m>
                <a:r>
                  <a:rPr lang="en-GB" sz="1750" dirty="0">
                    <a:latin typeface="DEJAVU SANS" panose="020B0603030804020204" pitchFamily="34" charset="0"/>
                    <a:ea typeface="DEJAVU SANS" panose="020B0603030804020204" pitchFamily="34" charset="0"/>
                    <a:cs typeface="DEJAVU SANS" panose="020B0603030804020204" pitchFamily="34" charset="0"/>
                  </a:rPr>
                  <a:t> common factors.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4D7E91-2DC6-59DE-9711-16EBFF4A5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4" y="783771"/>
                <a:ext cx="9059476" cy="2705292"/>
              </a:xfrm>
              <a:prstGeom prst="rect">
                <a:avLst/>
              </a:prstGeom>
              <a:blipFill>
                <a:blip r:embed="rId2"/>
                <a:stretch>
                  <a:fillRect l="-420" b="-2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67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94487"/>
                  </p:ext>
                </p:extLst>
              </p:nvPr>
            </p:nvGraphicFramePr>
            <p:xfrm>
              <a:off x="111815" y="107398"/>
              <a:ext cx="8952968" cy="49084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9898"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8060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000" dirty="0"/>
                            <a:t>s at the end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Common factors with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  <m:r>
                                <a:rPr lang="en-GB" sz="1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oMath>
                          </a14:m>
                          <a:r>
                            <a:rPr lang="en-GB" sz="10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180 000</m:t>
                              </m:r>
                            </m:oMath>
                          </a14:m>
                          <a:r>
                            <a:rPr lang="en-GB" sz="1400" b="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3×2×3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94487"/>
                  </p:ext>
                </p:extLst>
              </p:nvPr>
            </p:nvGraphicFramePr>
            <p:xfrm>
              <a:off x="111815" y="107398"/>
              <a:ext cx="8952968" cy="490849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9898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1695" r="-580769" b="-557627"/>
                          </a:stretch>
                        </a:blip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80600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57895" r="-132911" b="-86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57895" r="-1942" b="-86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127660" r="-580769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125301" t="-127660" r="-62771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127660" r="-52771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325301" t="-127660" r="-42771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127660" r="-32771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95455" t="-127660" r="-20909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127660" r="-132911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127660" r="-1942" b="-6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227660" r="-527711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227660" r="-1942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327660" r="-52771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327660" r="-32771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427660" r="-52771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325301" t="-427660" r="-42771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539130" r="-527711" b="-206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95455" t="-539130" r="-209091" b="-206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539130" r="-132911" b="-206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625532" r="-527711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625532" r="-327711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625532" r="-132911" b="-10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94000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725532" r="-527711" b="-21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725532" r="-1942" b="-21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303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5123908"/>
                  </p:ext>
                </p:extLst>
              </p:nvPr>
            </p:nvGraphicFramePr>
            <p:xfrm>
              <a:off x="111815" y="107398"/>
              <a:ext cx="8952968" cy="49106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2904"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68145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000" dirty="0"/>
                            <a:t>s at the end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Common factors with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  <m:r>
                                <a:rPr lang="en-GB" sz="1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oMath>
                          </a14:m>
                          <a:r>
                            <a:rPr lang="en-GB" sz="10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180 000</m:t>
                              </m:r>
                            </m:oMath>
                          </a14:m>
                          <a:r>
                            <a:rPr lang="en-GB" sz="1400" b="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3×2×3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245 000</m:t>
                              </m:r>
                            </m:oMath>
                          </a14:m>
                          <a:r>
                            <a:rPr lang="en-GB" sz="1400" b="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𝟔𝟎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2×3×2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22 000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×11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63 000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×7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6896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108 900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𝟒𝟗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𝟐𝟒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𝟗𝟔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5123908"/>
                  </p:ext>
                </p:extLst>
              </p:nvPr>
            </p:nvGraphicFramePr>
            <p:xfrm>
              <a:off x="111815" y="107398"/>
              <a:ext cx="8952968" cy="491065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2904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1724" r="-580769" b="-570690"/>
                          </a:stretch>
                        </a:blip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68145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59459" r="-132911" b="-894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59459" r="-1942" b="-894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131111" r="-580769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125301" t="-131111" r="-62771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131111" r="-52771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325301" t="-131111" r="-42771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131111" r="-32771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95455" t="-131111" r="-20909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131111" r="-132911" b="-6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131111" r="-1942" b="-63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226087" r="-580769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125301" t="-226087" r="-62771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226087" r="-52771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325301" t="-226087" r="-42771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226087" r="-32771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95455" t="-226087" r="-20909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226087" r="-132911" b="-5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226087" r="-1942" b="-5217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326087" r="-580769" b="-4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426087" r="-580769" b="-321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70796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432143" r="-580769" b="-16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125301" t="-662222" r="-627711" b="-10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662222" r="-132911" b="-10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68580" marR="68580" marT="34290" marB="34290" anchor="ctr"/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/>
                        </a:p>
                      </a:txBody>
                      <a:tcPr marL="68580" marR="68580" marT="34290" marB="3429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 marL="34290" marR="34290" marT="34290" marB="3429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225301" t="-745652" r="-52771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325301" t="-745652" r="-42771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25301" t="-745652" r="-32771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495455" t="-745652" r="-20909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745652" r="-132911" b="-21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745652" r="-1942" b="-21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4751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831084"/>
                  </p:ext>
                </p:extLst>
              </p:nvPr>
            </p:nvGraphicFramePr>
            <p:xfrm>
              <a:off x="111815" y="107398"/>
              <a:ext cx="8952968" cy="493351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2904"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36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68145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GB" sz="1000" dirty="0"/>
                            <a:t>s at the end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Common factors with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  <m:r>
                                <a:rPr lang="en-GB" sz="1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000" i="1" dirty="0" smtClean="0"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oMath>
                          </a14:m>
                          <a:r>
                            <a:rPr lang="en-GB" sz="1000" dirty="0"/>
                            <a:t> 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180 000</m:t>
                              </m:r>
                            </m:oMath>
                          </a14:m>
                          <a:r>
                            <a:rPr lang="en-GB" sz="1400" b="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𝟗𝟎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5×3×5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𝟕𝟓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3×2×3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𝟏𝟖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245 000</m:t>
                              </m:r>
                            </m:oMath>
                          </a14:m>
                          <a:r>
                            <a:rPr lang="en-GB" sz="1400" b="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𝟔𝟎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𝟏𝟓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3×5×3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2×3×2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4×5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22 000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×11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𝟒𝟎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3×2×1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GB" sz="14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5×4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63 000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×7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4×3×4×2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𝟗𝟔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1×3×4×2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𝟐𝟒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3×3×4×2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𝟕𝟐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2×2×2×1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4×3×4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𝟒𝟖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68961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108 900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  <a:br>
                            <a:rPr lang="en-GB" sz="1400" dirty="0"/>
                          </a:b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3×3×3×3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𝟖𝟏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1×3×3×3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2×3×3×3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𝟓𝟒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2×2×2×2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3×3×3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1 000 000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7×7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𝟒𝟗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1×7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b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en-GB" sz="1400" b="1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6×7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𝟒𝟐</m:t>
                                </m:r>
                              </m:oMath>
                            </m:oMathPara>
                          </a14:m>
                          <a:endParaRPr lang="en-GB" sz="14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4×4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𝟏𝟔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6×5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𝟑𝟎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75 600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×7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5×4×3×2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𝟏𝟐𝟎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1×4×3×2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𝟐𝟒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4×4×3×2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𝟗𝟔</m:t>
                              </m:r>
                            </m:oMath>
                          </a14:m>
                          <a:r>
                            <a:rPr kumimoji="0" lang="en-GB" sz="1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libri" panose="020F0502020204030204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3×2×2×1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1400" b="1" dirty="0"/>
                            <a:t> </a:t>
                          </a:r>
                        </a:p>
                      </a:txBody>
                      <a:tcPr marL="45720" marR="4572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5×3×3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oMath>
                          </a14:m>
                          <a:r>
                            <a:rPr lang="en-GB" sz="1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19BAD9E-76CB-38E5-3874-9815C11B26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831084"/>
                  </p:ext>
                </p:extLst>
              </p:nvPr>
            </p:nvGraphicFramePr>
            <p:xfrm>
              <a:off x="111815" y="107398"/>
              <a:ext cx="8952968" cy="493351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23000">
                      <a:extLst>
                        <a:ext uri="{9D8B030D-6E8A-4147-A177-3AD203B41FA5}">
                          <a16:colId xmlns:a16="http://schemas.microsoft.com/office/drawing/2014/main" val="849619402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192229335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534838464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3675033696"/>
                        </a:ext>
                      </a:extLst>
                    </a:gridCol>
                    <a:gridCol w="1053000">
                      <a:extLst>
                        <a:ext uri="{9D8B030D-6E8A-4147-A177-3AD203B41FA5}">
                          <a16:colId xmlns:a16="http://schemas.microsoft.com/office/drawing/2014/main" val="2691328959"/>
                        </a:ext>
                      </a:extLst>
                    </a:gridCol>
                    <a:gridCol w="1107000">
                      <a:extLst>
                        <a:ext uri="{9D8B030D-6E8A-4147-A177-3AD203B41FA5}">
                          <a16:colId xmlns:a16="http://schemas.microsoft.com/office/drawing/2014/main" val="2721847950"/>
                        </a:ext>
                      </a:extLst>
                    </a:gridCol>
                    <a:gridCol w="999000">
                      <a:extLst>
                        <a:ext uri="{9D8B030D-6E8A-4147-A177-3AD203B41FA5}">
                          <a16:colId xmlns:a16="http://schemas.microsoft.com/office/drawing/2014/main" val="1213550287"/>
                        </a:ext>
                      </a:extLst>
                    </a:gridCol>
                    <a:gridCol w="1311968">
                      <a:extLst>
                        <a:ext uri="{9D8B030D-6E8A-4147-A177-3AD203B41FA5}">
                          <a16:colId xmlns:a16="http://schemas.microsoft.com/office/drawing/2014/main" val="629833587"/>
                        </a:ext>
                      </a:extLst>
                    </a:gridCol>
                  </a:tblGrid>
                  <a:tr h="262904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t="-1724" r="-580769" b="-574138"/>
                          </a:stretch>
                        </a:blipFill>
                      </a:tcPr>
                    </a:tc>
                    <a:tc gridSpan="7">
                      <a:txBody>
                        <a:bodyPr/>
                        <a:lstStyle/>
                        <a:p>
                          <a:pPr algn="ctr"/>
                          <a:r>
                            <a:rPr lang="en-GB" sz="1000" b="1" dirty="0"/>
                            <a:t>How many…</a:t>
                          </a:r>
                        </a:p>
                      </a:txBody>
                      <a:tcPr marL="68580" marR="6858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52424539"/>
                      </a:ext>
                    </a:extLst>
                  </a:tr>
                  <a:tr h="468145">
                    <a:tc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Prime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Odd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Even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00" dirty="0"/>
                            <a:t>Square factors</a:t>
                          </a:r>
                        </a:p>
                      </a:txBody>
                      <a:tcPr marL="34290" marR="34290" marT="34290" marB="34290" anchor="ctr"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4290" marR="34290" marT="34290" marB="34290" anchor="ctr">
                        <a:blipFill>
                          <a:blip r:embed="rId2"/>
                          <a:stretch>
                            <a:fillRect l="-663291" t="-59459" r="-132911" b="-9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 anchor="ctr">
                        <a:blipFill>
                          <a:blip r:embed="rId2"/>
                          <a:stretch>
                            <a:fillRect l="-585437" t="-59459" r="-1942" b="-9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63800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131111" r="-580769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131111" r="-62771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131111" r="-52771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131111" r="-42771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131111" r="-32771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131111" r="-20909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131111" r="-132911" b="-6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131111" r="-1942" b="-6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7537575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226087" r="-580769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226087" r="-62771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226087" r="-52771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226087" r="-42771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226087" r="-32771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226087" r="-20909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226087" r="-132911" b="-5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226087" r="-1942" b="-526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66462090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326087" r="-580769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326087" r="-62771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326087" r="-52771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326087" r="-42771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326087" r="-32771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326087" r="-20909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326087" r="-132911" b="-4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326087" r="-1942" b="-426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45353877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435556" r="-580769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435556" r="-62771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435556" r="-52771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435556" r="-42771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435556" r="-32771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435556" r="-20909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435556" r="-132911" b="-33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435556" r="-1942" b="-33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1003344"/>
                      </a:ext>
                    </a:extLst>
                  </a:tr>
                  <a:tr h="73082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415517" r="-580769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415517" r="-62771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415517" r="-52771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415517" r="-42771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415517" r="-32771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415517" r="-20909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415517" r="-132911" b="-16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415517" r="-1942" b="-1603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9414551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664444" r="-580769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664444" r="-62771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664444" r="-52771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664444" r="-42771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664444" r="-32771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664444" r="-20909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664444" r="-132911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664444" r="-1942" b="-10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3157682"/>
                      </a:ext>
                    </a:extLst>
                  </a:tr>
                  <a:tr h="578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747826" r="-580769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125301" t="-747826" r="-62771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225301" t="-747826" r="-52771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325301" t="-747826" r="-42771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25301" t="-747826" r="-32771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495455" t="-747826" r="-20909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5720" marR="45720" anchor="ctr">
                        <a:blipFill>
                          <a:blip r:embed="rId2"/>
                          <a:stretch>
                            <a:fillRect l="-663291" t="-747826" r="-132911" b="-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85437" t="-747826" r="-1942" b="-4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037038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0573781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r 7 accelorator template" id="{57C8AB7A-0749-4D51-9AC5-8564E70B6B1E}" vid="{092B71EF-9738-4148-8CBC-10970DC4F5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13888</TotalTime>
  <Words>586</Words>
  <Application>Microsoft Macintosh PowerPoint</Application>
  <PresentationFormat>On-screen Show (16:9)</PresentationFormat>
  <Paragraphs>213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Bradley Hand</vt:lpstr>
      <vt:lpstr>Calibri</vt:lpstr>
      <vt:lpstr>Cambria Math</vt:lpstr>
      <vt:lpstr>Century Gothic</vt:lpstr>
      <vt:lpstr>Corbel</vt:lpstr>
      <vt:lpstr>DejaVu Sans</vt:lpstr>
      <vt:lpstr>DejaVu Sans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CP3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 - Unknowns on both sides</dc:title>
  <dc:subject>Mathematics</dc:subject>
  <dc:creator>CP3</dc:creator>
  <cp:keywords/>
  <dc:description/>
  <cp:lastModifiedBy>Nathan Day</cp:lastModifiedBy>
  <cp:revision>1703</cp:revision>
  <cp:lastPrinted>2023-10-25T18:40:32Z</cp:lastPrinted>
  <dcterms:created xsi:type="dcterms:W3CDTF">2018-09-23T11:32:36Z</dcterms:created>
  <dcterms:modified xsi:type="dcterms:W3CDTF">2023-10-25T18:43:12Z</dcterms:modified>
  <cp:category/>
</cp:coreProperties>
</file>