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6"/>
  </p:notesMasterIdLst>
  <p:sldIdLst>
    <p:sldId id="267" r:id="rId2"/>
    <p:sldId id="270" r:id="rId3"/>
    <p:sldId id="268" r:id="rId4"/>
    <p:sldId id="269" r:id="rId5"/>
  </p:sldIdLst>
  <p:sldSz cx="10691813" cy="7556500"/>
  <p:notesSz cx="7102475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userDrawn="1">
          <p15:clr>
            <a:srgbClr val="A4A3A4"/>
          </p15:clr>
        </p15:guide>
        <p15:guide id="2" pos="6735" userDrawn="1">
          <p15:clr>
            <a:srgbClr val="A4A3A4"/>
          </p15:clr>
        </p15:guide>
        <p15:guide id="3" pos="226" userDrawn="1">
          <p15:clr>
            <a:srgbClr val="A4A3A4"/>
          </p15:clr>
        </p15:guide>
        <p15:guide id="4" pos="6591" userDrawn="1">
          <p15:clr>
            <a:srgbClr val="A4A3A4"/>
          </p15:clr>
        </p15:guide>
        <p15:guide id="5" orient="horz" userDrawn="1">
          <p15:clr>
            <a:srgbClr val="A4A3A4"/>
          </p15:clr>
        </p15:guide>
        <p15:guide id="6" orient="horz" pos="4760" userDrawn="1">
          <p15:clr>
            <a:srgbClr val="A4A3A4"/>
          </p15:clr>
        </p15:guide>
        <p15:guide id="7" orient="horz" pos="226" userDrawn="1">
          <p15:clr>
            <a:srgbClr val="A4A3A4"/>
          </p15:clr>
        </p15:guide>
        <p15:guide id="8" orient="horz" pos="1273" userDrawn="1">
          <p15:clr>
            <a:srgbClr val="A4A3A4"/>
          </p15:clr>
        </p15:guide>
        <p15:guide id="9" orient="horz" pos="1341" userDrawn="1">
          <p15:clr>
            <a:srgbClr val="A4A3A4"/>
          </p15:clr>
        </p15:guide>
        <p15:guide id="10" orient="horz" pos="2387" userDrawn="1">
          <p15:clr>
            <a:srgbClr val="A4A3A4"/>
          </p15:clr>
        </p15:guide>
        <p15:guide id="11" orient="horz" pos="2455" userDrawn="1">
          <p15:clr>
            <a:srgbClr val="A4A3A4"/>
          </p15:clr>
        </p15:guide>
        <p15:guide id="12" orient="horz" pos="3501" userDrawn="1">
          <p15:clr>
            <a:srgbClr val="A4A3A4"/>
          </p15:clr>
        </p15:guide>
        <p15:guide id="13" orient="horz" pos="3559" userDrawn="1">
          <p15:clr>
            <a:srgbClr val="A4A3A4"/>
          </p15:clr>
        </p15:guide>
        <p15:guide id="14" orient="horz" pos="46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E0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8BD165-8AC8-9240-A550-62A7B428296C}" v="220" dt="2022-05-22T16:33:51.0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90" autoAdjust="0"/>
    <p:restoredTop sz="94740"/>
  </p:normalViewPr>
  <p:slideViewPr>
    <p:cSldViewPr snapToGrid="0" showGuides="1">
      <p:cViewPr>
        <p:scale>
          <a:sx n="139" d="100"/>
          <a:sy n="139" d="100"/>
        </p:scale>
        <p:origin x="1160" y="328"/>
      </p:cViewPr>
      <p:guideLst>
        <p:guide/>
        <p:guide pos="6735"/>
        <p:guide pos="226"/>
        <p:guide pos="6591"/>
        <p:guide orient="horz"/>
        <p:guide orient="horz" pos="4760"/>
        <p:guide orient="horz" pos="226"/>
        <p:guide orient="horz" pos="1273"/>
        <p:guide orient="horz" pos="1341"/>
        <p:guide orient="horz" pos="2387"/>
        <p:guide orient="horz" pos="2455"/>
        <p:guide orient="horz" pos="3501"/>
        <p:guide orient="horz" pos="3559"/>
        <p:guide orient="horz" pos="461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 Day (Staff)" userId="ca5b3fc2-3fb0-450a-baab-4a6d997cab41" providerId="ADAL" clId="{B28BD165-8AC8-9240-A550-62A7B428296C}"/>
    <pc:docChg chg="undo custSel addSld modSld">
      <pc:chgData name="N Day (Staff)" userId="ca5b3fc2-3fb0-450a-baab-4a6d997cab41" providerId="ADAL" clId="{B28BD165-8AC8-9240-A550-62A7B428296C}" dt="2022-05-22T16:34:41.939" v="351" actId="20577"/>
      <pc:docMkLst>
        <pc:docMk/>
      </pc:docMkLst>
      <pc:sldChg chg="delSp modSp mod">
        <pc:chgData name="N Day (Staff)" userId="ca5b3fc2-3fb0-450a-baab-4a6d997cab41" providerId="ADAL" clId="{B28BD165-8AC8-9240-A550-62A7B428296C}" dt="2022-05-22T16:33:34.971" v="343"/>
        <pc:sldMkLst>
          <pc:docMk/>
          <pc:sldMk cId="2181055119" sldId="267"/>
        </pc:sldMkLst>
        <pc:spChg chg="del">
          <ac:chgData name="N Day (Staff)" userId="ca5b3fc2-3fb0-450a-baab-4a6d997cab41" providerId="ADAL" clId="{B28BD165-8AC8-9240-A550-62A7B428296C}" dt="2022-05-22T16:32:25.472" v="333" actId="478"/>
          <ac:spMkLst>
            <pc:docMk/>
            <pc:sldMk cId="2181055119" sldId="267"/>
            <ac:spMk id="6" creationId="{436E6965-9735-1C9D-968E-38EA0CDA88F1}"/>
          </ac:spMkLst>
        </pc:spChg>
        <pc:graphicFrameChg chg="mod modGraphic">
          <ac:chgData name="N Day (Staff)" userId="ca5b3fc2-3fb0-450a-baab-4a6d997cab41" providerId="ADAL" clId="{B28BD165-8AC8-9240-A550-62A7B428296C}" dt="2022-05-22T16:33:34.971" v="343"/>
          <ac:graphicFrameMkLst>
            <pc:docMk/>
            <pc:sldMk cId="2181055119" sldId="267"/>
            <ac:graphicFrameMk id="8" creationId="{92094948-6080-1111-0DDC-DDA8449781B1}"/>
          </ac:graphicFrameMkLst>
        </pc:graphicFrameChg>
      </pc:sldChg>
      <pc:sldChg chg="addSp delSp modSp mod">
        <pc:chgData name="N Day (Staff)" userId="ca5b3fc2-3fb0-450a-baab-4a6d997cab41" providerId="ADAL" clId="{B28BD165-8AC8-9240-A550-62A7B428296C}" dt="2022-05-22T16:33:51.732" v="347" actId="20577"/>
        <pc:sldMkLst>
          <pc:docMk/>
          <pc:sldMk cId="1872100379" sldId="268"/>
        </pc:sldMkLst>
        <pc:spChg chg="del">
          <ac:chgData name="N Day (Staff)" userId="ca5b3fc2-3fb0-450a-baab-4a6d997cab41" providerId="ADAL" clId="{B28BD165-8AC8-9240-A550-62A7B428296C}" dt="2022-05-22T16:32:18.204" v="331" actId="478"/>
          <ac:spMkLst>
            <pc:docMk/>
            <pc:sldMk cId="1872100379" sldId="268"/>
            <ac:spMk id="6" creationId="{436E6965-9735-1C9D-968E-38EA0CDA88F1}"/>
          </ac:spMkLst>
        </pc:spChg>
        <pc:graphicFrameChg chg="del">
          <ac:chgData name="N Day (Staff)" userId="ca5b3fc2-3fb0-450a-baab-4a6d997cab41" providerId="ADAL" clId="{B28BD165-8AC8-9240-A550-62A7B428296C}" dt="2022-05-22T16:33:43.776" v="344" actId="478"/>
          <ac:graphicFrameMkLst>
            <pc:docMk/>
            <pc:sldMk cId="1872100379" sldId="268"/>
            <ac:graphicFrameMk id="8" creationId="{92094948-6080-1111-0DDC-DDA8449781B1}"/>
          </ac:graphicFrameMkLst>
        </pc:graphicFrameChg>
        <pc:graphicFrameChg chg="add mod modGraphic">
          <ac:chgData name="N Day (Staff)" userId="ca5b3fc2-3fb0-450a-baab-4a6d997cab41" providerId="ADAL" clId="{B28BD165-8AC8-9240-A550-62A7B428296C}" dt="2022-05-22T16:33:51.732" v="347" actId="20577"/>
          <ac:graphicFrameMkLst>
            <pc:docMk/>
            <pc:sldMk cId="1872100379" sldId="268"/>
            <ac:graphicFrameMk id="15" creationId="{47981FBA-9E54-8E2F-E466-1F1A7BDBD62F}"/>
          </ac:graphicFrameMkLst>
        </pc:graphicFrameChg>
      </pc:sldChg>
      <pc:sldChg chg="addSp delSp modSp add mod">
        <pc:chgData name="N Day (Staff)" userId="ca5b3fc2-3fb0-450a-baab-4a6d997cab41" providerId="ADAL" clId="{B28BD165-8AC8-9240-A550-62A7B428296C}" dt="2022-05-22T16:34:41.939" v="351" actId="20577"/>
        <pc:sldMkLst>
          <pc:docMk/>
          <pc:sldMk cId="43618575" sldId="269"/>
        </pc:sldMkLst>
        <pc:spChg chg="del">
          <ac:chgData name="N Day (Staff)" userId="ca5b3fc2-3fb0-450a-baab-4a6d997cab41" providerId="ADAL" clId="{B28BD165-8AC8-9240-A550-62A7B428296C}" dt="2022-05-22T16:32:21.796" v="332" actId="478"/>
          <ac:spMkLst>
            <pc:docMk/>
            <pc:sldMk cId="43618575" sldId="269"/>
            <ac:spMk id="6" creationId="{436E6965-9735-1C9D-968E-38EA0CDA88F1}"/>
          </ac:spMkLst>
        </pc:spChg>
        <pc:spChg chg="add del mod">
          <ac:chgData name="N Day (Staff)" userId="ca5b3fc2-3fb0-450a-baab-4a6d997cab41" providerId="ADAL" clId="{B28BD165-8AC8-9240-A550-62A7B428296C}" dt="2022-05-22T16:33:12.416" v="337" actId="478"/>
          <ac:spMkLst>
            <pc:docMk/>
            <pc:sldMk cId="43618575" sldId="269"/>
            <ac:spMk id="15" creationId="{5D3CD0FC-8262-027A-5B17-1C45F1769166}"/>
          </ac:spMkLst>
        </pc:spChg>
        <pc:spChg chg="add mod">
          <ac:chgData name="N Day (Staff)" userId="ca5b3fc2-3fb0-450a-baab-4a6d997cab41" providerId="ADAL" clId="{B28BD165-8AC8-9240-A550-62A7B428296C}" dt="2022-05-22T16:33:16.320" v="338"/>
          <ac:spMkLst>
            <pc:docMk/>
            <pc:sldMk cId="43618575" sldId="269"/>
            <ac:spMk id="17" creationId="{79450EC5-F2A3-BF6A-2C46-BD735A3A6338}"/>
          </ac:spMkLst>
        </pc:spChg>
        <pc:graphicFrameChg chg="del modGraphic">
          <ac:chgData name="N Day (Staff)" userId="ca5b3fc2-3fb0-450a-baab-4a6d997cab41" providerId="ADAL" clId="{B28BD165-8AC8-9240-A550-62A7B428296C}" dt="2022-05-22T16:33:01.498" v="334" actId="478"/>
          <ac:graphicFrameMkLst>
            <pc:docMk/>
            <pc:sldMk cId="43618575" sldId="269"/>
            <ac:graphicFrameMk id="8" creationId="{92094948-6080-1111-0DDC-DDA8449781B1}"/>
          </ac:graphicFrameMkLst>
        </pc:graphicFrameChg>
        <pc:graphicFrameChg chg="add mod modGraphic">
          <ac:chgData name="N Day (Staff)" userId="ca5b3fc2-3fb0-450a-baab-4a6d997cab41" providerId="ADAL" clId="{B28BD165-8AC8-9240-A550-62A7B428296C}" dt="2022-05-22T16:34:41.939" v="351" actId="20577"/>
          <ac:graphicFrameMkLst>
            <pc:docMk/>
            <pc:sldMk cId="43618575" sldId="269"/>
            <ac:graphicFrameMk id="16" creationId="{98CB4C0C-7F8B-2B52-43F8-0CE6000BF2F6}"/>
          </ac:graphicFrameMkLst>
        </pc:graphicFrameChg>
      </pc:sldChg>
      <pc:sldChg chg="addSp delSp modSp add mod">
        <pc:chgData name="N Day (Staff)" userId="ca5b3fc2-3fb0-450a-baab-4a6d997cab41" providerId="ADAL" clId="{B28BD165-8AC8-9240-A550-62A7B428296C}" dt="2022-05-22T16:34:37.974" v="350" actId="20577"/>
        <pc:sldMkLst>
          <pc:docMk/>
          <pc:sldMk cId="3012006213" sldId="270"/>
        </pc:sldMkLst>
        <pc:spChg chg="del">
          <ac:chgData name="N Day (Staff)" userId="ca5b3fc2-3fb0-450a-baab-4a6d997cab41" providerId="ADAL" clId="{B28BD165-8AC8-9240-A550-62A7B428296C}" dt="2022-05-22T16:32:11.943" v="330" actId="478"/>
          <ac:spMkLst>
            <pc:docMk/>
            <pc:sldMk cId="3012006213" sldId="270"/>
            <ac:spMk id="6" creationId="{436E6965-9735-1C9D-968E-38EA0CDA88F1}"/>
          </ac:spMkLst>
        </pc:spChg>
        <pc:spChg chg="add mod">
          <ac:chgData name="N Day (Staff)" userId="ca5b3fc2-3fb0-450a-baab-4a6d997cab41" providerId="ADAL" clId="{B28BD165-8AC8-9240-A550-62A7B428296C}" dt="2022-05-22T16:29:11.195" v="253" actId="1036"/>
          <ac:spMkLst>
            <pc:docMk/>
            <pc:sldMk cId="3012006213" sldId="270"/>
            <ac:spMk id="14" creationId="{E480A56A-9316-2A47-8E5F-ED92FA6905C2}"/>
          </ac:spMkLst>
        </pc:spChg>
        <pc:graphicFrameChg chg="mod modGraphic">
          <ac:chgData name="N Day (Staff)" userId="ca5b3fc2-3fb0-450a-baab-4a6d997cab41" providerId="ADAL" clId="{B28BD165-8AC8-9240-A550-62A7B428296C}" dt="2022-05-22T16:34:37.974" v="350" actId="20577"/>
          <ac:graphicFrameMkLst>
            <pc:docMk/>
            <pc:sldMk cId="3012006213" sldId="270"/>
            <ac:graphicFrameMk id="8" creationId="{92094948-6080-1111-0DDC-DDA8449781B1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508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3508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DBF53443-AE6B-4237-ACFB-BB39450A1AC4}" type="datetimeFigureOut">
              <a:rPr lang="en-GB" smtClean="0"/>
              <a:t>21/05/2022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8075" y="1279525"/>
            <a:ext cx="48863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925407"/>
            <a:ext cx="5681980" cy="4029879"/>
          </a:xfrm>
          <a:prstGeom prst="rect">
            <a:avLst/>
          </a:prstGeom>
        </p:spPr>
        <p:txBody>
          <a:bodyPr vert="horz" lIns="99066" tIns="49533" rIns="99066" bIns="4953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7739" cy="513507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9721107"/>
            <a:ext cx="3077739" cy="513507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2606A683-7942-4936-B284-1C200FE3F0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3927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Task by Karen Hancock - https://</a:t>
            </a:r>
            <a:r>
              <a:rPr lang="en-GB" dirty="0" err="1"/>
              <a:t>twitter.com</a:t>
            </a:r>
            <a:r>
              <a:rPr lang="en-GB" dirty="0"/>
              <a:t>/</a:t>
            </a:r>
            <a:r>
              <a:rPr lang="en-GB" dirty="0" err="1"/>
              <a:t>karenshancock</a:t>
            </a:r>
            <a:br>
              <a:rPr lang="en-GB" dirty="0"/>
            </a:br>
            <a:br>
              <a:rPr lang="en-GB" dirty="0"/>
            </a:br>
            <a:r>
              <a:rPr lang="en-GB" dirty="0"/>
              <a:t>https://ag-</a:t>
            </a:r>
            <a:r>
              <a:rPr lang="en-GB" dirty="0" err="1"/>
              <a:t>web.completemaths.com</a:t>
            </a:r>
            <a:r>
              <a:rPr lang="en-GB" dirty="0"/>
              <a:t>/files/90ad8f72-1a4f-4357-95ee-3939d0cf64bc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06A683-7942-4936-B284-1C200FE3F07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470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Task by Karen Hancock - https://</a:t>
            </a:r>
            <a:r>
              <a:rPr lang="en-GB" dirty="0" err="1"/>
              <a:t>twitter.com</a:t>
            </a:r>
            <a:r>
              <a:rPr lang="en-GB" dirty="0"/>
              <a:t>/</a:t>
            </a:r>
            <a:r>
              <a:rPr lang="en-GB" dirty="0" err="1"/>
              <a:t>karenshancock</a:t>
            </a:r>
            <a:br>
              <a:rPr lang="en-GB" dirty="0"/>
            </a:br>
            <a:br>
              <a:rPr lang="en-GB" dirty="0"/>
            </a:br>
            <a:r>
              <a:rPr lang="en-GB" dirty="0"/>
              <a:t>https://ag-</a:t>
            </a:r>
            <a:r>
              <a:rPr lang="en-GB" dirty="0" err="1"/>
              <a:t>web.completemaths.com</a:t>
            </a:r>
            <a:r>
              <a:rPr lang="en-GB" dirty="0"/>
              <a:t>/files/90ad8f72-1a4f-4357-95ee-3939d0cf64bc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06A683-7942-4936-B284-1C200FE3F07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19941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Task by Karen Hancock - https://</a:t>
            </a:r>
            <a:r>
              <a:rPr lang="en-GB" dirty="0" err="1"/>
              <a:t>twitter.com</a:t>
            </a:r>
            <a:r>
              <a:rPr lang="en-GB" dirty="0"/>
              <a:t>/</a:t>
            </a:r>
            <a:r>
              <a:rPr lang="en-GB" dirty="0" err="1"/>
              <a:t>karenshancock</a:t>
            </a:r>
            <a:endParaRPr lang="en-GB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/>
              <a:t>https://ag-</a:t>
            </a:r>
            <a:r>
              <a:rPr lang="en-GB" sz="1200" dirty="0" err="1"/>
              <a:t>web.completemaths.com</a:t>
            </a:r>
            <a:r>
              <a:rPr lang="en-GB" sz="1200" dirty="0"/>
              <a:t>/files/90ad8f72-1a4f-4357-95ee-3939d0cf64bc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06A683-7942-4936-B284-1C200FE3F07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4539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Task by Karen Hancock - https://</a:t>
            </a:r>
            <a:r>
              <a:rPr lang="en-GB" dirty="0" err="1"/>
              <a:t>twitter.com</a:t>
            </a:r>
            <a:r>
              <a:rPr lang="en-GB" dirty="0"/>
              <a:t>/</a:t>
            </a:r>
            <a:r>
              <a:rPr lang="en-GB" dirty="0" err="1"/>
              <a:t>karenshancock</a:t>
            </a:r>
            <a:endParaRPr lang="en-GB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/>
              <a:t>https://ag-</a:t>
            </a:r>
            <a:r>
              <a:rPr lang="en-GB" sz="1200" dirty="0" err="1"/>
              <a:t>web.completemaths.com</a:t>
            </a:r>
            <a:r>
              <a:rPr lang="en-GB" sz="1200" dirty="0"/>
              <a:t>/files/90ad8f72-1a4f-4357-95ee-3939d0cf64bc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06A683-7942-4936-B284-1C200FE3F07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814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6678"/>
            <a:ext cx="9088041" cy="2630781"/>
          </a:xfrm>
        </p:spPr>
        <p:txBody>
          <a:bodyPr anchor="b"/>
          <a:lstStyle>
            <a:lvl1pPr algn="ctr">
              <a:defRPr sz="8489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68912"/>
            <a:ext cx="8018860" cy="1824404"/>
          </a:xfrm>
        </p:spPr>
        <p:txBody>
          <a:bodyPr/>
          <a:lstStyle>
            <a:lvl1pPr marL="0" indent="0" algn="ctr">
              <a:buNone/>
              <a:defRPr sz="3396"/>
            </a:lvl1pPr>
            <a:lvl2pPr marL="646892" indent="0" algn="ctr">
              <a:buNone/>
              <a:defRPr sz="2830"/>
            </a:lvl2pPr>
            <a:lvl3pPr marL="1293785" indent="0" algn="ctr">
              <a:buNone/>
              <a:defRPr sz="2547"/>
            </a:lvl3pPr>
            <a:lvl4pPr marL="1940677" indent="0" algn="ctr">
              <a:buNone/>
              <a:defRPr sz="2264"/>
            </a:lvl4pPr>
            <a:lvl5pPr marL="2587569" indent="0" algn="ctr">
              <a:buNone/>
              <a:defRPr sz="2264"/>
            </a:lvl5pPr>
            <a:lvl6pPr marL="3234461" indent="0" algn="ctr">
              <a:buNone/>
              <a:defRPr sz="2264"/>
            </a:lvl6pPr>
            <a:lvl7pPr marL="3881354" indent="0" algn="ctr">
              <a:buNone/>
              <a:defRPr sz="2264"/>
            </a:lvl7pPr>
            <a:lvl8pPr marL="4528246" indent="0" algn="ctr">
              <a:buNone/>
              <a:defRPr sz="2264"/>
            </a:lvl8pPr>
            <a:lvl9pPr marL="5175138" indent="0" algn="ctr">
              <a:buNone/>
              <a:defRPr sz="2264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417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411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314"/>
            <a:ext cx="2305422" cy="6403784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314"/>
            <a:ext cx="6782619" cy="640378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645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521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3879"/>
            <a:ext cx="9221689" cy="3143294"/>
          </a:xfrm>
        </p:spPr>
        <p:txBody>
          <a:bodyPr anchor="b"/>
          <a:lstStyle>
            <a:lvl1pPr>
              <a:defRPr sz="8489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6910"/>
            <a:ext cx="9221689" cy="1652984"/>
          </a:xfrm>
        </p:spPr>
        <p:txBody>
          <a:bodyPr/>
          <a:lstStyle>
            <a:lvl1pPr marL="0" indent="0">
              <a:buNone/>
              <a:defRPr sz="3396">
                <a:solidFill>
                  <a:schemeClr val="tx1"/>
                </a:solidFill>
              </a:defRPr>
            </a:lvl1pPr>
            <a:lvl2pPr marL="646892" indent="0">
              <a:buNone/>
              <a:defRPr sz="2830">
                <a:solidFill>
                  <a:schemeClr val="tx1">
                    <a:tint val="75000"/>
                  </a:schemeClr>
                </a:solidFill>
              </a:defRPr>
            </a:lvl2pPr>
            <a:lvl3pPr marL="1293785" indent="0">
              <a:buNone/>
              <a:defRPr sz="2547">
                <a:solidFill>
                  <a:schemeClr val="tx1">
                    <a:tint val="75000"/>
                  </a:schemeClr>
                </a:solidFill>
              </a:defRPr>
            </a:lvl3pPr>
            <a:lvl4pPr marL="1940677" indent="0">
              <a:buNone/>
              <a:defRPr sz="2264">
                <a:solidFill>
                  <a:schemeClr val="tx1">
                    <a:tint val="75000"/>
                  </a:schemeClr>
                </a:solidFill>
              </a:defRPr>
            </a:lvl4pPr>
            <a:lvl5pPr marL="2587569" indent="0">
              <a:buNone/>
              <a:defRPr sz="2264">
                <a:solidFill>
                  <a:schemeClr val="tx1">
                    <a:tint val="75000"/>
                  </a:schemeClr>
                </a:solidFill>
              </a:defRPr>
            </a:lvl5pPr>
            <a:lvl6pPr marL="3234461" indent="0">
              <a:buNone/>
              <a:defRPr sz="2264">
                <a:solidFill>
                  <a:schemeClr val="tx1">
                    <a:tint val="75000"/>
                  </a:schemeClr>
                </a:solidFill>
              </a:defRPr>
            </a:lvl6pPr>
            <a:lvl7pPr marL="3881354" indent="0">
              <a:buNone/>
              <a:defRPr sz="2264">
                <a:solidFill>
                  <a:schemeClr val="tx1">
                    <a:tint val="75000"/>
                  </a:schemeClr>
                </a:solidFill>
              </a:defRPr>
            </a:lvl7pPr>
            <a:lvl8pPr marL="4528246" indent="0">
              <a:buNone/>
              <a:defRPr sz="2264">
                <a:solidFill>
                  <a:schemeClr val="tx1">
                    <a:tint val="75000"/>
                  </a:schemeClr>
                </a:solidFill>
              </a:defRPr>
            </a:lvl8pPr>
            <a:lvl9pPr marL="5175138" indent="0">
              <a:buNone/>
              <a:defRPr sz="22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809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1568"/>
            <a:ext cx="4544021" cy="479453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1568"/>
            <a:ext cx="4544021" cy="479453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181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315"/>
            <a:ext cx="9221689" cy="146057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2393"/>
            <a:ext cx="4523137" cy="907829"/>
          </a:xfrm>
        </p:spPr>
        <p:txBody>
          <a:bodyPr anchor="b"/>
          <a:lstStyle>
            <a:lvl1pPr marL="0" indent="0">
              <a:buNone/>
              <a:defRPr sz="3396" b="1"/>
            </a:lvl1pPr>
            <a:lvl2pPr marL="646892" indent="0">
              <a:buNone/>
              <a:defRPr sz="2830" b="1"/>
            </a:lvl2pPr>
            <a:lvl3pPr marL="1293785" indent="0">
              <a:buNone/>
              <a:defRPr sz="2547" b="1"/>
            </a:lvl3pPr>
            <a:lvl4pPr marL="1940677" indent="0">
              <a:buNone/>
              <a:defRPr sz="2264" b="1"/>
            </a:lvl4pPr>
            <a:lvl5pPr marL="2587569" indent="0">
              <a:buNone/>
              <a:defRPr sz="2264" b="1"/>
            </a:lvl5pPr>
            <a:lvl6pPr marL="3234461" indent="0">
              <a:buNone/>
              <a:defRPr sz="2264" b="1"/>
            </a:lvl6pPr>
            <a:lvl7pPr marL="3881354" indent="0">
              <a:buNone/>
              <a:defRPr sz="2264" b="1"/>
            </a:lvl7pPr>
            <a:lvl8pPr marL="4528246" indent="0">
              <a:buNone/>
              <a:defRPr sz="2264" b="1"/>
            </a:lvl8pPr>
            <a:lvl9pPr marL="5175138" indent="0">
              <a:buNone/>
              <a:defRPr sz="226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0222"/>
            <a:ext cx="4523137" cy="405987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2393"/>
            <a:ext cx="4545413" cy="907829"/>
          </a:xfrm>
        </p:spPr>
        <p:txBody>
          <a:bodyPr anchor="b"/>
          <a:lstStyle>
            <a:lvl1pPr marL="0" indent="0">
              <a:buNone/>
              <a:defRPr sz="3396" b="1"/>
            </a:lvl1pPr>
            <a:lvl2pPr marL="646892" indent="0">
              <a:buNone/>
              <a:defRPr sz="2830" b="1"/>
            </a:lvl2pPr>
            <a:lvl3pPr marL="1293785" indent="0">
              <a:buNone/>
              <a:defRPr sz="2547" b="1"/>
            </a:lvl3pPr>
            <a:lvl4pPr marL="1940677" indent="0">
              <a:buNone/>
              <a:defRPr sz="2264" b="1"/>
            </a:lvl4pPr>
            <a:lvl5pPr marL="2587569" indent="0">
              <a:buNone/>
              <a:defRPr sz="2264" b="1"/>
            </a:lvl5pPr>
            <a:lvl6pPr marL="3234461" indent="0">
              <a:buNone/>
              <a:defRPr sz="2264" b="1"/>
            </a:lvl6pPr>
            <a:lvl7pPr marL="3881354" indent="0">
              <a:buNone/>
              <a:defRPr sz="2264" b="1"/>
            </a:lvl7pPr>
            <a:lvl8pPr marL="4528246" indent="0">
              <a:buNone/>
              <a:defRPr sz="2264" b="1"/>
            </a:lvl8pPr>
            <a:lvl9pPr marL="5175138" indent="0">
              <a:buNone/>
              <a:defRPr sz="226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0222"/>
            <a:ext cx="4545413" cy="405987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614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053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216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767"/>
            <a:ext cx="3448388" cy="1763183"/>
          </a:xfrm>
        </p:spPr>
        <p:txBody>
          <a:bodyPr anchor="b"/>
          <a:lstStyle>
            <a:lvl1pPr>
              <a:defRPr sz="4528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7998"/>
            <a:ext cx="5412730" cy="5370013"/>
          </a:xfrm>
        </p:spPr>
        <p:txBody>
          <a:bodyPr/>
          <a:lstStyle>
            <a:lvl1pPr>
              <a:defRPr sz="4528"/>
            </a:lvl1pPr>
            <a:lvl2pPr>
              <a:defRPr sz="3962"/>
            </a:lvl2pPr>
            <a:lvl3pPr>
              <a:defRPr sz="3396"/>
            </a:lvl3pPr>
            <a:lvl4pPr>
              <a:defRPr sz="2830"/>
            </a:lvl4pPr>
            <a:lvl5pPr>
              <a:defRPr sz="2830"/>
            </a:lvl5pPr>
            <a:lvl6pPr>
              <a:defRPr sz="2830"/>
            </a:lvl6pPr>
            <a:lvl7pPr>
              <a:defRPr sz="2830"/>
            </a:lvl7pPr>
            <a:lvl8pPr>
              <a:defRPr sz="2830"/>
            </a:lvl8pPr>
            <a:lvl9pPr>
              <a:defRPr sz="283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6950"/>
            <a:ext cx="3448388" cy="4199805"/>
          </a:xfrm>
        </p:spPr>
        <p:txBody>
          <a:bodyPr/>
          <a:lstStyle>
            <a:lvl1pPr marL="0" indent="0">
              <a:buNone/>
              <a:defRPr sz="2264"/>
            </a:lvl1pPr>
            <a:lvl2pPr marL="646892" indent="0">
              <a:buNone/>
              <a:defRPr sz="1981"/>
            </a:lvl2pPr>
            <a:lvl3pPr marL="1293785" indent="0">
              <a:buNone/>
              <a:defRPr sz="1698"/>
            </a:lvl3pPr>
            <a:lvl4pPr marL="1940677" indent="0">
              <a:buNone/>
              <a:defRPr sz="1415"/>
            </a:lvl4pPr>
            <a:lvl5pPr marL="2587569" indent="0">
              <a:buNone/>
              <a:defRPr sz="1415"/>
            </a:lvl5pPr>
            <a:lvl6pPr marL="3234461" indent="0">
              <a:buNone/>
              <a:defRPr sz="1415"/>
            </a:lvl6pPr>
            <a:lvl7pPr marL="3881354" indent="0">
              <a:buNone/>
              <a:defRPr sz="1415"/>
            </a:lvl7pPr>
            <a:lvl8pPr marL="4528246" indent="0">
              <a:buNone/>
              <a:defRPr sz="1415"/>
            </a:lvl8pPr>
            <a:lvl9pPr marL="5175138" indent="0">
              <a:buNone/>
              <a:defRPr sz="141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515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767"/>
            <a:ext cx="3448388" cy="1763183"/>
          </a:xfrm>
        </p:spPr>
        <p:txBody>
          <a:bodyPr anchor="b"/>
          <a:lstStyle>
            <a:lvl1pPr>
              <a:defRPr sz="4528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7998"/>
            <a:ext cx="5412730" cy="5370013"/>
          </a:xfrm>
        </p:spPr>
        <p:txBody>
          <a:bodyPr anchor="t"/>
          <a:lstStyle>
            <a:lvl1pPr marL="0" indent="0">
              <a:buNone/>
              <a:defRPr sz="4528"/>
            </a:lvl1pPr>
            <a:lvl2pPr marL="646892" indent="0">
              <a:buNone/>
              <a:defRPr sz="3962"/>
            </a:lvl2pPr>
            <a:lvl3pPr marL="1293785" indent="0">
              <a:buNone/>
              <a:defRPr sz="3396"/>
            </a:lvl3pPr>
            <a:lvl4pPr marL="1940677" indent="0">
              <a:buNone/>
              <a:defRPr sz="2830"/>
            </a:lvl4pPr>
            <a:lvl5pPr marL="2587569" indent="0">
              <a:buNone/>
              <a:defRPr sz="2830"/>
            </a:lvl5pPr>
            <a:lvl6pPr marL="3234461" indent="0">
              <a:buNone/>
              <a:defRPr sz="2830"/>
            </a:lvl6pPr>
            <a:lvl7pPr marL="3881354" indent="0">
              <a:buNone/>
              <a:defRPr sz="2830"/>
            </a:lvl7pPr>
            <a:lvl8pPr marL="4528246" indent="0">
              <a:buNone/>
              <a:defRPr sz="2830"/>
            </a:lvl8pPr>
            <a:lvl9pPr marL="5175138" indent="0">
              <a:buNone/>
              <a:defRPr sz="283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6950"/>
            <a:ext cx="3448388" cy="4199805"/>
          </a:xfrm>
        </p:spPr>
        <p:txBody>
          <a:bodyPr/>
          <a:lstStyle>
            <a:lvl1pPr marL="0" indent="0">
              <a:buNone/>
              <a:defRPr sz="2264"/>
            </a:lvl1pPr>
            <a:lvl2pPr marL="646892" indent="0">
              <a:buNone/>
              <a:defRPr sz="1981"/>
            </a:lvl2pPr>
            <a:lvl3pPr marL="1293785" indent="0">
              <a:buNone/>
              <a:defRPr sz="1698"/>
            </a:lvl3pPr>
            <a:lvl4pPr marL="1940677" indent="0">
              <a:buNone/>
              <a:defRPr sz="1415"/>
            </a:lvl4pPr>
            <a:lvl5pPr marL="2587569" indent="0">
              <a:buNone/>
              <a:defRPr sz="1415"/>
            </a:lvl5pPr>
            <a:lvl6pPr marL="3234461" indent="0">
              <a:buNone/>
              <a:defRPr sz="1415"/>
            </a:lvl6pPr>
            <a:lvl7pPr marL="3881354" indent="0">
              <a:buNone/>
              <a:defRPr sz="1415"/>
            </a:lvl7pPr>
            <a:lvl8pPr marL="4528246" indent="0">
              <a:buNone/>
              <a:defRPr sz="1415"/>
            </a:lvl8pPr>
            <a:lvl9pPr marL="5175138" indent="0">
              <a:buNone/>
              <a:defRPr sz="141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564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7E0E7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315"/>
            <a:ext cx="9221689" cy="14605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1568"/>
            <a:ext cx="9221689" cy="47945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3758"/>
            <a:ext cx="2405658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5/21/22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3758"/>
            <a:ext cx="3608487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3758"/>
            <a:ext cx="2405658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0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7130CAE-3AE7-995B-E09D-4673A4CB28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305" y="489842"/>
            <a:ext cx="5891753" cy="511607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8350808-29E6-2F7C-5F97-A032B9471063}"/>
              </a:ext>
            </a:extLst>
          </p:cNvPr>
          <p:cNvSpPr txBox="1"/>
          <p:nvPr/>
        </p:nvSpPr>
        <p:spPr>
          <a:xfrm>
            <a:off x="80521" y="5641766"/>
            <a:ext cx="557548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rbel" panose="020B0503020204020204" pitchFamily="34" charset="0"/>
              </a:rPr>
              <a:t>The lines above are drawn on a centimetre grid.</a:t>
            </a:r>
          </a:p>
          <a:p>
            <a:r>
              <a:rPr lang="en-GB" sz="1400" dirty="0">
                <a:latin typeface="Corbel" panose="020B0503020204020204" pitchFamily="34" charset="0"/>
              </a:rPr>
              <a:t>Complete the table with: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Corbel" panose="020B0503020204020204" pitchFamily="34" charset="0"/>
              </a:rPr>
              <a:t>the name of each shape,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Corbel" panose="020B0503020204020204" pitchFamily="34" charset="0"/>
              </a:rPr>
              <a:t>the area of each shape,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Corbel" panose="020B0503020204020204" pitchFamily="34" charset="0"/>
              </a:rPr>
              <a:t>the lettered vertices of each shape,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Corbel" panose="020B0503020204020204" pitchFamily="34" charset="0"/>
              </a:rPr>
              <a:t>the equations of the line segments that form each shape’s perimeter.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latin typeface="Corbel" panose="020B0503020204020204" pitchFamily="34" charset="0"/>
            </a:endParaRPr>
          </a:p>
          <a:p>
            <a:r>
              <a:rPr lang="en-GB" sz="1400" dirty="0">
                <a:latin typeface="Corbel" panose="020B0503020204020204" pitchFamily="34" charset="0"/>
              </a:rPr>
              <a:t>The first shape in the table has been completed as an example.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8" name="Table 5">
                <a:extLst>
                  <a:ext uri="{FF2B5EF4-FFF2-40B4-BE49-F238E27FC236}">
                    <a16:creationId xmlns:a16="http://schemas.microsoft.com/office/drawing/2014/main" id="{92094948-6080-1111-0DDC-DDA8449781B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63296576"/>
                  </p:ext>
                </p:extLst>
              </p:nvPr>
            </p:nvGraphicFramePr>
            <p:xfrm>
              <a:off x="6049926" y="524566"/>
              <a:ext cx="4561366" cy="692442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18454">
                      <a:extLst>
                        <a:ext uri="{9D8B030D-6E8A-4147-A177-3AD203B41FA5}">
                          <a16:colId xmlns:a16="http://schemas.microsoft.com/office/drawing/2014/main" val="1107370464"/>
                        </a:ext>
                      </a:extLst>
                    </a:gridCol>
                    <a:gridCol w="1060728">
                      <a:extLst>
                        <a:ext uri="{9D8B030D-6E8A-4147-A177-3AD203B41FA5}">
                          <a16:colId xmlns:a16="http://schemas.microsoft.com/office/drawing/2014/main" val="1609078602"/>
                        </a:ext>
                      </a:extLst>
                    </a:gridCol>
                    <a:gridCol w="1060728">
                      <a:extLst>
                        <a:ext uri="{9D8B030D-6E8A-4147-A177-3AD203B41FA5}">
                          <a16:colId xmlns:a16="http://schemas.microsoft.com/office/drawing/2014/main" val="4022904176"/>
                        </a:ext>
                      </a:extLst>
                    </a:gridCol>
                    <a:gridCol w="1060728">
                      <a:extLst>
                        <a:ext uri="{9D8B030D-6E8A-4147-A177-3AD203B41FA5}">
                          <a16:colId xmlns:a16="http://schemas.microsoft.com/office/drawing/2014/main" val="949731104"/>
                        </a:ext>
                      </a:extLst>
                    </a:gridCol>
                    <a:gridCol w="1060728">
                      <a:extLst>
                        <a:ext uri="{9D8B030D-6E8A-4147-A177-3AD203B41FA5}">
                          <a16:colId xmlns:a16="http://schemas.microsoft.com/office/drawing/2014/main" val="3594740954"/>
                        </a:ext>
                      </a:extLst>
                    </a:gridCol>
                  </a:tblGrid>
                  <a:tr h="33963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400" b="1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</a:rPr>
                            <a:t>Shape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</a:rPr>
                            <a:t>Area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</a:rPr>
                            <a:t>Vertices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</a:rPr>
                            <a:t>Equations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906605332"/>
                      </a:ext>
                    </a:extLst>
                  </a:tr>
                  <a:tr h="82309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300" dirty="0">
                              <a:latin typeface="Corbel" panose="020B0503020204020204" pitchFamily="34" charset="0"/>
                            </a:rPr>
                            <a:t>Rectangle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14:m>
                            <m:oMath xmlns:m="http://schemas.openxmlformats.org/officeDocument/2006/math">
                              <m:r>
                                <a:rPr lang="en-GB" sz="1400" i="1" dirty="0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sSup>
                                <m:sSupPr>
                                  <m:ctrlPr>
                                    <a:rPr lang="en-GB" sz="14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400" b="0" i="0" dirty="0" smtClean="0">
                                      <a:latin typeface="Corbel" panose="020B0503020204020204" pitchFamily="34" charset="0"/>
                                    </a:rPr>
                                    <m:t> 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sz="1400" i="0" dirty="0" smtClean="0">
                                      <a:latin typeface="Corbel" panose="020B0503020204020204" pitchFamily="34" charset="0"/>
                                    </a:rPr>
                                    <m:t>cm</m:t>
                                  </m:r>
                                </m:e>
                                <m:sup>
                                  <m:r>
                                    <a:rPr lang="en-GB" sz="140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400" dirty="0">
                              <a:latin typeface="Corbel" panose="020B0503020204020204" pitchFamily="34" charset="0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i="1" dirty="0">
                              <a:latin typeface="Corbel" panose="020B0503020204020204" pitchFamily="34" charset="0"/>
                            </a:rPr>
                            <a:t>BCHM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0000"/>
                            </a:lnSpc>
                          </a:pPr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200" i="1" dirty="0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oMath>
                          </a14:m>
                          <a:r>
                            <a:rPr lang="en-GB" sz="1200" i="1" dirty="0">
                              <a:latin typeface="Corbel" panose="020B0503020204020204" pitchFamily="34" charset="0"/>
                            </a:rPr>
                            <a:t> </a:t>
                          </a:r>
                          <a:br>
                            <a:rPr lang="en-GB" sz="1200" i="1" dirty="0">
                              <a:latin typeface="Corbel" panose="020B0503020204020204" pitchFamily="34" charset="0"/>
                            </a:rPr>
                          </a:br>
                          <a14:m>
                            <m:oMath xmlns:m="http://schemas.openxmlformats.org/officeDocument/2006/math">
                              <m:r>
                                <a:rPr lang="en-GB" sz="120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200" i="1" dirty="0" smtClean="0">
                                  <a:latin typeface="Cambria Math" panose="02040503050406030204" pitchFamily="18" charset="0"/>
                                </a:rPr>
                                <m:t>=3</m:t>
                              </m:r>
                            </m:oMath>
                          </a14:m>
                          <a:r>
                            <a:rPr lang="en-GB" sz="1200" i="1" dirty="0">
                              <a:latin typeface="Corbel" panose="020B0503020204020204" pitchFamily="34" charset="0"/>
                            </a:rPr>
                            <a:t> </a:t>
                          </a:r>
                          <a:br>
                            <a:rPr lang="en-GB" sz="1200" i="1" dirty="0">
                              <a:latin typeface="Corbel" panose="020B0503020204020204" pitchFamily="34" charset="0"/>
                            </a:rPr>
                          </a:br>
                          <a14:m>
                            <m:oMath xmlns:m="http://schemas.openxmlformats.org/officeDocument/2006/math">
                              <m:r>
                                <a:rPr lang="en-GB" sz="1200" i="1" dirty="0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1200" i="1" dirty="0" smtClean="0">
                                  <a:latin typeface="Cambria Math" panose="02040503050406030204" pitchFamily="18" charset="0"/>
                                </a:rPr>
                                <m:t>=−2</m:t>
                              </m:r>
                            </m:oMath>
                          </a14:m>
                          <a:r>
                            <a:rPr lang="en-GB" sz="1200" i="1" dirty="0">
                              <a:latin typeface="Corbel" panose="020B0503020204020204" pitchFamily="34" charset="0"/>
                            </a:rPr>
                            <a:t> </a:t>
                          </a:r>
                          <a:br>
                            <a:rPr lang="en-GB" sz="1200" i="1" dirty="0">
                              <a:latin typeface="Corbel" panose="020B0503020204020204" pitchFamily="34" charset="0"/>
                            </a:rPr>
                          </a:br>
                          <a14:m>
                            <m:oMath xmlns:m="http://schemas.openxmlformats.org/officeDocument/2006/math">
                              <m:r>
                                <a:rPr lang="en-GB" sz="1200" i="1" dirty="0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1200" i="1" dirty="0" smtClean="0">
                                  <a:latin typeface="Cambria Math" panose="02040503050406030204" pitchFamily="18" charset="0"/>
                                </a:rPr>
                                <m:t>=2</m:t>
                              </m:r>
                            </m:oMath>
                          </a14:m>
                          <a:r>
                            <a:rPr lang="en-GB" sz="1200" dirty="0">
                              <a:latin typeface="Corbel" panose="020B0503020204020204" pitchFamily="34" charset="0"/>
                            </a:rPr>
                            <a:t> </a:t>
                          </a:r>
                        </a:p>
                      </a:txBody>
                      <a:tcPr marL="235440" marT="9720" marB="972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7336665"/>
                      </a:ext>
                    </a:extLst>
                  </a:tr>
                  <a:tr h="82309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300" dirty="0">
                              <a:latin typeface="Corbel" panose="020B0503020204020204" pitchFamily="34" charset="0"/>
                            </a:rPr>
                            <a:t>Trapezium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400" dirty="0"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i="1" dirty="0">
                              <a:latin typeface="Corbel" panose="020B0503020204020204" pitchFamily="34" charset="0"/>
                            </a:rPr>
                            <a:t>BCGM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581113240"/>
                      </a:ext>
                    </a:extLst>
                  </a:tr>
                  <a:tr h="823099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r>
                            <a:rPr lang="en-GB" sz="1400" b="1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3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endParaRPr lang="en-GB" sz="1300" kern="1200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  <a:ea typeface="+mn-ea"/>
                            <a:cs typeface="+mn-cs"/>
                          </a:endParaRP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endParaRPr lang="en-GB" sz="1400" kern="1200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r>
                            <a:rPr lang="en-GB" sz="1400" i="1" kern="1200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CHF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endParaRPr lang="en-GB" sz="1200" kern="1200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  <a:ea typeface="+mn-ea"/>
                            <a:cs typeface="+mn-cs"/>
                          </a:endParaRPr>
                        </a:p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endParaRPr lang="en-GB" sz="1200" kern="1200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  <a:ea typeface="+mn-ea"/>
                            <a:cs typeface="+mn-cs"/>
                          </a:endParaRPr>
                        </a:p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endParaRPr lang="en-GB" sz="1200" kern="1200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0506419"/>
                      </a:ext>
                    </a:extLst>
                  </a:tr>
                  <a:tr h="82309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300" dirty="0">
                              <a:latin typeface="Corbel" panose="020B0503020204020204" pitchFamily="34" charset="0"/>
                            </a:rPr>
                            <a:t>Parallelogram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kern="1200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400" dirty="0"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087576704"/>
                      </a:ext>
                    </a:extLst>
                  </a:tr>
                  <a:tr h="823099">
                    <a:tc>
                      <a:txBody>
                        <a:bodyPr/>
                        <a:lstStyle/>
                        <a:p>
                          <a:pPr marL="0" lvl="0" algn="ctr" defTabSz="914400" rtl="0" eaLnBrk="1" latinLnBrk="0" hangingPunct="1"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en-GB" sz="1400" b="1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5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lvl="0" algn="ctr" defTabSz="914400" rtl="0" eaLnBrk="1" latinLnBrk="0" hangingPunct="1"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en-GB" sz="1300" kern="1200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Isosceles Triangle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400" kern="120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9</m:t>
                              </m:r>
                              <m:sSup>
                                <m:sSupPr>
                                  <m:ctrlPr>
                                    <a:rPr lang="en-GB" sz="1400" i="1" kern="120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400" kern="1200" dirty="0" smtClean="0">
                                      <a:solidFill>
                                        <a:schemeClr val="tx1"/>
                                      </a:solidFill>
                                      <a:latin typeface="Corbel" panose="020B0503020204020204" pitchFamily="34" charset="0"/>
                                      <a:ea typeface="+mn-ea"/>
                                      <a:cs typeface="+mn-cs"/>
                                    </a:rPr>
                                    <m:t> 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sz="1400" kern="1200" dirty="0" smtClean="0">
                                      <a:solidFill>
                                        <a:schemeClr val="tx1"/>
                                      </a:solidFill>
                                      <a:latin typeface="Corbel" panose="020B0503020204020204" pitchFamily="34" charset="0"/>
                                      <a:ea typeface="+mn-ea"/>
                                      <a:cs typeface="+mn-cs"/>
                                    </a:rPr>
                                    <m:t>cm</m:t>
                                  </m:r>
                                </m:e>
                                <m:sup>
                                  <m:r>
                                    <a:rPr lang="en-GB" sz="1400" kern="120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400" kern="1200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endParaRPr lang="en-GB" sz="1400" kern="1200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endParaRPr lang="en-GB" sz="1200" kern="1200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  <a:ea typeface="+mn-ea"/>
                            <a:cs typeface="+mn-cs"/>
                          </a:endParaRPr>
                        </a:p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endParaRPr lang="en-GB" sz="1200" kern="1200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  <a:ea typeface="+mn-ea"/>
                            <a:cs typeface="+mn-cs"/>
                          </a:endParaRPr>
                        </a:p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endParaRPr lang="en-GB" sz="1200" kern="1200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01010058"/>
                      </a:ext>
                    </a:extLst>
                  </a:tr>
                  <a:tr h="82309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300" dirty="0">
                            <a:latin typeface="Corbel" panose="020B0503020204020204" pitchFamily="34" charset="0"/>
                          </a:endParaRP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400" dirty="0"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i="1" dirty="0">
                              <a:latin typeface="Corbel" panose="020B0503020204020204" pitchFamily="34" charset="0"/>
                            </a:rPr>
                            <a:t>ADK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28605747"/>
                      </a:ext>
                    </a:extLst>
                  </a:tr>
                  <a:tr h="82309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300" dirty="0">
                              <a:latin typeface="Corbel" panose="020B0503020204020204" pitchFamily="34" charset="0"/>
                            </a:rPr>
                            <a:t>Trapezium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40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GB" sz="1400" b="0" i="1" dirty="0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sSup>
                                <m:sSupPr>
                                  <m:ctrlPr>
                                    <a:rPr lang="en-GB" sz="14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400" b="0" i="0" dirty="0" smtClean="0">
                                      <a:latin typeface="Corbel" panose="020B0503020204020204" pitchFamily="34" charset="0"/>
                                    </a:rPr>
                                    <m:t> 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sz="1400" i="0" dirty="0" smtClean="0">
                                      <a:latin typeface="Corbel" panose="020B0503020204020204" pitchFamily="34" charset="0"/>
                                    </a:rPr>
                                    <m:t>cm</m:t>
                                  </m:r>
                                </m:e>
                                <m:sup>
                                  <m:r>
                                    <a:rPr lang="en-GB" sz="140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400" dirty="0">
                              <a:latin typeface="Corbel" panose="020B0503020204020204" pitchFamily="34" charset="0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400" dirty="0"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42020169"/>
                      </a:ext>
                    </a:extLst>
                  </a:tr>
                  <a:tr h="823099">
                    <a:tc>
                      <a:txBody>
                        <a:bodyPr/>
                        <a:lstStyle/>
                        <a:p>
                          <a:pPr lvl="0" algn="ctr"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lvl="0" algn="ctr">
                            <a:lnSpc>
                              <a:spcPct val="100000"/>
                            </a:lnSpc>
                            <a:buNone/>
                          </a:pPr>
                          <a:endParaRPr lang="en-GB" sz="1300" dirty="0">
                            <a:latin typeface="Corbel" panose="020B0503020204020204" pitchFamily="34" charset="0"/>
                          </a:endParaRP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vl="0" algn="ctr">
                            <a:lnSpc>
                              <a:spcPct val="100000"/>
                            </a:lnSpc>
                            <a:buNone/>
                          </a:pPr>
                          <a:endParaRPr lang="en-GB" sz="1400" dirty="0"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vl="0" algn="ctr"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en-GB" sz="1400" i="1" dirty="0">
                              <a:latin typeface="Corbel" panose="020B0503020204020204" pitchFamily="34" charset="0"/>
                            </a:rPr>
                            <a:t>ADMR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vl="0" algn="ctr">
                            <a:lnSpc>
                              <a:spcPct val="100000"/>
                            </a:lnSpc>
                            <a:buNone/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  <a:p>
                          <a:pPr lvl="0" algn="ctr">
                            <a:lnSpc>
                              <a:spcPct val="100000"/>
                            </a:lnSpc>
                            <a:buNone/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  <a:p>
                          <a:pPr lvl="0" algn="ctr">
                            <a:lnSpc>
                              <a:spcPct val="100000"/>
                            </a:lnSpc>
                            <a:buNone/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3965919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8" name="Table 5">
                <a:extLst>
                  <a:ext uri="{FF2B5EF4-FFF2-40B4-BE49-F238E27FC236}">
                    <a16:creationId xmlns:a16="http://schemas.microsoft.com/office/drawing/2014/main" id="{92094948-6080-1111-0DDC-DDA8449781B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63296576"/>
                  </p:ext>
                </p:extLst>
              </p:nvPr>
            </p:nvGraphicFramePr>
            <p:xfrm>
              <a:off x="6049926" y="524566"/>
              <a:ext cx="4561366" cy="692442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18454">
                      <a:extLst>
                        <a:ext uri="{9D8B030D-6E8A-4147-A177-3AD203B41FA5}">
                          <a16:colId xmlns:a16="http://schemas.microsoft.com/office/drawing/2014/main" val="1107370464"/>
                        </a:ext>
                      </a:extLst>
                    </a:gridCol>
                    <a:gridCol w="1060728">
                      <a:extLst>
                        <a:ext uri="{9D8B030D-6E8A-4147-A177-3AD203B41FA5}">
                          <a16:colId xmlns:a16="http://schemas.microsoft.com/office/drawing/2014/main" val="1609078602"/>
                        </a:ext>
                      </a:extLst>
                    </a:gridCol>
                    <a:gridCol w="1060728">
                      <a:extLst>
                        <a:ext uri="{9D8B030D-6E8A-4147-A177-3AD203B41FA5}">
                          <a16:colId xmlns:a16="http://schemas.microsoft.com/office/drawing/2014/main" val="4022904176"/>
                        </a:ext>
                      </a:extLst>
                    </a:gridCol>
                    <a:gridCol w="1060728">
                      <a:extLst>
                        <a:ext uri="{9D8B030D-6E8A-4147-A177-3AD203B41FA5}">
                          <a16:colId xmlns:a16="http://schemas.microsoft.com/office/drawing/2014/main" val="949731104"/>
                        </a:ext>
                      </a:extLst>
                    </a:gridCol>
                    <a:gridCol w="1060728">
                      <a:extLst>
                        <a:ext uri="{9D8B030D-6E8A-4147-A177-3AD203B41FA5}">
                          <a16:colId xmlns:a16="http://schemas.microsoft.com/office/drawing/2014/main" val="3594740954"/>
                        </a:ext>
                      </a:extLst>
                    </a:gridCol>
                  </a:tblGrid>
                  <a:tr h="33963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400" b="1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</a:rPr>
                            <a:t>Shape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</a:rPr>
                            <a:t>Area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</a:rPr>
                            <a:t>Vertices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</a:rPr>
                            <a:t>Equations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906605332"/>
                      </a:ext>
                    </a:extLst>
                  </a:tr>
                  <a:tr h="82309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300" dirty="0">
                              <a:latin typeface="Corbel" panose="020B0503020204020204" pitchFamily="34" charset="0"/>
                            </a:rPr>
                            <a:t>Rectangle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29762" t="-41538" r="-200000" b="-7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i="1" dirty="0">
                              <a:latin typeface="Corbel" panose="020B0503020204020204" pitchFamily="34" charset="0"/>
                            </a:rPr>
                            <a:t>BCHM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35440" marT="9720" marB="972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328571" t="-41538" r="-1190" b="-7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7336665"/>
                      </a:ext>
                    </a:extLst>
                  </a:tr>
                  <a:tr h="82309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300" dirty="0">
                              <a:latin typeface="Corbel" panose="020B0503020204020204" pitchFamily="34" charset="0"/>
                            </a:rPr>
                            <a:t>Trapezium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400" dirty="0"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i="1" dirty="0">
                              <a:latin typeface="Corbel" panose="020B0503020204020204" pitchFamily="34" charset="0"/>
                            </a:rPr>
                            <a:t>BCGM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581113240"/>
                      </a:ext>
                    </a:extLst>
                  </a:tr>
                  <a:tr h="823099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r>
                            <a:rPr lang="en-GB" sz="1400" b="1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3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endParaRPr lang="en-GB" sz="1300" kern="1200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  <a:ea typeface="+mn-ea"/>
                            <a:cs typeface="+mn-cs"/>
                          </a:endParaRP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endParaRPr lang="en-GB" sz="1400" kern="1200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r>
                            <a:rPr lang="en-GB" sz="1400" i="1" kern="1200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CHF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endParaRPr lang="en-GB" sz="1200" kern="1200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  <a:ea typeface="+mn-ea"/>
                            <a:cs typeface="+mn-cs"/>
                          </a:endParaRPr>
                        </a:p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endParaRPr lang="en-GB" sz="1200" kern="1200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  <a:ea typeface="+mn-ea"/>
                            <a:cs typeface="+mn-cs"/>
                          </a:endParaRPr>
                        </a:p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endParaRPr lang="en-GB" sz="1200" kern="1200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0506419"/>
                      </a:ext>
                    </a:extLst>
                  </a:tr>
                  <a:tr h="82309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300" dirty="0">
                              <a:latin typeface="Corbel" panose="020B0503020204020204" pitchFamily="34" charset="0"/>
                            </a:rPr>
                            <a:t>Parallelogram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kern="1200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400" dirty="0"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087576704"/>
                      </a:ext>
                    </a:extLst>
                  </a:tr>
                  <a:tr h="823099">
                    <a:tc>
                      <a:txBody>
                        <a:bodyPr/>
                        <a:lstStyle/>
                        <a:p>
                          <a:pPr marL="0" lvl="0" algn="ctr" defTabSz="914400" rtl="0" eaLnBrk="1" latinLnBrk="0" hangingPunct="1"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en-GB" sz="1400" b="1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5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lvl="0" algn="ctr" defTabSz="914400" rtl="0" eaLnBrk="1" latinLnBrk="0" hangingPunct="1"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en-GB" sz="1300" kern="1200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Isosceles Triangle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29762" t="-440000" r="-200000" b="-30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endParaRPr lang="en-GB" sz="1400" kern="1200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endParaRPr lang="en-GB" sz="1200" kern="1200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  <a:ea typeface="+mn-ea"/>
                            <a:cs typeface="+mn-cs"/>
                          </a:endParaRPr>
                        </a:p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endParaRPr lang="en-GB" sz="1200" kern="1200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  <a:ea typeface="+mn-ea"/>
                            <a:cs typeface="+mn-cs"/>
                          </a:endParaRPr>
                        </a:p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endParaRPr lang="en-GB" sz="1200" kern="1200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01010058"/>
                      </a:ext>
                    </a:extLst>
                  </a:tr>
                  <a:tr h="82309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300" dirty="0">
                            <a:latin typeface="Corbel" panose="020B0503020204020204" pitchFamily="34" charset="0"/>
                          </a:endParaRP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400" dirty="0"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i="1" dirty="0">
                              <a:latin typeface="Corbel" panose="020B0503020204020204" pitchFamily="34" charset="0"/>
                            </a:rPr>
                            <a:t>ADK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28605747"/>
                      </a:ext>
                    </a:extLst>
                  </a:tr>
                  <a:tr h="82309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300" dirty="0">
                              <a:latin typeface="Corbel" panose="020B0503020204020204" pitchFamily="34" charset="0"/>
                            </a:rPr>
                            <a:t>Trapezium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29762" t="-640000" r="-200000" b="-10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400" dirty="0"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42020169"/>
                      </a:ext>
                    </a:extLst>
                  </a:tr>
                  <a:tr h="823099">
                    <a:tc>
                      <a:txBody>
                        <a:bodyPr/>
                        <a:lstStyle/>
                        <a:p>
                          <a:pPr lvl="0" algn="ctr"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lvl="0" algn="ctr">
                            <a:lnSpc>
                              <a:spcPct val="100000"/>
                            </a:lnSpc>
                            <a:buNone/>
                          </a:pPr>
                          <a:endParaRPr lang="en-GB" sz="1300" dirty="0">
                            <a:latin typeface="Corbel" panose="020B0503020204020204" pitchFamily="34" charset="0"/>
                          </a:endParaRP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vl="0" algn="ctr">
                            <a:lnSpc>
                              <a:spcPct val="100000"/>
                            </a:lnSpc>
                            <a:buNone/>
                          </a:pPr>
                          <a:endParaRPr lang="en-GB" sz="1400" dirty="0"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vl="0" algn="ctr"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en-GB" sz="1400" i="1" dirty="0">
                              <a:latin typeface="Corbel" panose="020B0503020204020204" pitchFamily="34" charset="0"/>
                            </a:rPr>
                            <a:t>ADMR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vl="0" algn="ctr">
                            <a:lnSpc>
                              <a:spcPct val="100000"/>
                            </a:lnSpc>
                            <a:buNone/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  <a:p>
                          <a:pPr lvl="0" algn="ctr">
                            <a:lnSpc>
                              <a:spcPct val="100000"/>
                            </a:lnSpc>
                            <a:buNone/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  <a:p>
                          <a:pPr lvl="0" algn="ctr">
                            <a:lnSpc>
                              <a:spcPct val="100000"/>
                            </a:lnSpc>
                            <a:buNone/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3965919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" name="Half-frame 8">
            <a:extLst>
              <a:ext uri="{FF2B5EF4-FFF2-40B4-BE49-F238E27FC236}">
                <a16:creationId xmlns:a16="http://schemas.microsoft.com/office/drawing/2014/main" id="{0ED89D1C-D902-2077-152D-731C805E46A6}"/>
              </a:ext>
            </a:extLst>
          </p:cNvPr>
          <p:cNvSpPr/>
          <p:nvPr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    InterwovenMaths.com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A28A221-ADA6-3E07-6140-46D27A652738}"/>
              </a:ext>
            </a:extLst>
          </p:cNvPr>
          <p:cNvSpPr/>
          <p:nvPr/>
        </p:nvSpPr>
        <p:spPr>
          <a:xfrm>
            <a:off x="4885661" y="107514"/>
            <a:ext cx="572563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lnSpc>
                <a:spcPct val="75000"/>
              </a:lnSpc>
            </a:pPr>
            <a:r>
              <a:rPr lang="en-GB" sz="2000" dirty="0">
                <a:solidFill>
                  <a:schemeClr val="tx1"/>
                </a:solidFill>
                <a:latin typeface="Corbel" panose="020B0503020204020204" pitchFamily="34" charset="0"/>
              </a:rPr>
              <a:t>Area with…</a:t>
            </a:r>
            <a:r>
              <a:rPr lang="en-GB" sz="2800" dirty="0">
                <a:solidFill>
                  <a:schemeClr val="tx1"/>
                </a:solidFill>
                <a:latin typeface="Corbel" panose="020B0503020204020204" pitchFamily="34" charset="0"/>
              </a:rPr>
              <a:t> Equations of Straight Lines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D6F7D23-D253-DC96-B063-7F956489A788}"/>
              </a:ext>
            </a:extLst>
          </p:cNvPr>
          <p:cNvGrpSpPr/>
          <p:nvPr/>
        </p:nvGrpSpPr>
        <p:grpSpPr>
          <a:xfrm>
            <a:off x="60097" y="36588"/>
            <a:ext cx="265266" cy="271975"/>
            <a:chOff x="11461615" y="95276"/>
            <a:chExt cx="615950" cy="631529"/>
          </a:xfrm>
          <a:noFill/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969F57B5-4084-5E92-AA73-4841DD59F5A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grpFill/>
            <a:ln w="12700" cap="flat" cmpd="sng" algn="ctr">
              <a:solidFill>
                <a:schemeClr val="bg1">
                  <a:lumMod val="65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  <p:pic>
          <p:nvPicPr>
            <p:cNvPr id="13" name="Graphic 12" descr="Alterations &amp; Tailoring outline">
              <a:extLst>
                <a:ext uri="{FF2B5EF4-FFF2-40B4-BE49-F238E27FC236}">
                  <a16:creationId xmlns:a16="http://schemas.microsoft.com/office/drawing/2014/main" id="{9E2002A9-2C96-53B5-05C5-82BA2BCCD62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81055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7130CAE-3AE7-995B-E09D-4673A4CB28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305" y="489842"/>
            <a:ext cx="5891753" cy="511607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8350808-29E6-2F7C-5F97-A032B9471063}"/>
              </a:ext>
            </a:extLst>
          </p:cNvPr>
          <p:cNvSpPr txBox="1"/>
          <p:nvPr/>
        </p:nvSpPr>
        <p:spPr>
          <a:xfrm>
            <a:off x="80521" y="5641766"/>
            <a:ext cx="557548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rbel" panose="020B0503020204020204" pitchFamily="34" charset="0"/>
              </a:rPr>
              <a:t>The lines above are drawn on a centimetre grid.</a:t>
            </a:r>
          </a:p>
          <a:p>
            <a:r>
              <a:rPr lang="en-GB" sz="1400" dirty="0">
                <a:latin typeface="Corbel" panose="020B0503020204020204" pitchFamily="34" charset="0"/>
              </a:rPr>
              <a:t>Complete the table with: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Corbel" panose="020B0503020204020204" pitchFamily="34" charset="0"/>
              </a:rPr>
              <a:t>the name of each shape,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Corbel" panose="020B0503020204020204" pitchFamily="34" charset="0"/>
              </a:rPr>
              <a:t>the area of each shape,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Corbel" panose="020B0503020204020204" pitchFamily="34" charset="0"/>
              </a:rPr>
              <a:t>the lettered vertices of each shape,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Corbel" panose="020B0503020204020204" pitchFamily="34" charset="0"/>
              </a:rPr>
              <a:t>the equations of the line segments that form each shape’s perimeter.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latin typeface="Corbel" panose="020B0503020204020204" pitchFamily="34" charset="0"/>
            </a:endParaRPr>
          </a:p>
          <a:p>
            <a:r>
              <a:rPr lang="en-GB" sz="1400" dirty="0">
                <a:latin typeface="Corbel" panose="020B0503020204020204" pitchFamily="34" charset="0"/>
              </a:rPr>
              <a:t>The first shape in the table has been completed as an example.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8" name="Table 5">
                <a:extLst>
                  <a:ext uri="{FF2B5EF4-FFF2-40B4-BE49-F238E27FC236}">
                    <a16:creationId xmlns:a16="http://schemas.microsoft.com/office/drawing/2014/main" id="{92094948-6080-1111-0DDC-DDA8449781B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89565910"/>
                  </p:ext>
                </p:extLst>
              </p:nvPr>
            </p:nvGraphicFramePr>
            <p:xfrm>
              <a:off x="6049926" y="524566"/>
              <a:ext cx="4561366" cy="692442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18454">
                      <a:extLst>
                        <a:ext uri="{9D8B030D-6E8A-4147-A177-3AD203B41FA5}">
                          <a16:colId xmlns:a16="http://schemas.microsoft.com/office/drawing/2014/main" val="1107370464"/>
                        </a:ext>
                      </a:extLst>
                    </a:gridCol>
                    <a:gridCol w="1060728">
                      <a:extLst>
                        <a:ext uri="{9D8B030D-6E8A-4147-A177-3AD203B41FA5}">
                          <a16:colId xmlns:a16="http://schemas.microsoft.com/office/drawing/2014/main" val="1609078602"/>
                        </a:ext>
                      </a:extLst>
                    </a:gridCol>
                    <a:gridCol w="1060728">
                      <a:extLst>
                        <a:ext uri="{9D8B030D-6E8A-4147-A177-3AD203B41FA5}">
                          <a16:colId xmlns:a16="http://schemas.microsoft.com/office/drawing/2014/main" val="4022904176"/>
                        </a:ext>
                      </a:extLst>
                    </a:gridCol>
                    <a:gridCol w="1060728">
                      <a:extLst>
                        <a:ext uri="{9D8B030D-6E8A-4147-A177-3AD203B41FA5}">
                          <a16:colId xmlns:a16="http://schemas.microsoft.com/office/drawing/2014/main" val="949731104"/>
                        </a:ext>
                      </a:extLst>
                    </a:gridCol>
                    <a:gridCol w="1060728">
                      <a:extLst>
                        <a:ext uri="{9D8B030D-6E8A-4147-A177-3AD203B41FA5}">
                          <a16:colId xmlns:a16="http://schemas.microsoft.com/office/drawing/2014/main" val="3594740954"/>
                        </a:ext>
                      </a:extLst>
                    </a:gridCol>
                  </a:tblGrid>
                  <a:tr h="32895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400" b="1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</a:rPr>
                            <a:t>Shape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</a:rPr>
                            <a:t>Area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</a:rPr>
                            <a:t>Vertices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</a:rPr>
                            <a:t>Equations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906605332"/>
                      </a:ext>
                    </a:extLst>
                  </a:tr>
                  <a:tr h="82443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300" dirty="0">
                              <a:latin typeface="Corbel" panose="020B0503020204020204" pitchFamily="34" charset="0"/>
                            </a:rPr>
                            <a:t>Rectangle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14:m>
                            <m:oMath xmlns:m="http://schemas.openxmlformats.org/officeDocument/2006/math">
                              <m:r>
                                <a:rPr lang="en-GB" sz="1400" i="1" dirty="0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sSup>
                                <m:sSupPr>
                                  <m:ctrlPr>
                                    <a:rPr lang="en-GB" sz="14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400" b="0" i="0" dirty="0" smtClean="0">
                                      <a:latin typeface="Corbel" panose="020B0503020204020204" pitchFamily="34" charset="0"/>
                                    </a:rPr>
                                    <m:t> 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sz="1400" i="0" dirty="0" smtClean="0">
                                      <a:latin typeface="Corbel" panose="020B0503020204020204" pitchFamily="34" charset="0"/>
                                    </a:rPr>
                                    <m:t>cm</m:t>
                                  </m:r>
                                </m:e>
                                <m:sup>
                                  <m:r>
                                    <a:rPr lang="en-GB" sz="140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400" dirty="0">
                              <a:latin typeface="Corbel" panose="020B0503020204020204" pitchFamily="34" charset="0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i="1" dirty="0">
                              <a:latin typeface="Corbel" panose="020B0503020204020204" pitchFamily="34" charset="0"/>
                            </a:rPr>
                            <a:t>BCHM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0000"/>
                            </a:lnSpc>
                          </a:pPr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200" i="1" dirty="0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oMath>
                          </a14:m>
                          <a:r>
                            <a:rPr lang="en-GB" sz="1200" i="1" dirty="0">
                              <a:latin typeface="Corbel" panose="020B0503020204020204" pitchFamily="34" charset="0"/>
                            </a:rPr>
                            <a:t> </a:t>
                          </a:r>
                          <a:br>
                            <a:rPr lang="en-GB" sz="1200" i="1" dirty="0">
                              <a:latin typeface="Corbel" panose="020B0503020204020204" pitchFamily="34" charset="0"/>
                            </a:rPr>
                          </a:br>
                          <a14:m>
                            <m:oMath xmlns:m="http://schemas.openxmlformats.org/officeDocument/2006/math">
                              <m:r>
                                <a:rPr lang="en-GB" sz="120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200" i="1" dirty="0" smtClean="0">
                                  <a:latin typeface="Cambria Math" panose="02040503050406030204" pitchFamily="18" charset="0"/>
                                </a:rPr>
                                <m:t>=3</m:t>
                              </m:r>
                            </m:oMath>
                          </a14:m>
                          <a:r>
                            <a:rPr lang="en-GB" sz="1200" i="1" dirty="0">
                              <a:latin typeface="Corbel" panose="020B0503020204020204" pitchFamily="34" charset="0"/>
                            </a:rPr>
                            <a:t> </a:t>
                          </a:r>
                          <a:br>
                            <a:rPr lang="en-GB" sz="1200" i="1" dirty="0">
                              <a:latin typeface="Corbel" panose="020B0503020204020204" pitchFamily="34" charset="0"/>
                            </a:rPr>
                          </a:br>
                          <a14:m>
                            <m:oMath xmlns:m="http://schemas.openxmlformats.org/officeDocument/2006/math">
                              <m:r>
                                <a:rPr lang="en-GB" sz="1200" i="1" dirty="0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1200" i="1" dirty="0" smtClean="0">
                                  <a:latin typeface="Cambria Math" panose="02040503050406030204" pitchFamily="18" charset="0"/>
                                </a:rPr>
                                <m:t>=−2</m:t>
                              </m:r>
                            </m:oMath>
                          </a14:m>
                          <a:r>
                            <a:rPr lang="en-GB" sz="1200" i="1" dirty="0">
                              <a:latin typeface="Corbel" panose="020B0503020204020204" pitchFamily="34" charset="0"/>
                            </a:rPr>
                            <a:t> </a:t>
                          </a:r>
                          <a:br>
                            <a:rPr lang="en-GB" sz="1200" i="1" dirty="0">
                              <a:latin typeface="Corbel" panose="020B0503020204020204" pitchFamily="34" charset="0"/>
                            </a:rPr>
                          </a:br>
                          <a14:m>
                            <m:oMath xmlns:m="http://schemas.openxmlformats.org/officeDocument/2006/math">
                              <m:r>
                                <a:rPr lang="en-GB" sz="1200" i="1" dirty="0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1200" i="1" dirty="0" smtClean="0">
                                  <a:latin typeface="Cambria Math" panose="02040503050406030204" pitchFamily="18" charset="0"/>
                                </a:rPr>
                                <m:t>=2</m:t>
                              </m:r>
                            </m:oMath>
                          </a14:m>
                          <a:r>
                            <a:rPr lang="en-GB" sz="1200" dirty="0">
                              <a:latin typeface="Corbel" panose="020B0503020204020204" pitchFamily="34" charset="0"/>
                            </a:rPr>
                            <a:t> </a:t>
                          </a:r>
                        </a:p>
                      </a:txBody>
                      <a:tcPr marL="235440" marT="9720" marB="972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7336665"/>
                      </a:ext>
                    </a:extLst>
                  </a:tr>
                  <a:tr h="82443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300" dirty="0">
                              <a:latin typeface="Corbel" panose="020B0503020204020204" pitchFamily="34" charset="0"/>
                            </a:rPr>
                            <a:t>Trapezium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14:m>
                            <m:oMath xmlns:m="http://schemas.openxmlformats.org/officeDocument/2006/math">
                              <m:r>
                                <a:rPr lang="en-GB" sz="140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</a:rPr>
                            <a:t> cm</a:t>
                          </a:r>
                          <a:r>
                            <a:rPr lang="en-GB" sz="1400" baseline="300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</a:rPr>
                            <a:t>2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i="1" dirty="0">
                              <a:latin typeface="Corbel" panose="020B0503020204020204" pitchFamily="34" charset="0"/>
                            </a:rPr>
                            <a:t>BCGM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=3</m:t>
                                </m:r>
                              </m:oMath>
                              <m:oMath xmlns:m="http://schemas.openxmlformats.org/officeDocument/2006/math"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  <m:oMath xmlns:m="http://schemas.openxmlformats.org/officeDocument/2006/math"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=2</m:t>
                                </m:r>
                              </m:oMath>
                              <m:oMath xmlns:m="http://schemas.openxmlformats.org/officeDocument/2006/math"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=3−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1200" dirty="0">
                            <a:solidFill>
                              <a:srgbClr val="C00000"/>
                            </a:solidFill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581113240"/>
                      </a:ext>
                    </a:extLst>
                  </a:tr>
                  <a:tr h="824433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r>
                            <a:rPr lang="en-GB" sz="1400" b="1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3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r>
                            <a:rPr lang="en-GB" sz="1300" kern="12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Isosceles</a:t>
                          </a:r>
                          <a:br>
                            <a:rPr lang="en-GB" sz="1300" kern="12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</a:br>
                          <a:r>
                            <a:rPr lang="en-GB" sz="1300" kern="12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Triangle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14:m>
                            <m:oMath xmlns:m="http://schemas.openxmlformats.org/officeDocument/2006/math">
                              <m:r>
                                <a:rPr lang="en-GB" sz="1400" b="0" i="1" kern="120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8</m:t>
                              </m:r>
                            </m:oMath>
                          </a14:m>
                          <a:r>
                            <a:rPr lang="en-GB" sz="1400" kern="12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 </a:t>
                          </a:r>
                          <a:r>
                            <a:rPr lang="en-GB" sz="14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</a:rPr>
                            <a:t>cm</a:t>
                          </a:r>
                          <a:r>
                            <a:rPr lang="en-GB" sz="1400" baseline="300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</a:rPr>
                            <a:t>2</a:t>
                          </a:r>
                          <a:endParaRPr lang="en-GB" sz="1400" kern="1200" dirty="0">
                            <a:solidFill>
                              <a:srgbClr val="C00000"/>
                            </a:solidFill>
                            <a:latin typeface="Corbel" panose="020B0503020204020204" pitchFamily="34" charset="0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r>
                            <a:rPr lang="en-GB" sz="1400" i="1" kern="1200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CHF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kern="120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  <m:r>
                                  <a:rPr lang="en-GB" sz="1200" b="0" i="1" kern="120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=3</m:t>
                                </m:r>
                              </m:oMath>
                              <m:oMath xmlns:m="http://schemas.openxmlformats.org/officeDocument/2006/math">
                                <m:r>
                                  <a:rPr lang="en-GB" sz="1200" b="0" i="1" kern="120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𝑦</m:t>
                                </m:r>
                                <m:r>
                                  <a:rPr lang="en-GB" sz="1200" b="0" i="1" kern="120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=2</m:t>
                                </m:r>
                              </m:oMath>
                              <m:oMath xmlns:m="http://schemas.openxmlformats.org/officeDocument/2006/math">
                                <m:r>
                                  <a:rPr lang="en-GB" sz="1200" b="0" i="1" kern="120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𝑦</m:t>
                                </m:r>
                                <m:r>
                                  <a:rPr lang="en-GB" sz="1200" b="0" i="1" kern="120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>
                                  <a:rPr lang="en-GB" sz="1200" b="0" i="1" kern="120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  <m:r>
                                  <a:rPr lang="en-GB" sz="1200" b="0" i="1" kern="120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−5</m:t>
                                </m:r>
                              </m:oMath>
                            </m:oMathPara>
                          </a14:m>
                          <a:endParaRPr lang="en-GB" sz="1200" kern="1200" dirty="0">
                            <a:solidFill>
                              <a:srgbClr val="C00000"/>
                            </a:solidFill>
                            <a:latin typeface="Corbel" panose="020B0503020204020204" pitchFamily="34" charset="0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0506419"/>
                      </a:ext>
                    </a:extLst>
                  </a:tr>
                  <a:tr h="82443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300" dirty="0">
                              <a:latin typeface="Corbel" panose="020B0503020204020204" pitchFamily="34" charset="0"/>
                            </a:rPr>
                            <a:t>Parallelogram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400" b="0" i="1" kern="120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20</m:t>
                              </m:r>
                            </m:oMath>
                          </a14:m>
                          <a:r>
                            <a:rPr lang="en-GB" sz="1400" kern="12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 </a:t>
                          </a:r>
                          <a:r>
                            <a:rPr lang="en-GB" sz="14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</a:rPr>
                            <a:t>cm</a:t>
                          </a:r>
                          <a:r>
                            <a:rPr lang="en-GB" sz="1400" baseline="300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</a:rPr>
                            <a:t>2</a:t>
                          </a:r>
                          <a:endParaRPr lang="en-GB" sz="1400" kern="1200" dirty="0">
                            <a:solidFill>
                              <a:srgbClr val="C00000"/>
                            </a:solidFill>
                            <a:latin typeface="Corbel" panose="020B0503020204020204" pitchFamily="34" charset="0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i="1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</a:rPr>
                            <a:t>ACFJ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  <m:oMath xmlns:m="http://schemas.openxmlformats.org/officeDocument/2006/math"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oMath>
                              <m:oMath xmlns:m="http://schemas.openxmlformats.org/officeDocument/2006/math"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=2</m:t>
                                </m:r>
                              </m:oMath>
                              <m:oMath xmlns:m="http://schemas.openxmlformats.org/officeDocument/2006/math"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=−2</m:t>
                                </m:r>
                              </m:oMath>
                            </m:oMathPara>
                          </a14:m>
                          <a:endParaRPr lang="en-GB" sz="1200" dirty="0">
                            <a:solidFill>
                              <a:srgbClr val="C00000"/>
                            </a:solidFill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087576704"/>
                      </a:ext>
                    </a:extLst>
                  </a:tr>
                  <a:tr h="824433">
                    <a:tc>
                      <a:txBody>
                        <a:bodyPr/>
                        <a:lstStyle/>
                        <a:p>
                          <a:pPr marL="0" lvl="0" algn="ctr" defTabSz="914400" rtl="0" eaLnBrk="1" latinLnBrk="0" hangingPunct="1"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en-GB" sz="1400" b="1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5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lvl="0" algn="ctr" defTabSz="914400" rtl="0" eaLnBrk="1" latinLnBrk="0" hangingPunct="1"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en-GB" sz="1300" kern="1200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Isosceles Triangle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400" kern="120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9</m:t>
                              </m:r>
                              <m:sSup>
                                <m:sSupPr>
                                  <m:ctrlPr>
                                    <a:rPr lang="en-GB" sz="1400" i="1" kern="120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400" kern="1200" dirty="0" smtClean="0">
                                      <a:solidFill>
                                        <a:schemeClr val="tx1"/>
                                      </a:solidFill>
                                      <a:latin typeface="Corbel" panose="020B0503020204020204" pitchFamily="34" charset="0"/>
                                      <a:ea typeface="+mn-ea"/>
                                      <a:cs typeface="+mn-cs"/>
                                    </a:rPr>
                                    <m:t> 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sz="1400" kern="1200" dirty="0" smtClean="0">
                                      <a:solidFill>
                                        <a:schemeClr val="tx1"/>
                                      </a:solidFill>
                                      <a:latin typeface="Corbel" panose="020B0503020204020204" pitchFamily="34" charset="0"/>
                                      <a:ea typeface="+mn-ea"/>
                                      <a:cs typeface="+mn-cs"/>
                                    </a:rPr>
                                    <m:t>cm</m:t>
                                  </m:r>
                                </m:e>
                                <m:sup>
                                  <m:r>
                                    <a:rPr lang="en-GB" sz="1400" kern="120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400" kern="1200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r>
                            <a:rPr lang="en-GB" sz="1400" i="1" kern="12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EFM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kern="120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𝑦</m:t>
                                </m:r>
                                <m:r>
                                  <a:rPr lang="en-GB" sz="1200" b="0" i="1" kern="120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>
                                  <a:rPr lang="en-GB" sz="1200" b="0" i="1" kern="120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  <m:r>
                                  <a:rPr lang="en-GB" sz="1200" b="0" i="1" kern="120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−5</m:t>
                                </m:r>
                              </m:oMath>
                              <m:oMath xmlns:m="http://schemas.openxmlformats.org/officeDocument/2006/math">
                                <m:r>
                                  <a:rPr lang="en-GB" sz="1200" b="0" i="1" kern="120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𝑦</m:t>
                                </m:r>
                                <m:r>
                                  <a:rPr lang="en-GB" sz="1200" b="0" i="1" kern="120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=3−</m:t>
                                </m:r>
                                <m:r>
                                  <a:rPr lang="en-GB" sz="1200" b="0" i="1" kern="120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</m:oMath>
                              <m:oMath xmlns:m="http://schemas.openxmlformats.org/officeDocument/2006/math">
                                <m:r>
                                  <a:rPr lang="en-GB" sz="1200" b="0" i="1" kern="120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𝑦</m:t>
                                </m:r>
                                <m:r>
                                  <a:rPr lang="en-GB" sz="1200" b="0" i="1" kern="120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=2</m:t>
                                </m:r>
                              </m:oMath>
                            </m:oMathPara>
                          </a14:m>
                          <a:endParaRPr lang="en-GB" sz="1200" kern="1200" dirty="0">
                            <a:solidFill>
                              <a:srgbClr val="C00000"/>
                            </a:solidFill>
                            <a:latin typeface="Corbel" panose="020B0503020204020204" pitchFamily="34" charset="0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01010058"/>
                      </a:ext>
                    </a:extLst>
                  </a:tr>
                  <a:tr h="82443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300" kern="1200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Isosceles Triangle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14:m>
                            <m:oMath xmlns:m="http://schemas.openxmlformats.org/officeDocument/2006/math">
                              <m:r>
                                <a:rPr lang="en-GB" sz="140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12.25</m:t>
                              </m:r>
                              <m:sSup>
                                <m:sSupPr>
                                  <m:ctrlPr>
                                    <a:rPr lang="en-GB" sz="1400" i="1" kern="1200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400" kern="1200" dirty="0" smtClean="0">
                                      <a:solidFill>
                                        <a:srgbClr val="C00000"/>
                                      </a:solidFill>
                                      <a:latin typeface="Corbel" panose="020B0503020204020204" pitchFamily="34" charset="0"/>
                                      <a:ea typeface="+mn-ea"/>
                                      <a:cs typeface="+mn-cs"/>
                                    </a:rPr>
                                    <m:t> 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sz="1400" kern="1200" dirty="0" smtClean="0">
                                      <a:solidFill>
                                        <a:srgbClr val="C00000"/>
                                      </a:solidFill>
                                      <a:latin typeface="Corbel" panose="020B0503020204020204" pitchFamily="34" charset="0"/>
                                      <a:ea typeface="+mn-ea"/>
                                      <a:cs typeface="+mn-cs"/>
                                    </a:rPr>
                                    <m:t>cm</m:t>
                                  </m:r>
                                </m:e>
                                <m:sup>
                                  <m:r>
                                    <a:rPr lang="en-GB" sz="1400" kern="1200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400" kern="12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 </a:t>
                          </a:r>
                          <a:endParaRPr lang="en-GB" sz="1400" dirty="0">
                            <a:solidFill>
                              <a:srgbClr val="C00000"/>
                            </a:solidFill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i="1" dirty="0">
                              <a:latin typeface="Corbel" panose="020B0503020204020204" pitchFamily="34" charset="0"/>
                            </a:rPr>
                            <a:t>ADK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  <m:oMath xmlns:m="http://schemas.openxmlformats.org/officeDocument/2006/math"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=3−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  <m:oMath xmlns:m="http://schemas.openxmlformats.org/officeDocument/2006/math"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=−2</m:t>
                                </m:r>
                              </m:oMath>
                            </m:oMathPara>
                          </a14:m>
                          <a:endParaRPr lang="en-GB" sz="1200" dirty="0">
                            <a:solidFill>
                              <a:srgbClr val="C00000"/>
                            </a:solidFill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28605747"/>
                      </a:ext>
                    </a:extLst>
                  </a:tr>
                  <a:tr h="82443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300" dirty="0">
                              <a:latin typeface="Corbel" panose="020B0503020204020204" pitchFamily="34" charset="0"/>
                            </a:rPr>
                            <a:t>Trapezium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40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GB" sz="1400" b="0" i="1" dirty="0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sSup>
                                <m:sSupPr>
                                  <m:ctrlPr>
                                    <a:rPr lang="en-GB" sz="14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400" b="0" i="0" dirty="0" smtClean="0">
                                      <a:latin typeface="Corbel" panose="020B0503020204020204" pitchFamily="34" charset="0"/>
                                    </a:rPr>
                                    <m:t> 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sz="1400" i="0" dirty="0" smtClean="0">
                                      <a:latin typeface="Corbel" panose="020B0503020204020204" pitchFamily="34" charset="0"/>
                                    </a:rPr>
                                    <m:t>cm</m:t>
                                  </m:r>
                                </m:e>
                                <m:sup>
                                  <m:r>
                                    <a:rPr lang="en-GB" sz="140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400" dirty="0">
                              <a:latin typeface="Corbel" panose="020B0503020204020204" pitchFamily="34" charset="0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</a:rPr>
                            <a:t>ACHN</a:t>
                          </a: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</a:rPr>
                            <a:t>or</a:t>
                          </a:r>
                          <a:br>
                            <a:rPr lang="en-GB" sz="14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</a:rPr>
                          </a:br>
                          <a:r>
                            <a:rPr lang="en-GB" sz="14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</a:rPr>
                            <a:t>BCFM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solidFill>
                              <a:srgbClr val="C00000"/>
                            </a:solidFill>
                            <a:latin typeface="Corbel" panose="020B0503020204020204" pitchFamily="34" charset="0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solidFill>
                              <a:srgbClr val="C00000"/>
                            </a:solidFill>
                            <a:latin typeface="Corbel" panose="020B0503020204020204" pitchFamily="34" charset="0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solidFill>
                              <a:srgbClr val="C00000"/>
                            </a:solidFill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42020169"/>
                      </a:ext>
                    </a:extLst>
                  </a:tr>
                  <a:tr h="824433">
                    <a:tc>
                      <a:txBody>
                        <a:bodyPr/>
                        <a:lstStyle/>
                        <a:p>
                          <a:pPr lvl="0" algn="ctr"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lvl="0" algn="ctr"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en-GB" sz="13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</a:rPr>
                            <a:t>Trapezium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vl="0" algn="ctr">
                            <a:lnSpc>
                              <a:spcPct val="100000"/>
                            </a:lnSpc>
                            <a:buNone/>
                          </a:pP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17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GB" sz="1400" i="1" kern="1200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400" kern="1200" dirty="0" smtClean="0">
                                      <a:solidFill>
                                        <a:srgbClr val="C00000"/>
                                      </a:solidFill>
                                      <a:latin typeface="Corbel" panose="020B0503020204020204" pitchFamily="34" charset="0"/>
                                      <a:ea typeface="+mn-ea"/>
                                      <a:cs typeface="+mn-cs"/>
                                    </a:rPr>
                                    <m:t> 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sz="1400" kern="1200" dirty="0" smtClean="0">
                                      <a:solidFill>
                                        <a:srgbClr val="C00000"/>
                                      </a:solidFill>
                                      <a:latin typeface="Corbel" panose="020B0503020204020204" pitchFamily="34" charset="0"/>
                                      <a:ea typeface="+mn-ea"/>
                                      <a:cs typeface="+mn-cs"/>
                                    </a:rPr>
                                    <m:t>cm</m:t>
                                  </m:r>
                                </m:e>
                                <m:sup>
                                  <m:r>
                                    <a:rPr lang="en-GB" sz="1400" kern="1200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400" kern="12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 </a:t>
                          </a:r>
                          <a:endParaRPr lang="en-GB" sz="1400" dirty="0">
                            <a:solidFill>
                              <a:srgbClr val="C00000"/>
                            </a:solidFill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vl="0" algn="ctr"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en-GB" sz="1400" i="1" dirty="0">
                              <a:latin typeface="Corbel" panose="020B0503020204020204" pitchFamily="34" charset="0"/>
                            </a:rPr>
                            <a:t>ADMR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vl="0" algn="ctr">
                            <a:lnSpc>
                              <a:spcPct val="100000"/>
                            </a:lnSpc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=3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+4</m:t>
                                </m:r>
                              </m:oMath>
                              <m:oMath xmlns:m="http://schemas.openxmlformats.org/officeDocument/2006/math"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oMath>
                              <m:oMath xmlns:m="http://schemas.openxmlformats.org/officeDocument/2006/math"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=2</m:t>
                                </m:r>
                              </m:oMath>
                              <m:oMath xmlns:m="http://schemas.openxmlformats.org/officeDocument/2006/math"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=−2</m:t>
                                </m:r>
                              </m:oMath>
                            </m:oMathPara>
                          </a14:m>
                          <a:endParaRPr lang="en-GB" sz="1200" i="1" dirty="0">
                            <a:solidFill>
                              <a:srgbClr val="C00000"/>
                            </a:solidFill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3965919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8" name="Table 5">
                <a:extLst>
                  <a:ext uri="{FF2B5EF4-FFF2-40B4-BE49-F238E27FC236}">
                    <a16:creationId xmlns:a16="http://schemas.microsoft.com/office/drawing/2014/main" id="{92094948-6080-1111-0DDC-DDA8449781B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89565910"/>
                  </p:ext>
                </p:extLst>
              </p:nvPr>
            </p:nvGraphicFramePr>
            <p:xfrm>
              <a:off x="6049926" y="524566"/>
              <a:ext cx="4561366" cy="692442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18454">
                      <a:extLst>
                        <a:ext uri="{9D8B030D-6E8A-4147-A177-3AD203B41FA5}">
                          <a16:colId xmlns:a16="http://schemas.microsoft.com/office/drawing/2014/main" val="1107370464"/>
                        </a:ext>
                      </a:extLst>
                    </a:gridCol>
                    <a:gridCol w="1060728">
                      <a:extLst>
                        <a:ext uri="{9D8B030D-6E8A-4147-A177-3AD203B41FA5}">
                          <a16:colId xmlns:a16="http://schemas.microsoft.com/office/drawing/2014/main" val="1609078602"/>
                        </a:ext>
                      </a:extLst>
                    </a:gridCol>
                    <a:gridCol w="1060728">
                      <a:extLst>
                        <a:ext uri="{9D8B030D-6E8A-4147-A177-3AD203B41FA5}">
                          <a16:colId xmlns:a16="http://schemas.microsoft.com/office/drawing/2014/main" val="4022904176"/>
                        </a:ext>
                      </a:extLst>
                    </a:gridCol>
                    <a:gridCol w="1060728">
                      <a:extLst>
                        <a:ext uri="{9D8B030D-6E8A-4147-A177-3AD203B41FA5}">
                          <a16:colId xmlns:a16="http://schemas.microsoft.com/office/drawing/2014/main" val="949731104"/>
                        </a:ext>
                      </a:extLst>
                    </a:gridCol>
                    <a:gridCol w="1060728">
                      <a:extLst>
                        <a:ext uri="{9D8B030D-6E8A-4147-A177-3AD203B41FA5}">
                          <a16:colId xmlns:a16="http://schemas.microsoft.com/office/drawing/2014/main" val="3594740954"/>
                        </a:ext>
                      </a:extLst>
                    </a:gridCol>
                  </a:tblGrid>
                  <a:tr h="32895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400" b="1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</a:rPr>
                            <a:t>Shape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</a:rPr>
                            <a:t>Area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</a:rPr>
                            <a:t>Vertices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</a:rPr>
                            <a:t>Equations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906605332"/>
                      </a:ext>
                    </a:extLst>
                  </a:tr>
                  <a:tr h="82443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300" dirty="0">
                              <a:latin typeface="Corbel" panose="020B0503020204020204" pitchFamily="34" charset="0"/>
                            </a:rPr>
                            <a:t>Rectangle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29762" t="-40000" r="-200000" b="-70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i="1" dirty="0">
                              <a:latin typeface="Corbel" panose="020B0503020204020204" pitchFamily="34" charset="0"/>
                            </a:rPr>
                            <a:t>BCHM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35440" marT="9720" marB="972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328571" t="-40000" r="-1190" b="-7015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7336665"/>
                      </a:ext>
                    </a:extLst>
                  </a:tr>
                  <a:tr h="82443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300" dirty="0">
                              <a:latin typeface="Corbel" panose="020B0503020204020204" pitchFamily="34" charset="0"/>
                            </a:rPr>
                            <a:t>Trapezium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29762" t="-140000" r="-200000" b="-60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i="1" dirty="0">
                              <a:latin typeface="Corbel" panose="020B0503020204020204" pitchFamily="34" charset="0"/>
                            </a:rPr>
                            <a:t>BCGM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328571" t="-140000" r="-1190" b="-6015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81113240"/>
                      </a:ext>
                    </a:extLst>
                  </a:tr>
                  <a:tr h="824433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r>
                            <a:rPr lang="en-GB" sz="1400" b="1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3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r>
                            <a:rPr lang="en-GB" sz="1300" kern="12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Isosceles</a:t>
                          </a:r>
                          <a:br>
                            <a:rPr lang="en-GB" sz="1300" kern="12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</a:br>
                          <a:r>
                            <a:rPr lang="en-GB" sz="1300" kern="12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Triangle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29762" t="-240000" r="-200000" b="-50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r>
                            <a:rPr lang="en-GB" sz="1400" i="1" kern="1200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CHF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328571" t="-240000" r="-1190" b="-5015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0506419"/>
                      </a:ext>
                    </a:extLst>
                  </a:tr>
                  <a:tr h="82443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300" dirty="0">
                              <a:latin typeface="Corbel" panose="020B0503020204020204" pitchFamily="34" charset="0"/>
                            </a:rPr>
                            <a:t>Parallelogram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29762" t="-340000" r="-200000" b="-40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i="1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</a:rPr>
                            <a:t>ACFJ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328571" t="-340000" r="-1190" b="-4015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87576704"/>
                      </a:ext>
                    </a:extLst>
                  </a:tr>
                  <a:tr h="824433">
                    <a:tc>
                      <a:txBody>
                        <a:bodyPr/>
                        <a:lstStyle/>
                        <a:p>
                          <a:pPr marL="0" lvl="0" algn="ctr" defTabSz="914400" rtl="0" eaLnBrk="1" latinLnBrk="0" hangingPunct="1"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en-GB" sz="1400" b="1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5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lvl="0" algn="ctr" defTabSz="914400" rtl="0" eaLnBrk="1" latinLnBrk="0" hangingPunct="1"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en-GB" sz="1300" kern="1200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Isosceles Triangle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29762" t="-440000" r="-200000" b="-30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r>
                            <a:rPr lang="en-GB" sz="1400" i="1" kern="12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EFM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328571" t="-440000" r="-1190" b="-3015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01010058"/>
                      </a:ext>
                    </a:extLst>
                  </a:tr>
                  <a:tr h="82443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300" kern="1200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Isosceles Triangle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29762" t="-540000" r="-200000" b="-20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i="1" dirty="0">
                              <a:latin typeface="Corbel" panose="020B0503020204020204" pitchFamily="34" charset="0"/>
                            </a:rPr>
                            <a:t>ADK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328571" t="-540000" r="-1190" b="-2015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28605747"/>
                      </a:ext>
                    </a:extLst>
                  </a:tr>
                  <a:tr h="82443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300" dirty="0">
                              <a:latin typeface="Corbel" panose="020B0503020204020204" pitchFamily="34" charset="0"/>
                            </a:rPr>
                            <a:t>Trapezium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29762" t="-640000" r="-200000" b="-10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</a:rPr>
                            <a:t>ACHN</a:t>
                          </a: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</a:rPr>
                            <a:t>or</a:t>
                          </a:r>
                          <a:br>
                            <a:rPr lang="en-GB" sz="14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</a:rPr>
                          </a:br>
                          <a:r>
                            <a:rPr lang="en-GB" sz="14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</a:rPr>
                            <a:t>BCFM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solidFill>
                              <a:srgbClr val="C00000"/>
                            </a:solidFill>
                            <a:latin typeface="Corbel" panose="020B0503020204020204" pitchFamily="34" charset="0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solidFill>
                              <a:srgbClr val="C00000"/>
                            </a:solidFill>
                            <a:latin typeface="Corbel" panose="020B0503020204020204" pitchFamily="34" charset="0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solidFill>
                              <a:srgbClr val="C00000"/>
                            </a:solidFill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42020169"/>
                      </a:ext>
                    </a:extLst>
                  </a:tr>
                  <a:tr h="824433">
                    <a:tc>
                      <a:txBody>
                        <a:bodyPr/>
                        <a:lstStyle/>
                        <a:p>
                          <a:pPr lvl="0" algn="ctr"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lvl="0" algn="ctr"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en-GB" sz="13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</a:rPr>
                            <a:t>Trapezium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29762" t="-740000" r="-200000" b="-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lvl="0" algn="ctr"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en-GB" sz="1400" i="1" dirty="0">
                              <a:latin typeface="Corbel" panose="020B0503020204020204" pitchFamily="34" charset="0"/>
                            </a:rPr>
                            <a:t>ADMR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328571" t="-740000" r="-1190" b="-15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3965919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" name="Half-frame 8">
            <a:extLst>
              <a:ext uri="{FF2B5EF4-FFF2-40B4-BE49-F238E27FC236}">
                <a16:creationId xmlns:a16="http://schemas.microsoft.com/office/drawing/2014/main" id="{0ED89D1C-D902-2077-152D-731C805E46A6}"/>
              </a:ext>
            </a:extLst>
          </p:cNvPr>
          <p:cNvSpPr/>
          <p:nvPr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    InterwovenMaths.com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A28A221-ADA6-3E07-6140-46D27A652738}"/>
              </a:ext>
            </a:extLst>
          </p:cNvPr>
          <p:cNvSpPr/>
          <p:nvPr/>
        </p:nvSpPr>
        <p:spPr>
          <a:xfrm>
            <a:off x="4885661" y="107514"/>
            <a:ext cx="572563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lnSpc>
                <a:spcPct val="75000"/>
              </a:lnSpc>
            </a:pPr>
            <a:r>
              <a:rPr lang="en-GB" sz="2000" dirty="0">
                <a:solidFill>
                  <a:schemeClr val="tx1"/>
                </a:solidFill>
                <a:latin typeface="Corbel" panose="020B0503020204020204" pitchFamily="34" charset="0"/>
              </a:rPr>
              <a:t>Area with…</a:t>
            </a:r>
            <a:r>
              <a:rPr lang="en-GB" sz="2800" dirty="0">
                <a:solidFill>
                  <a:schemeClr val="tx1"/>
                </a:solidFill>
                <a:latin typeface="Corbel" panose="020B0503020204020204" pitchFamily="34" charset="0"/>
              </a:rPr>
              <a:t> Equations of Straight Lines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D6F7D23-D253-DC96-B063-7F956489A788}"/>
              </a:ext>
            </a:extLst>
          </p:cNvPr>
          <p:cNvGrpSpPr/>
          <p:nvPr/>
        </p:nvGrpSpPr>
        <p:grpSpPr>
          <a:xfrm>
            <a:off x="60097" y="36588"/>
            <a:ext cx="265266" cy="271975"/>
            <a:chOff x="11461615" y="95276"/>
            <a:chExt cx="615950" cy="631529"/>
          </a:xfrm>
          <a:noFill/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969F57B5-4084-5E92-AA73-4841DD59F5A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grpFill/>
            <a:ln w="12700" cap="flat" cmpd="sng" algn="ctr">
              <a:solidFill>
                <a:schemeClr val="bg1">
                  <a:lumMod val="65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  <p:pic>
          <p:nvPicPr>
            <p:cNvPr id="13" name="Graphic 12" descr="Alterations &amp; Tailoring outline">
              <a:extLst>
                <a:ext uri="{FF2B5EF4-FFF2-40B4-BE49-F238E27FC236}">
                  <a16:creationId xmlns:a16="http://schemas.microsoft.com/office/drawing/2014/main" id="{9E2002A9-2C96-53B5-05C5-82BA2BCCD62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4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/>
        </p:nvSpPr>
        <p:spPr>
          <a:xfrm rot="1238043">
            <a:off x="3599683" y="579657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3012006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8350808-29E6-2F7C-5F97-A032B9471063}"/>
              </a:ext>
            </a:extLst>
          </p:cNvPr>
          <p:cNvSpPr txBox="1"/>
          <p:nvPr/>
        </p:nvSpPr>
        <p:spPr>
          <a:xfrm>
            <a:off x="80521" y="5641766"/>
            <a:ext cx="557548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rbel" panose="020B0503020204020204" pitchFamily="34" charset="0"/>
              </a:rPr>
              <a:t>The lines above are drawn on a centimetre grid.</a:t>
            </a:r>
          </a:p>
          <a:p>
            <a:r>
              <a:rPr lang="en-GB" sz="1400" dirty="0">
                <a:latin typeface="Corbel" panose="020B0503020204020204" pitchFamily="34" charset="0"/>
              </a:rPr>
              <a:t>Complete the table with: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Corbel" panose="020B0503020204020204" pitchFamily="34" charset="0"/>
              </a:rPr>
              <a:t>the name of each shape,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Corbel" panose="020B0503020204020204" pitchFamily="34" charset="0"/>
              </a:rPr>
              <a:t>the area of each shape,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Corbel" panose="020B0503020204020204" pitchFamily="34" charset="0"/>
              </a:rPr>
              <a:t>the lettered vertices of each shape,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Corbel" panose="020B0503020204020204" pitchFamily="34" charset="0"/>
              </a:rPr>
              <a:t>the equations of the line segments that form each shape’s perimeter.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latin typeface="Corbel" panose="020B0503020204020204" pitchFamily="34" charset="0"/>
            </a:endParaRPr>
          </a:p>
          <a:p>
            <a:r>
              <a:rPr lang="en-GB" sz="1400" dirty="0">
                <a:latin typeface="Corbel" panose="020B0503020204020204" pitchFamily="34" charset="0"/>
              </a:rPr>
              <a:t>The first shape in the table has been completed as an example.</a:t>
            </a:r>
          </a:p>
        </p:txBody>
      </p:sp>
      <p:sp>
        <p:nvSpPr>
          <p:cNvPr id="9" name="Half-frame 8">
            <a:extLst>
              <a:ext uri="{FF2B5EF4-FFF2-40B4-BE49-F238E27FC236}">
                <a16:creationId xmlns:a16="http://schemas.microsoft.com/office/drawing/2014/main" id="{0ED89D1C-D902-2077-152D-731C805E46A6}"/>
              </a:ext>
            </a:extLst>
          </p:cNvPr>
          <p:cNvSpPr/>
          <p:nvPr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    InterwovenMaths.com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A28A221-ADA6-3E07-6140-46D27A652738}"/>
              </a:ext>
            </a:extLst>
          </p:cNvPr>
          <p:cNvSpPr/>
          <p:nvPr/>
        </p:nvSpPr>
        <p:spPr>
          <a:xfrm>
            <a:off x="4885661" y="107514"/>
            <a:ext cx="572563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lnSpc>
                <a:spcPct val="75000"/>
              </a:lnSpc>
            </a:pPr>
            <a:r>
              <a:rPr lang="en-GB" sz="2000" dirty="0">
                <a:solidFill>
                  <a:schemeClr val="tx1"/>
                </a:solidFill>
                <a:latin typeface="Corbel" panose="020B0503020204020204" pitchFamily="34" charset="0"/>
              </a:rPr>
              <a:t>Area with…</a:t>
            </a:r>
            <a:r>
              <a:rPr lang="en-GB" sz="2800" dirty="0">
                <a:solidFill>
                  <a:schemeClr val="tx1"/>
                </a:solidFill>
                <a:latin typeface="Corbel" panose="020B0503020204020204" pitchFamily="34" charset="0"/>
              </a:rPr>
              <a:t> Equations of Straight Lines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D6F7D23-D253-DC96-B063-7F956489A788}"/>
              </a:ext>
            </a:extLst>
          </p:cNvPr>
          <p:cNvGrpSpPr/>
          <p:nvPr/>
        </p:nvGrpSpPr>
        <p:grpSpPr>
          <a:xfrm>
            <a:off x="60097" y="36588"/>
            <a:ext cx="265266" cy="271975"/>
            <a:chOff x="11461615" y="95276"/>
            <a:chExt cx="615950" cy="631529"/>
          </a:xfrm>
          <a:noFill/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969F57B5-4084-5E92-AA73-4841DD59F5A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grpFill/>
            <a:ln w="12700" cap="flat" cmpd="sng" algn="ctr">
              <a:solidFill>
                <a:schemeClr val="bg1">
                  <a:lumMod val="65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  <p:pic>
          <p:nvPicPr>
            <p:cNvPr id="13" name="Graphic 12" descr="Alterations &amp; Tailoring outline">
              <a:extLst>
                <a:ext uri="{FF2B5EF4-FFF2-40B4-BE49-F238E27FC236}">
                  <a16:creationId xmlns:a16="http://schemas.microsoft.com/office/drawing/2014/main" id="{9E2002A9-2C96-53B5-05C5-82BA2BCCD62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3E999F94-270D-9352-F675-37AA344C4F46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06734" y="646470"/>
            <a:ext cx="5843192" cy="446163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5" name="Table 5">
                <a:extLst>
                  <a:ext uri="{FF2B5EF4-FFF2-40B4-BE49-F238E27FC236}">
                    <a16:creationId xmlns:a16="http://schemas.microsoft.com/office/drawing/2014/main" id="{47981FBA-9E54-8E2F-E466-1F1A7BDBD62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61124078"/>
                  </p:ext>
                </p:extLst>
              </p:nvPr>
            </p:nvGraphicFramePr>
            <p:xfrm>
              <a:off x="6049926" y="524566"/>
              <a:ext cx="4561366" cy="692442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18454">
                      <a:extLst>
                        <a:ext uri="{9D8B030D-6E8A-4147-A177-3AD203B41FA5}">
                          <a16:colId xmlns:a16="http://schemas.microsoft.com/office/drawing/2014/main" val="1107370464"/>
                        </a:ext>
                      </a:extLst>
                    </a:gridCol>
                    <a:gridCol w="1060728">
                      <a:extLst>
                        <a:ext uri="{9D8B030D-6E8A-4147-A177-3AD203B41FA5}">
                          <a16:colId xmlns:a16="http://schemas.microsoft.com/office/drawing/2014/main" val="1609078602"/>
                        </a:ext>
                      </a:extLst>
                    </a:gridCol>
                    <a:gridCol w="1060728">
                      <a:extLst>
                        <a:ext uri="{9D8B030D-6E8A-4147-A177-3AD203B41FA5}">
                          <a16:colId xmlns:a16="http://schemas.microsoft.com/office/drawing/2014/main" val="4022904176"/>
                        </a:ext>
                      </a:extLst>
                    </a:gridCol>
                    <a:gridCol w="1060728">
                      <a:extLst>
                        <a:ext uri="{9D8B030D-6E8A-4147-A177-3AD203B41FA5}">
                          <a16:colId xmlns:a16="http://schemas.microsoft.com/office/drawing/2014/main" val="949731104"/>
                        </a:ext>
                      </a:extLst>
                    </a:gridCol>
                    <a:gridCol w="1060728">
                      <a:extLst>
                        <a:ext uri="{9D8B030D-6E8A-4147-A177-3AD203B41FA5}">
                          <a16:colId xmlns:a16="http://schemas.microsoft.com/office/drawing/2014/main" val="3594740954"/>
                        </a:ext>
                      </a:extLst>
                    </a:gridCol>
                  </a:tblGrid>
                  <a:tr h="33963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400" b="1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</a:rPr>
                            <a:t>Shape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</a:rPr>
                            <a:t>Area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</a:rPr>
                            <a:t>Vertices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</a:rPr>
                            <a:t>Equations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906605332"/>
                      </a:ext>
                    </a:extLst>
                  </a:tr>
                  <a:tr h="82309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300" dirty="0">
                              <a:latin typeface="Corbel" panose="020B0503020204020204" pitchFamily="34" charset="0"/>
                            </a:rPr>
                            <a:t>Rectangle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14:m>
                            <m:oMath xmlns:m="http://schemas.openxmlformats.org/officeDocument/2006/math">
                              <m:r>
                                <a:rPr lang="en-GB" sz="1400" i="1" dirty="0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sSup>
                                <m:sSupPr>
                                  <m:ctrlPr>
                                    <a:rPr lang="en-GB" sz="14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400" b="0" i="0" dirty="0" smtClean="0">
                                      <a:latin typeface="Corbel" panose="020B0503020204020204" pitchFamily="34" charset="0"/>
                                    </a:rPr>
                                    <m:t> 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sz="1400" i="0" dirty="0" smtClean="0">
                                      <a:latin typeface="Corbel" panose="020B0503020204020204" pitchFamily="34" charset="0"/>
                                    </a:rPr>
                                    <m:t>cm</m:t>
                                  </m:r>
                                </m:e>
                                <m:sup>
                                  <m:r>
                                    <a:rPr lang="en-GB" sz="140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400" dirty="0">
                              <a:latin typeface="Corbel" panose="020B0503020204020204" pitchFamily="34" charset="0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i="1" dirty="0">
                              <a:latin typeface="Corbel" panose="020B0503020204020204" pitchFamily="34" charset="0"/>
                            </a:rPr>
                            <a:t>BCHM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0000"/>
                            </a:lnSpc>
                          </a:pPr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200" i="1" dirty="0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oMath>
                          </a14:m>
                          <a:r>
                            <a:rPr lang="en-GB" sz="1200" i="1" dirty="0">
                              <a:latin typeface="Corbel" panose="020B0503020204020204" pitchFamily="34" charset="0"/>
                            </a:rPr>
                            <a:t> </a:t>
                          </a:r>
                          <a:br>
                            <a:rPr lang="en-GB" sz="1200" i="1" dirty="0">
                              <a:latin typeface="Corbel" panose="020B0503020204020204" pitchFamily="34" charset="0"/>
                            </a:rPr>
                          </a:br>
                          <a14:m>
                            <m:oMath xmlns:m="http://schemas.openxmlformats.org/officeDocument/2006/math">
                              <m:r>
                                <a:rPr lang="en-GB" sz="120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200" i="1" dirty="0" smtClean="0">
                                  <a:latin typeface="Cambria Math" panose="02040503050406030204" pitchFamily="18" charset="0"/>
                                </a:rPr>
                                <m:t>=3</m:t>
                              </m:r>
                            </m:oMath>
                          </a14:m>
                          <a:r>
                            <a:rPr lang="en-GB" sz="1200" i="1" dirty="0">
                              <a:latin typeface="Corbel" panose="020B0503020204020204" pitchFamily="34" charset="0"/>
                            </a:rPr>
                            <a:t> </a:t>
                          </a:r>
                          <a:br>
                            <a:rPr lang="en-GB" sz="1200" i="1" dirty="0">
                              <a:latin typeface="Corbel" panose="020B0503020204020204" pitchFamily="34" charset="0"/>
                            </a:rPr>
                          </a:br>
                          <a14:m>
                            <m:oMath xmlns:m="http://schemas.openxmlformats.org/officeDocument/2006/math">
                              <m:r>
                                <a:rPr lang="en-GB" sz="1200" i="1" dirty="0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1200" i="1" dirty="0" smtClean="0">
                                  <a:latin typeface="Cambria Math" panose="02040503050406030204" pitchFamily="18" charset="0"/>
                                </a:rPr>
                                <m:t>=−2</m:t>
                              </m:r>
                            </m:oMath>
                          </a14:m>
                          <a:r>
                            <a:rPr lang="en-GB" sz="1200" i="1" dirty="0">
                              <a:latin typeface="Corbel" panose="020B0503020204020204" pitchFamily="34" charset="0"/>
                            </a:rPr>
                            <a:t> </a:t>
                          </a:r>
                          <a:br>
                            <a:rPr lang="en-GB" sz="1200" i="1" dirty="0">
                              <a:latin typeface="Corbel" panose="020B0503020204020204" pitchFamily="34" charset="0"/>
                            </a:rPr>
                          </a:br>
                          <a14:m>
                            <m:oMath xmlns:m="http://schemas.openxmlformats.org/officeDocument/2006/math">
                              <m:r>
                                <a:rPr lang="en-GB" sz="1200" i="1" dirty="0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1200" i="1" dirty="0" smtClean="0">
                                  <a:latin typeface="Cambria Math" panose="02040503050406030204" pitchFamily="18" charset="0"/>
                                </a:rPr>
                                <m:t>=2</m:t>
                              </m:r>
                            </m:oMath>
                          </a14:m>
                          <a:r>
                            <a:rPr lang="en-GB" sz="1200" dirty="0">
                              <a:latin typeface="Corbel" panose="020B0503020204020204" pitchFamily="34" charset="0"/>
                            </a:rPr>
                            <a:t> </a:t>
                          </a:r>
                        </a:p>
                      </a:txBody>
                      <a:tcPr marL="235440" marT="9720" marB="972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7336665"/>
                      </a:ext>
                    </a:extLst>
                  </a:tr>
                  <a:tr h="82309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300" dirty="0">
                              <a:latin typeface="Corbel" panose="020B0503020204020204" pitchFamily="34" charset="0"/>
                            </a:rPr>
                            <a:t>Trapezium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400" dirty="0"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i="1" dirty="0">
                              <a:latin typeface="Corbel" panose="020B0503020204020204" pitchFamily="34" charset="0"/>
                            </a:rPr>
                            <a:t>BCGM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581113240"/>
                      </a:ext>
                    </a:extLst>
                  </a:tr>
                  <a:tr h="823099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r>
                            <a:rPr lang="en-GB" sz="1400" b="1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3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endParaRPr lang="en-GB" sz="1300" kern="1200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  <a:ea typeface="+mn-ea"/>
                            <a:cs typeface="+mn-cs"/>
                          </a:endParaRP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endParaRPr lang="en-GB" sz="1400" kern="1200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r>
                            <a:rPr lang="en-GB" sz="1400" i="1" kern="1200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CHF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endParaRPr lang="en-GB" sz="1200" kern="1200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  <a:ea typeface="+mn-ea"/>
                            <a:cs typeface="+mn-cs"/>
                          </a:endParaRPr>
                        </a:p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endParaRPr lang="en-GB" sz="1200" kern="1200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  <a:ea typeface="+mn-ea"/>
                            <a:cs typeface="+mn-cs"/>
                          </a:endParaRPr>
                        </a:p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endParaRPr lang="en-GB" sz="1200" kern="1200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0506419"/>
                      </a:ext>
                    </a:extLst>
                  </a:tr>
                  <a:tr h="82309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300" dirty="0">
                              <a:latin typeface="Corbel" panose="020B0503020204020204" pitchFamily="34" charset="0"/>
                            </a:rPr>
                            <a:t>Parallelogram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400" b="0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20</m:t>
                              </m:r>
                            </m:oMath>
                          </a14:m>
                          <a:r>
                            <a:rPr lang="en-GB" sz="1400" kern="1200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 </a:t>
                          </a: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</a:rPr>
                            <a:t>cm</a:t>
                          </a:r>
                          <a:r>
                            <a:rPr lang="en-GB" sz="1400" baseline="30000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</a:rPr>
                            <a:t>2</a:t>
                          </a:r>
                          <a:endParaRPr lang="en-GB" sz="1400" kern="1200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400" dirty="0"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087576704"/>
                      </a:ext>
                    </a:extLst>
                  </a:tr>
                  <a:tr h="823099">
                    <a:tc>
                      <a:txBody>
                        <a:bodyPr/>
                        <a:lstStyle/>
                        <a:p>
                          <a:pPr marL="0" lvl="0" algn="ctr" defTabSz="914400" rtl="0" eaLnBrk="1" latinLnBrk="0" hangingPunct="1"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en-GB" sz="1400" b="1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5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lvl="0" algn="ctr" defTabSz="914400" rtl="0" eaLnBrk="1" latinLnBrk="0" hangingPunct="1"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en-GB" sz="1300" kern="1200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Isosceles Triangle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400" kern="120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9</m:t>
                              </m:r>
                              <m:sSup>
                                <m:sSupPr>
                                  <m:ctrlPr>
                                    <a:rPr lang="en-GB" sz="1400" i="1" kern="120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400" kern="1200" dirty="0" smtClean="0">
                                      <a:solidFill>
                                        <a:schemeClr val="tx1"/>
                                      </a:solidFill>
                                      <a:latin typeface="Corbel" panose="020B0503020204020204" pitchFamily="34" charset="0"/>
                                      <a:ea typeface="+mn-ea"/>
                                      <a:cs typeface="+mn-cs"/>
                                    </a:rPr>
                                    <m:t> 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sz="1400" kern="1200" dirty="0" smtClean="0">
                                      <a:solidFill>
                                        <a:schemeClr val="tx1"/>
                                      </a:solidFill>
                                      <a:latin typeface="Corbel" panose="020B0503020204020204" pitchFamily="34" charset="0"/>
                                      <a:ea typeface="+mn-ea"/>
                                      <a:cs typeface="+mn-cs"/>
                                    </a:rPr>
                                    <m:t>cm</m:t>
                                  </m:r>
                                </m:e>
                                <m:sup>
                                  <m:r>
                                    <a:rPr lang="en-GB" sz="1400" kern="120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400" kern="1200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endParaRPr lang="en-GB" sz="1400" kern="1200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endParaRPr lang="en-GB" sz="1200" kern="1200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  <a:ea typeface="+mn-ea"/>
                            <a:cs typeface="+mn-cs"/>
                          </a:endParaRPr>
                        </a:p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endParaRPr lang="en-GB" sz="1200" kern="1200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  <a:ea typeface="+mn-ea"/>
                            <a:cs typeface="+mn-cs"/>
                          </a:endParaRPr>
                        </a:p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endParaRPr lang="en-GB" sz="1200" kern="1200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01010058"/>
                      </a:ext>
                    </a:extLst>
                  </a:tr>
                  <a:tr h="82309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300" dirty="0">
                            <a:latin typeface="Corbel" panose="020B0503020204020204" pitchFamily="34" charset="0"/>
                          </a:endParaRP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400" dirty="0"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i="1" dirty="0">
                              <a:latin typeface="Corbel" panose="020B0503020204020204" pitchFamily="34" charset="0"/>
                            </a:rPr>
                            <a:t>ADK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28605747"/>
                      </a:ext>
                    </a:extLst>
                  </a:tr>
                  <a:tr h="82309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300" dirty="0">
                              <a:latin typeface="Corbel" panose="020B0503020204020204" pitchFamily="34" charset="0"/>
                            </a:rPr>
                            <a:t>Trapezium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40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GB" sz="1400" b="0" i="1" dirty="0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sSup>
                                <m:sSupPr>
                                  <m:ctrlPr>
                                    <a:rPr lang="en-GB" sz="14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400" b="0" i="0" dirty="0" smtClean="0">
                                      <a:latin typeface="Corbel" panose="020B0503020204020204" pitchFamily="34" charset="0"/>
                                    </a:rPr>
                                    <m:t> 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sz="1400" i="0" dirty="0" smtClean="0">
                                      <a:latin typeface="Corbel" panose="020B0503020204020204" pitchFamily="34" charset="0"/>
                                    </a:rPr>
                                    <m:t>cm</m:t>
                                  </m:r>
                                </m:e>
                                <m:sup>
                                  <m:r>
                                    <a:rPr lang="en-GB" sz="140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400" dirty="0">
                              <a:latin typeface="Corbel" panose="020B0503020204020204" pitchFamily="34" charset="0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400" dirty="0"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42020169"/>
                      </a:ext>
                    </a:extLst>
                  </a:tr>
                  <a:tr h="823099">
                    <a:tc>
                      <a:txBody>
                        <a:bodyPr/>
                        <a:lstStyle/>
                        <a:p>
                          <a:pPr lvl="0" algn="ctr"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lvl="0" algn="ctr">
                            <a:lnSpc>
                              <a:spcPct val="100000"/>
                            </a:lnSpc>
                            <a:buNone/>
                          </a:pPr>
                          <a:endParaRPr lang="en-GB" sz="1300" dirty="0">
                            <a:latin typeface="Corbel" panose="020B0503020204020204" pitchFamily="34" charset="0"/>
                          </a:endParaRP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vl="0" algn="ctr">
                            <a:lnSpc>
                              <a:spcPct val="100000"/>
                            </a:lnSpc>
                            <a:buNone/>
                          </a:pPr>
                          <a:endParaRPr lang="en-GB" sz="1400" dirty="0"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vl="0" algn="ctr"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en-GB" sz="1400" i="1" dirty="0">
                              <a:latin typeface="Corbel" panose="020B0503020204020204" pitchFamily="34" charset="0"/>
                            </a:rPr>
                            <a:t>ADMR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vl="0" algn="ctr">
                            <a:lnSpc>
                              <a:spcPct val="100000"/>
                            </a:lnSpc>
                            <a:buNone/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  <a:p>
                          <a:pPr lvl="0" algn="ctr">
                            <a:lnSpc>
                              <a:spcPct val="100000"/>
                            </a:lnSpc>
                            <a:buNone/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  <a:p>
                          <a:pPr lvl="0" algn="ctr">
                            <a:lnSpc>
                              <a:spcPct val="100000"/>
                            </a:lnSpc>
                            <a:buNone/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3965919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5" name="Table 5">
                <a:extLst>
                  <a:ext uri="{FF2B5EF4-FFF2-40B4-BE49-F238E27FC236}">
                    <a16:creationId xmlns:a16="http://schemas.microsoft.com/office/drawing/2014/main" id="{47981FBA-9E54-8E2F-E466-1F1A7BDBD62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61124078"/>
                  </p:ext>
                </p:extLst>
              </p:nvPr>
            </p:nvGraphicFramePr>
            <p:xfrm>
              <a:off x="6049926" y="524566"/>
              <a:ext cx="4561366" cy="692442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18454">
                      <a:extLst>
                        <a:ext uri="{9D8B030D-6E8A-4147-A177-3AD203B41FA5}">
                          <a16:colId xmlns:a16="http://schemas.microsoft.com/office/drawing/2014/main" val="1107370464"/>
                        </a:ext>
                      </a:extLst>
                    </a:gridCol>
                    <a:gridCol w="1060728">
                      <a:extLst>
                        <a:ext uri="{9D8B030D-6E8A-4147-A177-3AD203B41FA5}">
                          <a16:colId xmlns:a16="http://schemas.microsoft.com/office/drawing/2014/main" val="1609078602"/>
                        </a:ext>
                      </a:extLst>
                    </a:gridCol>
                    <a:gridCol w="1060728">
                      <a:extLst>
                        <a:ext uri="{9D8B030D-6E8A-4147-A177-3AD203B41FA5}">
                          <a16:colId xmlns:a16="http://schemas.microsoft.com/office/drawing/2014/main" val="4022904176"/>
                        </a:ext>
                      </a:extLst>
                    </a:gridCol>
                    <a:gridCol w="1060728">
                      <a:extLst>
                        <a:ext uri="{9D8B030D-6E8A-4147-A177-3AD203B41FA5}">
                          <a16:colId xmlns:a16="http://schemas.microsoft.com/office/drawing/2014/main" val="949731104"/>
                        </a:ext>
                      </a:extLst>
                    </a:gridCol>
                    <a:gridCol w="1060728">
                      <a:extLst>
                        <a:ext uri="{9D8B030D-6E8A-4147-A177-3AD203B41FA5}">
                          <a16:colId xmlns:a16="http://schemas.microsoft.com/office/drawing/2014/main" val="3594740954"/>
                        </a:ext>
                      </a:extLst>
                    </a:gridCol>
                  </a:tblGrid>
                  <a:tr h="33963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400" b="1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</a:rPr>
                            <a:t>Shape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</a:rPr>
                            <a:t>Area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</a:rPr>
                            <a:t>Vertices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</a:rPr>
                            <a:t>Equations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906605332"/>
                      </a:ext>
                    </a:extLst>
                  </a:tr>
                  <a:tr h="82309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300" dirty="0">
                              <a:latin typeface="Corbel" panose="020B0503020204020204" pitchFamily="34" charset="0"/>
                            </a:rPr>
                            <a:t>Rectangle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129762" t="-41538" r="-200000" b="-7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i="1" dirty="0">
                              <a:latin typeface="Corbel" panose="020B0503020204020204" pitchFamily="34" charset="0"/>
                            </a:rPr>
                            <a:t>BCHM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35440" marT="9720" marB="972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328571" t="-41538" r="-1190" b="-7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7336665"/>
                      </a:ext>
                    </a:extLst>
                  </a:tr>
                  <a:tr h="82309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300" dirty="0">
                              <a:latin typeface="Corbel" panose="020B0503020204020204" pitchFamily="34" charset="0"/>
                            </a:rPr>
                            <a:t>Trapezium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400" dirty="0"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i="1" dirty="0">
                              <a:latin typeface="Corbel" panose="020B0503020204020204" pitchFamily="34" charset="0"/>
                            </a:rPr>
                            <a:t>BCGM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581113240"/>
                      </a:ext>
                    </a:extLst>
                  </a:tr>
                  <a:tr h="823099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r>
                            <a:rPr lang="en-GB" sz="1400" b="1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3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endParaRPr lang="en-GB" sz="1300" kern="1200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  <a:ea typeface="+mn-ea"/>
                            <a:cs typeface="+mn-cs"/>
                          </a:endParaRP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endParaRPr lang="en-GB" sz="1400" kern="1200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r>
                            <a:rPr lang="en-GB" sz="1400" i="1" kern="1200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CHF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endParaRPr lang="en-GB" sz="1200" kern="1200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  <a:ea typeface="+mn-ea"/>
                            <a:cs typeface="+mn-cs"/>
                          </a:endParaRPr>
                        </a:p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endParaRPr lang="en-GB" sz="1200" kern="1200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  <a:ea typeface="+mn-ea"/>
                            <a:cs typeface="+mn-cs"/>
                          </a:endParaRPr>
                        </a:p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endParaRPr lang="en-GB" sz="1200" kern="1200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0506419"/>
                      </a:ext>
                    </a:extLst>
                  </a:tr>
                  <a:tr h="82309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300" dirty="0">
                              <a:latin typeface="Corbel" panose="020B0503020204020204" pitchFamily="34" charset="0"/>
                            </a:rPr>
                            <a:t>Parallelogram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129762" t="-340000" r="-200000" b="-40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400" dirty="0"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087576704"/>
                      </a:ext>
                    </a:extLst>
                  </a:tr>
                  <a:tr h="823099">
                    <a:tc>
                      <a:txBody>
                        <a:bodyPr/>
                        <a:lstStyle/>
                        <a:p>
                          <a:pPr marL="0" lvl="0" algn="ctr" defTabSz="914400" rtl="0" eaLnBrk="1" latinLnBrk="0" hangingPunct="1"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en-GB" sz="1400" b="1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5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lvl="0" algn="ctr" defTabSz="914400" rtl="0" eaLnBrk="1" latinLnBrk="0" hangingPunct="1"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en-GB" sz="1300" kern="1200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Isosceles Triangle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129762" t="-440000" r="-200000" b="-30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endParaRPr lang="en-GB" sz="1400" kern="1200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endParaRPr lang="en-GB" sz="1200" kern="1200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  <a:ea typeface="+mn-ea"/>
                            <a:cs typeface="+mn-cs"/>
                          </a:endParaRPr>
                        </a:p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endParaRPr lang="en-GB" sz="1200" kern="1200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  <a:ea typeface="+mn-ea"/>
                            <a:cs typeface="+mn-cs"/>
                          </a:endParaRPr>
                        </a:p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endParaRPr lang="en-GB" sz="1200" kern="1200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01010058"/>
                      </a:ext>
                    </a:extLst>
                  </a:tr>
                  <a:tr h="82309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300" dirty="0">
                            <a:latin typeface="Corbel" panose="020B0503020204020204" pitchFamily="34" charset="0"/>
                          </a:endParaRP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400" dirty="0"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i="1" dirty="0">
                              <a:latin typeface="Corbel" panose="020B0503020204020204" pitchFamily="34" charset="0"/>
                            </a:rPr>
                            <a:t>ADK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28605747"/>
                      </a:ext>
                    </a:extLst>
                  </a:tr>
                  <a:tr h="82309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300" dirty="0">
                              <a:latin typeface="Corbel" panose="020B0503020204020204" pitchFamily="34" charset="0"/>
                            </a:rPr>
                            <a:t>Trapezium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129762" t="-640000" r="-200000" b="-10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400" dirty="0"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42020169"/>
                      </a:ext>
                    </a:extLst>
                  </a:tr>
                  <a:tr h="823099">
                    <a:tc>
                      <a:txBody>
                        <a:bodyPr/>
                        <a:lstStyle/>
                        <a:p>
                          <a:pPr lvl="0" algn="ctr"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lvl="0" algn="ctr">
                            <a:lnSpc>
                              <a:spcPct val="100000"/>
                            </a:lnSpc>
                            <a:buNone/>
                          </a:pPr>
                          <a:endParaRPr lang="en-GB" sz="1300" dirty="0">
                            <a:latin typeface="Corbel" panose="020B0503020204020204" pitchFamily="34" charset="0"/>
                          </a:endParaRP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vl="0" algn="ctr">
                            <a:lnSpc>
                              <a:spcPct val="100000"/>
                            </a:lnSpc>
                            <a:buNone/>
                          </a:pPr>
                          <a:endParaRPr lang="en-GB" sz="1400" dirty="0"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vl="0" algn="ctr"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en-GB" sz="1400" i="1" dirty="0">
                              <a:latin typeface="Corbel" panose="020B0503020204020204" pitchFamily="34" charset="0"/>
                            </a:rPr>
                            <a:t>ADMR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vl="0" algn="ctr">
                            <a:lnSpc>
                              <a:spcPct val="100000"/>
                            </a:lnSpc>
                            <a:buNone/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  <a:p>
                          <a:pPr lvl="0" algn="ctr">
                            <a:lnSpc>
                              <a:spcPct val="100000"/>
                            </a:lnSpc>
                            <a:buNone/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  <a:p>
                          <a:pPr lvl="0" algn="ctr">
                            <a:lnSpc>
                              <a:spcPct val="100000"/>
                            </a:lnSpc>
                            <a:buNone/>
                          </a:pPr>
                          <a:endParaRPr lang="en-GB" sz="1200" dirty="0"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3965919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872100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8350808-29E6-2F7C-5F97-A032B9471063}"/>
              </a:ext>
            </a:extLst>
          </p:cNvPr>
          <p:cNvSpPr txBox="1"/>
          <p:nvPr/>
        </p:nvSpPr>
        <p:spPr>
          <a:xfrm>
            <a:off x="80521" y="5641766"/>
            <a:ext cx="557548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rbel" panose="020B0503020204020204" pitchFamily="34" charset="0"/>
              </a:rPr>
              <a:t>The lines above are drawn on a centimetre grid.</a:t>
            </a:r>
          </a:p>
          <a:p>
            <a:r>
              <a:rPr lang="en-GB" sz="1400" dirty="0">
                <a:latin typeface="Corbel" panose="020B0503020204020204" pitchFamily="34" charset="0"/>
              </a:rPr>
              <a:t>Complete the table with: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Corbel" panose="020B0503020204020204" pitchFamily="34" charset="0"/>
              </a:rPr>
              <a:t>the name of each shape,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Corbel" panose="020B0503020204020204" pitchFamily="34" charset="0"/>
              </a:rPr>
              <a:t>the area of each shape,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Corbel" panose="020B0503020204020204" pitchFamily="34" charset="0"/>
              </a:rPr>
              <a:t>the lettered vertices of each shape,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Corbel" panose="020B0503020204020204" pitchFamily="34" charset="0"/>
              </a:rPr>
              <a:t>the equations of the line segments that form each shape’s perimeter.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latin typeface="Corbel" panose="020B0503020204020204" pitchFamily="34" charset="0"/>
            </a:endParaRPr>
          </a:p>
          <a:p>
            <a:r>
              <a:rPr lang="en-GB" sz="1400" dirty="0">
                <a:latin typeface="Corbel" panose="020B0503020204020204" pitchFamily="34" charset="0"/>
              </a:rPr>
              <a:t>The first shape in the table has been completed as an example.</a:t>
            </a:r>
          </a:p>
        </p:txBody>
      </p:sp>
      <p:sp>
        <p:nvSpPr>
          <p:cNvPr id="9" name="Half-frame 8">
            <a:extLst>
              <a:ext uri="{FF2B5EF4-FFF2-40B4-BE49-F238E27FC236}">
                <a16:creationId xmlns:a16="http://schemas.microsoft.com/office/drawing/2014/main" id="{0ED89D1C-D902-2077-152D-731C805E46A6}"/>
              </a:ext>
            </a:extLst>
          </p:cNvPr>
          <p:cNvSpPr/>
          <p:nvPr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    InterwovenMaths.com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A28A221-ADA6-3E07-6140-46D27A652738}"/>
              </a:ext>
            </a:extLst>
          </p:cNvPr>
          <p:cNvSpPr/>
          <p:nvPr/>
        </p:nvSpPr>
        <p:spPr>
          <a:xfrm>
            <a:off x="4885661" y="107514"/>
            <a:ext cx="572563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lnSpc>
                <a:spcPct val="75000"/>
              </a:lnSpc>
            </a:pPr>
            <a:r>
              <a:rPr lang="en-GB" sz="2000" dirty="0">
                <a:solidFill>
                  <a:schemeClr val="tx1"/>
                </a:solidFill>
                <a:latin typeface="Corbel" panose="020B0503020204020204" pitchFamily="34" charset="0"/>
              </a:rPr>
              <a:t>Area with…</a:t>
            </a:r>
            <a:r>
              <a:rPr lang="en-GB" sz="2800" dirty="0">
                <a:solidFill>
                  <a:schemeClr val="tx1"/>
                </a:solidFill>
                <a:latin typeface="Corbel" panose="020B0503020204020204" pitchFamily="34" charset="0"/>
              </a:rPr>
              <a:t> Equations of Straight Lines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D6F7D23-D253-DC96-B063-7F956489A788}"/>
              </a:ext>
            </a:extLst>
          </p:cNvPr>
          <p:cNvGrpSpPr/>
          <p:nvPr/>
        </p:nvGrpSpPr>
        <p:grpSpPr>
          <a:xfrm>
            <a:off x="60097" y="36588"/>
            <a:ext cx="265266" cy="271975"/>
            <a:chOff x="11461615" y="95276"/>
            <a:chExt cx="615950" cy="631529"/>
          </a:xfrm>
          <a:noFill/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969F57B5-4084-5E92-AA73-4841DD59F5A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grpFill/>
            <a:ln w="12700" cap="flat" cmpd="sng" algn="ctr">
              <a:solidFill>
                <a:schemeClr val="bg1">
                  <a:lumMod val="65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  <p:pic>
          <p:nvPicPr>
            <p:cNvPr id="13" name="Graphic 12" descr="Alterations &amp; Tailoring outline">
              <a:extLst>
                <a:ext uri="{FF2B5EF4-FFF2-40B4-BE49-F238E27FC236}">
                  <a16:creationId xmlns:a16="http://schemas.microsoft.com/office/drawing/2014/main" id="{9E2002A9-2C96-53B5-05C5-82BA2BCCD62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3E999F94-270D-9352-F675-37AA344C4F46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06734" y="646470"/>
            <a:ext cx="5843192" cy="446163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6" name="Table 5">
                <a:extLst>
                  <a:ext uri="{FF2B5EF4-FFF2-40B4-BE49-F238E27FC236}">
                    <a16:creationId xmlns:a16="http://schemas.microsoft.com/office/drawing/2014/main" id="{98CB4C0C-7F8B-2B52-43F8-0CE6000BF2F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17540817"/>
                  </p:ext>
                </p:extLst>
              </p:nvPr>
            </p:nvGraphicFramePr>
            <p:xfrm>
              <a:off x="6049926" y="524566"/>
              <a:ext cx="4561366" cy="692442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18454">
                      <a:extLst>
                        <a:ext uri="{9D8B030D-6E8A-4147-A177-3AD203B41FA5}">
                          <a16:colId xmlns:a16="http://schemas.microsoft.com/office/drawing/2014/main" val="1107370464"/>
                        </a:ext>
                      </a:extLst>
                    </a:gridCol>
                    <a:gridCol w="1060728">
                      <a:extLst>
                        <a:ext uri="{9D8B030D-6E8A-4147-A177-3AD203B41FA5}">
                          <a16:colId xmlns:a16="http://schemas.microsoft.com/office/drawing/2014/main" val="1609078602"/>
                        </a:ext>
                      </a:extLst>
                    </a:gridCol>
                    <a:gridCol w="1060728">
                      <a:extLst>
                        <a:ext uri="{9D8B030D-6E8A-4147-A177-3AD203B41FA5}">
                          <a16:colId xmlns:a16="http://schemas.microsoft.com/office/drawing/2014/main" val="4022904176"/>
                        </a:ext>
                      </a:extLst>
                    </a:gridCol>
                    <a:gridCol w="1060728">
                      <a:extLst>
                        <a:ext uri="{9D8B030D-6E8A-4147-A177-3AD203B41FA5}">
                          <a16:colId xmlns:a16="http://schemas.microsoft.com/office/drawing/2014/main" val="949731104"/>
                        </a:ext>
                      </a:extLst>
                    </a:gridCol>
                    <a:gridCol w="1060728">
                      <a:extLst>
                        <a:ext uri="{9D8B030D-6E8A-4147-A177-3AD203B41FA5}">
                          <a16:colId xmlns:a16="http://schemas.microsoft.com/office/drawing/2014/main" val="3594740954"/>
                        </a:ext>
                      </a:extLst>
                    </a:gridCol>
                  </a:tblGrid>
                  <a:tr h="32895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400" b="1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</a:rPr>
                            <a:t>Shape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</a:rPr>
                            <a:t>Area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</a:rPr>
                            <a:t>Vertices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</a:rPr>
                            <a:t>Equations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906605332"/>
                      </a:ext>
                    </a:extLst>
                  </a:tr>
                  <a:tr h="82443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300" dirty="0">
                              <a:latin typeface="Corbel" panose="020B0503020204020204" pitchFamily="34" charset="0"/>
                            </a:rPr>
                            <a:t>Rectangle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14:m>
                            <m:oMath xmlns:m="http://schemas.openxmlformats.org/officeDocument/2006/math">
                              <m:r>
                                <a:rPr lang="en-GB" sz="1400" i="1" dirty="0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sSup>
                                <m:sSupPr>
                                  <m:ctrlPr>
                                    <a:rPr lang="en-GB" sz="14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400" b="0" i="0" dirty="0" smtClean="0">
                                      <a:latin typeface="Corbel" panose="020B0503020204020204" pitchFamily="34" charset="0"/>
                                    </a:rPr>
                                    <m:t> 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sz="1400" i="0" dirty="0" smtClean="0">
                                      <a:latin typeface="Corbel" panose="020B0503020204020204" pitchFamily="34" charset="0"/>
                                    </a:rPr>
                                    <m:t>cm</m:t>
                                  </m:r>
                                </m:e>
                                <m:sup>
                                  <m:r>
                                    <a:rPr lang="en-GB" sz="140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400" dirty="0">
                              <a:latin typeface="Corbel" panose="020B0503020204020204" pitchFamily="34" charset="0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i="1" dirty="0">
                              <a:latin typeface="Corbel" panose="020B0503020204020204" pitchFamily="34" charset="0"/>
                            </a:rPr>
                            <a:t>BCHM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0000"/>
                            </a:lnSpc>
                          </a:pPr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200" i="1" dirty="0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oMath>
                          </a14:m>
                          <a:r>
                            <a:rPr lang="en-GB" sz="1200" i="1" dirty="0">
                              <a:latin typeface="Corbel" panose="020B0503020204020204" pitchFamily="34" charset="0"/>
                            </a:rPr>
                            <a:t> </a:t>
                          </a:r>
                          <a:br>
                            <a:rPr lang="en-GB" sz="1200" i="1" dirty="0">
                              <a:latin typeface="Corbel" panose="020B0503020204020204" pitchFamily="34" charset="0"/>
                            </a:rPr>
                          </a:br>
                          <a14:m>
                            <m:oMath xmlns:m="http://schemas.openxmlformats.org/officeDocument/2006/math">
                              <m:r>
                                <a:rPr lang="en-GB" sz="120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200" i="1" dirty="0" smtClean="0">
                                  <a:latin typeface="Cambria Math" panose="02040503050406030204" pitchFamily="18" charset="0"/>
                                </a:rPr>
                                <m:t>=3</m:t>
                              </m:r>
                            </m:oMath>
                          </a14:m>
                          <a:r>
                            <a:rPr lang="en-GB" sz="1200" i="1" dirty="0">
                              <a:latin typeface="Corbel" panose="020B0503020204020204" pitchFamily="34" charset="0"/>
                            </a:rPr>
                            <a:t> </a:t>
                          </a:r>
                          <a:br>
                            <a:rPr lang="en-GB" sz="1200" i="1" dirty="0">
                              <a:latin typeface="Corbel" panose="020B0503020204020204" pitchFamily="34" charset="0"/>
                            </a:rPr>
                          </a:br>
                          <a14:m>
                            <m:oMath xmlns:m="http://schemas.openxmlformats.org/officeDocument/2006/math">
                              <m:r>
                                <a:rPr lang="en-GB" sz="1200" i="1" dirty="0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1200" i="1" dirty="0" smtClean="0">
                                  <a:latin typeface="Cambria Math" panose="02040503050406030204" pitchFamily="18" charset="0"/>
                                </a:rPr>
                                <m:t>=−2</m:t>
                              </m:r>
                            </m:oMath>
                          </a14:m>
                          <a:r>
                            <a:rPr lang="en-GB" sz="1200" i="1" dirty="0">
                              <a:latin typeface="Corbel" panose="020B0503020204020204" pitchFamily="34" charset="0"/>
                            </a:rPr>
                            <a:t> </a:t>
                          </a:r>
                          <a:br>
                            <a:rPr lang="en-GB" sz="1200" i="1" dirty="0">
                              <a:latin typeface="Corbel" panose="020B0503020204020204" pitchFamily="34" charset="0"/>
                            </a:rPr>
                          </a:br>
                          <a14:m>
                            <m:oMath xmlns:m="http://schemas.openxmlformats.org/officeDocument/2006/math">
                              <m:r>
                                <a:rPr lang="en-GB" sz="1200" i="1" dirty="0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1200" i="1" dirty="0" smtClean="0">
                                  <a:latin typeface="Cambria Math" panose="02040503050406030204" pitchFamily="18" charset="0"/>
                                </a:rPr>
                                <m:t>=2</m:t>
                              </m:r>
                            </m:oMath>
                          </a14:m>
                          <a:r>
                            <a:rPr lang="en-GB" sz="1200" dirty="0">
                              <a:latin typeface="Corbel" panose="020B0503020204020204" pitchFamily="34" charset="0"/>
                            </a:rPr>
                            <a:t> </a:t>
                          </a:r>
                        </a:p>
                      </a:txBody>
                      <a:tcPr marL="235440" marT="9720" marB="972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7336665"/>
                      </a:ext>
                    </a:extLst>
                  </a:tr>
                  <a:tr h="82443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300" dirty="0">
                              <a:latin typeface="Corbel" panose="020B0503020204020204" pitchFamily="34" charset="0"/>
                            </a:rPr>
                            <a:t>Trapezium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14:m>
                            <m:oMath xmlns:m="http://schemas.openxmlformats.org/officeDocument/2006/math">
                              <m:r>
                                <a:rPr lang="en-GB" sz="140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</a:rPr>
                            <a:t> cm</a:t>
                          </a:r>
                          <a:r>
                            <a:rPr lang="en-GB" sz="1400" baseline="300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</a:rPr>
                            <a:t>2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i="1" dirty="0">
                              <a:latin typeface="Corbel" panose="020B0503020204020204" pitchFamily="34" charset="0"/>
                            </a:rPr>
                            <a:t>BCGM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=3</m:t>
                                </m:r>
                              </m:oMath>
                              <m:oMath xmlns:m="http://schemas.openxmlformats.org/officeDocument/2006/math"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  <m:oMath xmlns:m="http://schemas.openxmlformats.org/officeDocument/2006/math"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=2</m:t>
                                </m:r>
                              </m:oMath>
                              <m:oMath xmlns:m="http://schemas.openxmlformats.org/officeDocument/2006/math"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=3−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1200" dirty="0">
                            <a:solidFill>
                              <a:srgbClr val="C00000"/>
                            </a:solidFill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581113240"/>
                      </a:ext>
                    </a:extLst>
                  </a:tr>
                  <a:tr h="824433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r>
                            <a:rPr lang="en-GB" sz="1400" b="1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3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r>
                            <a:rPr lang="en-GB" sz="1300" kern="120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Isosceles</a:t>
                          </a:r>
                          <a:br>
                            <a:rPr lang="en-GB" sz="1300" kern="12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</a:br>
                          <a:r>
                            <a:rPr lang="en-GB" sz="1300" kern="12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Triangle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14:m>
                            <m:oMath xmlns:m="http://schemas.openxmlformats.org/officeDocument/2006/math">
                              <m:r>
                                <a:rPr lang="en-GB" sz="1400" b="0" i="1" kern="120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8</m:t>
                              </m:r>
                            </m:oMath>
                          </a14:m>
                          <a:r>
                            <a:rPr lang="en-GB" sz="1400" kern="12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 </a:t>
                          </a:r>
                          <a:r>
                            <a:rPr lang="en-GB" sz="14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</a:rPr>
                            <a:t>cm</a:t>
                          </a:r>
                          <a:r>
                            <a:rPr lang="en-GB" sz="1400" baseline="300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</a:rPr>
                            <a:t>2</a:t>
                          </a:r>
                          <a:endParaRPr lang="en-GB" sz="1400" kern="1200" dirty="0">
                            <a:solidFill>
                              <a:srgbClr val="C00000"/>
                            </a:solidFill>
                            <a:latin typeface="Corbel" panose="020B0503020204020204" pitchFamily="34" charset="0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r>
                            <a:rPr lang="en-GB" sz="1400" i="1" kern="1200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CHF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kern="120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  <m:r>
                                  <a:rPr lang="en-GB" sz="1200" b="0" i="1" kern="120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=3</m:t>
                                </m:r>
                              </m:oMath>
                              <m:oMath xmlns:m="http://schemas.openxmlformats.org/officeDocument/2006/math">
                                <m:r>
                                  <a:rPr lang="en-GB" sz="1200" b="0" i="1" kern="120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𝑦</m:t>
                                </m:r>
                                <m:r>
                                  <a:rPr lang="en-GB" sz="1200" b="0" i="1" kern="120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=2</m:t>
                                </m:r>
                              </m:oMath>
                              <m:oMath xmlns:m="http://schemas.openxmlformats.org/officeDocument/2006/math">
                                <m:r>
                                  <a:rPr lang="en-GB" sz="1200" b="0" i="1" kern="120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𝑦</m:t>
                                </m:r>
                                <m:r>
                                  <a:rPr lang="en-GB" sz="1200" b="0" i="1" kern="120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>
                                  <a:rPr lang="en-GB" sz="1200" b="0" i="1" kern="120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  <m:r>
                                  <a:rPr lang="en-GB" sz="1200" b="0" i="1" kern="120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−5</m:t>
                                </m:r>
                              </m:oMath>
                            </m:oMathPara>
                          </a14:m>
                          <a:endParaRPr lang="en-GB" sz="1200" kern="1200" dirty="0">
                            <a:solidFill>
                              <a:srgbClr val="C00000"/>
                            </a:solidFill>
                            <a:latin typeface="Corbel" panose="020B0503020204020204" pitchFamily="34" charset="0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0506419"/>
                      </a:ext>
                    </a:extLst>
                  </a:tr>
                  <a:tr h="82443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300" dirty="0">
                              <a:latin typeface="Corbel" panose="020B0503020204020204" pitchFamily="34" charset="0"/>
                            </a:rPr>
                            <a:t>Parallelogram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400" b="0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20</m:t>
                              </m:r>
                            </m:oMath>
                          </a14:m>
                          <a:r>
                            <a:rPr lang="en-GB" sz="1400" kern="1200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 </a:t>
                          </a: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</a:rPr>
                            <a:t>cm</a:t>
                          </a:r>
                          <a:r>
                            <a:rPr lang="en-GB" sz="1400" baseline="30000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</a:rPr>
                            <a:t>2</a:t>
                          </a:r>
                          <a:endParaRPr lang="en-GB" sz="1400" kern="1200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i="1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</a:rPr>
                            <a:t>ACFJ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  <m:oMath xmlns:m="http://schemas.openxmlformats.org/officeDocument/2006/math"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oMath>
                              <m:oMath xmlns:m="http://schemas.openxmlformats.org/officeDocument/2006/math"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=2</m:t>
                                </m:r>
                              </m:oMath>
                              <m:oMath xmlns:m="http://schemas.openxmlformats.org/officeDocument/2006/math"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=−2</m:t>
                                </m:r>
                              </m:oMath>
                            </m:oMathPara>
                          </a14:m>
                          <a:endParaRPr lang="en-GB" sz="1200" dirty="0">
                            <a:solidFill>
                              <a:srgbClr val="C00000"/>
                            </a:solidFill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087576704"/>
                      </a:ext>
                    </a:extLst>
                  </a:tr>
                  <a:tr h="824433">
                    <a:tc>
                      <a:txBody>
                        <a:bodyPr/>
                        <a:lstStyle/>
                        <a:p>
                          <a:pPr marL="0" lvl="0" algn="ctr" defTabSz="914400" rtl="0" eaLnBrk="1" latinLnBrk="0" hangingPunct="1"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en-GB" sz="1400" b="1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5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lvl="0" algn="ctr" defTabSz="914400" rtl="0" eaLnBrk="1" latinLnBrk="0" hangingPunct="1"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en-GB" sz="1300" kern="1200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Isosceles Triangle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400" kern="120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9</m:t>
                              </m:r>
                              <m:sSup>
                                <m:sSupPr>
                                  <m:ctrlPr>
                                    <a:rPr lang="en-GB" sz="1400" i="1" kern="120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400" kern="1200" dirty="0" smtClean="0">
                                      <a:solidFill>
                                        <a:schemeClr val="tx1"/>
                                      </a:solidFill>
                                      <a:latin typeface="Corbel" panose="020B0503020204020204" pitchFamily="34" charset="0"/>
                                      <a:ea typeface="+mn-ea"/>
                                      <a:cs typeface="+mn-cs"/>
                                    </a:rPr>
                                    <m:t> 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sz="1400" kern="1200" dirty="0" smtClean="0">
                                      <a:solidFill>
                                        <a:schemeClr val="tx1"/>
                                      </a:solidFill>
                                      <a:latin typeface="Corbel" panose="020B0503020204020204" pitchFamily="34" charset="0"/>
                                      <a:ea typeface="+mn-ea"/>
                                      <a:cs typeface="+mn-cs"/>
                                    </a:rPr>
                                    <m:t>cm</m:t>
                                  </m:r>
                                </m:e>
                                <m:sup>
                                  <m:r>
                                    <a:rPr lang="en-GB" sz="1400" kern="120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400" kern="1200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r>
                            <a:rPr lang="en-GB" sz="1400" i="1" kern="12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EFM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kern="120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𝑦</m:t>
                                </m:r>
                                <m:r>
                                  <a:rPr lang="en-GB" sz="1200" b="0" i="1" kern="120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>
                                  <a:rPr lang="en-GB" sz="1200" b="0" i="1" kern="120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  <m:r>
                                  <a:rPr lang="en-GB" sz="1200" b="0" i="1" kern="120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−5</m:t>
                                </m:r>
                              </m:oMath>
                              <m:oMath xmlns:m="http://schemas.openxmlformats.org/officeDocument/2006/math">
                                <m:r>
                                  <a:rPr lang="en-GB" sz="1200" b="0" i="1" kern="120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𝑦</m:t>
                                </m:r>
                                <m:r>
                                  <a:rPr lang="en-GB" sz="1200" b="0" i="1" kern="120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=3−</m:t>
                                </m:r>
                                <m:r>
                                  <a:rPr lang="en-GB" sz="1200" b="0" i="1" kern="120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</m:oMath>
                              <m:oMath xmlns:m="http://schemas.openxmlformats.org/officeDocument/2006/math">
                                <m:r>
                                  <a:rPr lang="en-GB" sz="1200" b="0" i="1" kern="120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𝑦</m:t>
                                </m:r>
                                <m:r>
                                  <a:rPr lang="en-GB" sz="1200" b="0" i="1" kern="120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=2</m:t>
                                </m:r>
                              </m:oMath>
                            </m:oMathPara>
                          </a14:m>
                          <a:endParaRPr lang="en-GB" sz="1200" kern="1200" dirty="0">
                            <a:solidFill>
                              <a:srgbClr val="C00000"/>
                            </a:solidFill>
                            <a:latin typeface="Corbel" panose="020B0503020204020204" pitchFamily="34" charset="0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01010058"/>
                      </a:ext>
                    </a:extLst>
                  </a:tr>
                  <a:tr h="82443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300" kern="1200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Isosceles Triangle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14:m>
                            <m:oMath xmlns:m="http://schemas.openxmlformats.org/officeDocument/2006/math">
                              <m:r>
                                <a:rPr lang="en-GB" sz="140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12.25</m:t>
                              </m:r>
                              <m:sSup>
                                <m:sSupPr>
                                  <m:ctrlPr>
                                    <a:rPr lang="en-GB" sz="1400" i="1" kern="1200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400" kern="1200" dirty="0" smtClean="0">
                                      <a:solidFill>
                                        <a:srgbClr val="C00000"/>
                                      </a:solidFill>
                                      <a:latin typeface="Corbel" panose="020B0503020204020204" pitchFamily="34" charset="0"/>
                                      <a:ea typeface="+mn-ea"/>
                                      <a:cs typeface="+mn-cs"/>
                                    </a:rPr>
                                    <m:t> 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sz="1400" kern="1200" dirty="0" smtClean="0">
                                      <a:solidFill>
                                        <a:srgbClr val="C00000"/>
                                      </a:solidFill>
                                      <a:latin typeface="Corbel" panose="020B0503020204020204" pitchFamily="34" charset="0"/>
                                      <a:ea typeface="+mn-ea"/>
                                      <a:cs typeface="+mn-cs"/>
                                    </a:rPr>
                                    <m:t>cm</m:t>
                                  </m:r>
                                </m:e>
                                <m:sup>
                                  <m:r>
                                    <a:rPr lang="en-GB" sz="1400" kern="1200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400" kern="12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 </a:t>
                          </a:r>
                          <a:endParaRPr lang="en-GB" sz="1400" dirty="0">
                            <a:solidFill>
                              <a:srgbClr val="C00000"/>
                            </a:solidFill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i="1" dirty="0">
                              <a:latin typeface="Corbel" panose="020B0503020204020204" pitchFamily="34" charset="0"/>
                            </a:rPr>
                            <a:t>ADK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  <m:oMath xmlns:m="http://schemas.openxmlformats.org/officeDocument/2006/math"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=3−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  <m:oMath xmlns:m="http://schemas.openxmlformats.org/officeDocument/2006/math"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=−2</m:t>
                                </m:r>
                              </m:oMath>
                            </m:oMathPara>
                          </a14:m>
                          <a:endParaRPr lang="en-GB" sz="1200" dirty="0">
                            <a:solidFill>
                              <a:srgbClr val="C00000"/>
                            </a:solidFill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28605747"/>
                      </a:ext>
                    </a:extLst>
                  </a:tr>
                  <a:tr h="82443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300" dirty="0">
                              <a:latin typeface="Corbel" panose="020B0503020204020204" pitchFamily="34" charset="0"/>
                            </a:rPr>
                            <a:t>Trapezium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40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GB" sz="1400" b="0" i="1" dirty="0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sSup>
                                <m:sSupPr>
                                  <m:ctrlPr>
                                    <a:rPr lang="en-GB" sz="14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400" b="0" i="0" dirty="0" smtClean="0">
                                      <a:latin typeface="Corbel" panose="020B0503020204020204" pitchFamily="34" charset="0"/>
                                    </a:rPr>
                                    <m:t> 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sz="1400" i="0" dirty="0" smtClean="0">
                                      <a:latin typeface="Corbel" panose="020B0503020204020204" pitchFamily="34" charset="0"/>
                                    </a:rPr>
                                    <m:t>cm</m:t>
                                  </m:r>
                                </m:e>
                                <m:sup>
                                  <m:r>
                                    <a:rPr lang="en-GB" sz="140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400" dirty="0">
                              <a:latin typeface="Corbel" panose="020B0503020204020204" pitchFamily="34" charset="0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</a:rPr>
                            <a:t>ACHN</a:t>
                          </a: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</a:rPr>
                            <a:t>or</a:t>
                          </a:r>
                          <a:br>
                            <a:rPr lang="en-GB" sz="14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</a:rPr>
                          </a:br>
                          <a:r>
                            <a:rPr lang="en-GB" sz="14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</a:rPr>
                            <a:t>BCFM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solidFill>
                              <a:srgbClr val="C00000"/>
                            </a:solidFill>
                            <a:latin typeface="Corbel" panose="020B0503020204020204" pitchFamily="34" charset="0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solidFill>
                              <a:srgbClr val="C00000"/>
                            </a:solidFill>
                            <a:latin typeface="Corbel" panose="020B0503020204020204" pitchFamily="34" charset="0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solidFill>
                              <a:srgbClr val="C00000"/>
                            </a:solidFill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42020169"/>
                      </a:ext>
                    </a:extLst>
                  </a:tr>
                  <a:tr h="824433">
                    <a:tc>
                      <a:txBody>
                        <a:bodyPr/>
                        <a:lstStyle/>
                        <a:p>
                          <a:pPr lvl="0" algn="ctr"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lvl="0" algn="ctr"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en-GB" sz="13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</a:rPr>
                            <a:t>Trapezium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vl="0" algn="ctr">
                            <a:lnSpc>
                              <a:spcPct val="100000"/>
                            </a:lnSpc>
                            <a:buNone/>
                          </a:pP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17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GB" sz="1400" i="1" kern="1200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400" kern="1200" dirty="0" smtClean="0">
                                      <a:solidFill>
                                        <a:srgbClr val="C00000"/>
                                      </a:solidFill>
                                      <a:latin typeface="Corbel" panose="020B0503020204020204" pitchFamily="34" charset="0"/>
                                      <a:ea typeface="+mn-ea"/>
                                      <a:cs typeface="+mn-cs"/>
                                    </a:rPr>
                                    <m:t> 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sz="1400" kern="1200" dirty="0" smtClean="0">
                                      <a:solidFill>
                                        <a:srgbClr val="C00000"/>
                                      </a:solidFill>
                                      <a:latin typeface="Corbel" panose="020B0503020204020204" pitchFamily="34" charset="0"/>
                                      <a:ea typeface="+mn-ea"/>
                                      <a:cs typeface="+mn-cs"/>
                                    </a:rPr>
                                    <m:t>cm</m:t>
                                  </m:r>
                                </m:e>
                                <m:sup>
                                  <m:r>
                                    <a:rPr lang="en-GB" sz="1400" kern="1200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400" kern="12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 </a:t>
                          </a:r>
                          <a:endParaRPr lang="en-GB" sz="1400" dirty="0">
                            <a:solidFill>
                              <a:srgbClr val="C00000"/>
                            </a:solidFill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vl="0" algn="ctr"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en-GB" sz="1400" i="1" dirty="0">
                              <a:latin typeface="Corbel" panose="020B0503020204020204" pitchFamily="34" charset="0"/>
                            </a:rPr>
                            <a:t>ADMR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vl="0" algn="ctr">
                            <a:lnSpc>
                              <a:spcPct val="100000"/>
                            </a:lnSpc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=3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+4</m:t>
                                </m:r>
                              </m:oMath>
                              <m:oMath xmlns:m="http://schemas.openxmlformats.org/officeDocument/2006/math"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oMath>
                              <m:oMath xmlns:m="http://schemas.openxmlformats.org/officeDocument/2006/math"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=2</m:t>
                                </m:r>
                              </m:oMath>
                              <m:oMath xmlns:m="http://schemas.openxmlformats.org/officeDocument/2006/math"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=−2</m:t>
                                </m:r>
                              </m:oMath>
                            </m:oMathPara>
                          </a14:m>
                          <a:endParaRPr lang="en-GB" sz="1200" i="1" dirty="0">
                            <a:solidFill>
                              <a:srgbClr val="C00000"/>
                            </a:solidFill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3965919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6" name="Table 5">
                <a:extLst>
                  <a:ext uri="{FF2B5EF4-FFF2-40B4-BE49-F238E27FC236}">
                    <a16:creationId xmlns:a16="http://schemas.microsoft.com/office/drawing/2014/main" id="{98CB4C0C-7F8B-2B52-43F8-0CE6000BF2F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17540817"/>
                  </p:ext>
                </p:extLst>
              </p:nvPr>
            </p:nvGraphicFramePr>
            <p:xfrm>
              <a:off x="6049926" y="524566"/>
              <a:ext cx="4561366" cy="692442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18454">
                      <a:extLst>
                        <a:ext uri="{9D8B030D-6E8A-4147-A177-3AD203B41FA5}">
                          <a16:colId xmlns:a16="http://schemas.microsoft.com/office/drawing/2014/main" val="1107370464"/>
                        </a:ext>
                      </a:extLst>
                    </a:gridCol>
                    <a:gridCol w="1060728">
                      <a:extLst>
                        <a:ext uri="{9D8B030D-6E8A-4147-A177-3AD203B41FA5}">
                          <a16:colId xmlns:a16="http://schemas.microsoft.com/office/drawing/2014/main" val="1609078602"/>
                        </a:ext>
                      </a:extLst>
                    </a:gridCol>
                    <a:gridCol w="1060728">
                      <a:extLst>
                        <a:ext uri="{9D8B030D-6E8A-4147-A177-3AD203B41FA5}">
                          <a16:colId xmlns:a16="http://schemas.microsoft.com/office/drawing/2014/main" val="4022904176"/>
                        </a:ext>
                      </a:extLst>
                    </a:gridCol>
                    <a:gridCol w="1060728">
                      <a:extLst>
                        <a:ext uri="{9D8B030D-6E8A-4147-A177-3AD203B41FA5}">
                          <a16:colId xmlns:a16="http://schemas.microsoft.com/office/drawing/2014/main" val="949731104"/>
                        </a:ext>
                      </a:extLst>
                    </a:gridCol>
                    <a:gridCol w="1060728">
                      <a:extLst>
                        <a:ext uri="{9D8B030D-6E8A-4147-A177-3AD203B41FA5}">
                          <a16:colId xmlns:a16="http://schemas.microsoft.com/office/drawing/2014/main" val="3594740954"/>
                        </a:ext>
                      </a:extLst>
                    </a:gridCol>
                  </a:tblGrid>
                  <a:tr h="32895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400" b="1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</a:rPr>
                            <a:t>Shape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</a:rPr>
                            <a:t>Area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</a:rPr>
                            <a:t>Vertices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</a:rPr>
                            <a:t>Equations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906605332"/>
                      </a:ext>
                    </a:extLst>
                  </a:tr>
                  <a:tr h="82443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300" dirty="0">
                              <a:latin typeface="Corbel" panose="020B0503020204020204" pitchFamily="34" charset="0"/>
                            </a:rPr>
                            <a:t>Rectangle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129762" t="-40000" r="-200000" b="-70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i="1" dirty="0">
                              <a:latin typeface="Corbel" panose="020B0503020204020204" pitchFamily="34" charset="0"/>
                            </a:rPr>
                            <a:t>BCHM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35440" marT="9720" marB="972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328571" t="-40000" r="-1190" b="-7015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7336665"/>
                      </a:ext>
                    </a:extLst>
                  </a:tr>
                  <a:tr h="82443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300" dirty="0">
                              <a:latin typeface="Corbel" panose="020B0503020204020204" pitchFamily="34" charset="0"/>
                            </a:rPr>
                            <a:t>Trapezium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129762" t="-140000" r="-200000" b="-60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i="1" dirty="0">
                              <a:latin typeface="Corbel" panose="020B0503020204020204" pitchFamily="34" charset="0"/>
                            </a:rPr>
                            <a:t>BCGM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328571" t="-140000" r="-1190" b="-6015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81113240"/>
                      </a:ext>
                    </a:extLst>
                  </a:tr>
                  <a:tr h="824433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r>
                            <a:rPr lang="en-GB" sz="1400" b="1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3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r>
                            <a:rPr lang="en-GB" sz="1300" kern="120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Isosceles</a:t>
                          </a:r>
                          <a:br>
                            <a:rPr lang="en-GB" sz="1300" kern="12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</a:br>
                          <a:r>
                            <a:rPr lang="en-GB" sz="1300" kern="12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Triangle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129762" t="-240000" r="-200000" b="-50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r>
                            <a:rPr lang="en-GB" sz="1400" i="1" kern="1200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CHF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328571" t="-240000" r="-1190" b="-5015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0506419"/>
                      </a:ext>
                    </a:extLst>
                  </a:tr>
                  <a:tr h="82443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300" dirty="0">
                              <a:latin typeface="Corbel" panose="020B0503020204020204" pitchFamily="34" charset="0"/>
                            </a:rPr>
                            <a:t>Parallelogram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129762" t="-340000" r="-200000" b="-40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i="1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</a:rPr>
                            <a:t>ACFJ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328571" t="-340000" r="-1190" b="-4015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87576704"/>
                      </a:ext>
                    </a:extLst>
                  </a:tr>
                  <a:tr h="824433">
                    <a:tc>
                      <a:txBody>
                        <a:bodyPr/>
                        <a:lstStyle/>
                        <a:p>
                          <a:pPr marL="0" lvl="0" algn="ctr" defTabSz="914400" rtl="0" eaLnBrk="1" latinLnBrk="0" hangingPunct="1"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en-GB" sz="1400" b="1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5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lvl="0" algn="ctr" defTabSz="914400" rtl="0" eaLnBrk="1" latinLnBrk="0" hangingPunct="1"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en-GB" sz="1300" kern="1200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Isosceles Triangle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129762" t="-440000" r="-200000" b="-30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</a:pPr>
                          <a:r>
                            <a:rPr lang="en-GB" sz="1400" i="1" kern="12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EFM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328571" t="-440000" r="-1190" b="-3015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01010058"/>
                      </a:ext>
                    </a:extLst>
                  </a:tr>
                  <a:tr h="82443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300" kern="1200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Isosceles Triangle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129762" t="-540000" r="-200000" b="-20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i="1" dirty="0">
                              <a:latin typeface="Corbel" panose="020B0503020204020204" pitchFamily="34" charset="0"/>
                            </a:rPr>
                            <a:t>ADK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328571" t="-540000" r="-1190" b="-2015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28605747"/>
                      </a:ext>
                    </a:extLst>
                  </a:tr>
                  <a:tr h="82443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300" dirty="0">
                              <a:latin typeface="Corbel" panose="020B0503020204020204" pitchFamily="34" charset="0"/>
                            </a:rPr>
                            <a:t>Trapezium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129762" t="-640000" r="-200000" b="-10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</a:rPr>
                            <a:t>ACHN</a:t>
                          </a: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GB" sz="14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</a:rPr>
                            <a:t>or</a:t>
                          </a:r>
                          <a:br>
                            <a:rPr lang="en-GB" sz="14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</a:rPr>
                          </a:br>
                          <a:r>
                            <a:rPr lang="en-GB" sz="14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</a:rPr>
                            <a:t>BCFM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solidFill>
                              <a:srgbClr val="C00000"/>
                            </a:solidFill>
                            <a:latin typeface="Corbel" panose="020B0503020204020204" pitchFamily="34" charset="0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solidFill>
                              <a:srgbClr val="C00000"/>
                            </a:solidFill>
                            <a:latin typeface="Corbel" panose="020B0503020204020204" pitchFamily="34" charset="0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endParaRPr lang="en-GB" sz="1200" dirty="0">
                            <a:solidFill>
                              <a:srgbClr val="C00000"/>
                            </a:solidFill>
                            <a:latin typeface="Corbel" panose="020B0503020204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42020169"/>
                      </a:ext>
                    </a:extLst>
                  </a:tr>
                  <a:tr h="824433">
                    <a:tc>
                      <a:txBody>
                        <a:bodyPr/>
                        <a:lstStyle/>
                        <a:p>
                          <a:pPr lvl="0" algn="ctr"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en-GB" sz="14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lvl="0" algn="ctr"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en-GB" sz="13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</a:rPr>
                            <a:t>Trapezium</a:t>
                          </a:r>
                        </a:p>
                      </a:txBody>
                      <a:tcPr marL="19440" marR="1944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129762" t="-740000" r="-200000" b="-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lvl="0" algn="ctr"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en-GB" sz="1400" i="1" dirty="0">
                              <a:latin typeface="Corbel" panose="020B0503020204020204" pitchFamily="34" charset="0"/>
                            </a:rPr>
                            <a:t>ADMR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328571" t="-740000" r="-1190" b="-15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3965919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7" name="TextBox 11">
            <a:extLst>
              <a:ext uri="{FF2B5EF4-FFF2-40B4-BE49-F238E27FC236}">
                <a16:creationId xmlns:a16="http://schemas.microsoft.com/office/drawing/2014/main" id="{79450EC5-F2A3-BF6A-2C46-BD735A3A6338}"/>
              </a:ext>
            </a:extLst>
          </p:cNvPr>
          <p:cNvSpPr txBox="1"/>
          <p:nvPr/>
        </p:nvSpPr>
        <p:spPr>
          <a:xfrm rot="1238043">
            <a:off x="3599683" y="579657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43618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2342</TotalTime>
  <Words>806</Words>
  <Application>Microsoft Macintosh PowerPoint</Application>
  <PresentationFormat>Custom</PresentationFormat>
  <Paragraphs>211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Cambria</vt:lpstr>
      <vt:lpstr>Cambria Math</vt:lpstr>
      <vt:lpstr>Corbel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 landscape</dc:title>
  <dc:creator>KSH</dc:creator>
  <cp:lastModifiedBy>N Day (Staff)</cp:lastModifiedBy>
  <cp:revision>5</cp:revision>
  <cp:lastPrinted>2022-05-09T14:47:56Z</cp:lastPrinted>
  <dcterms:created xsi:type="dcterms:W3CDTF">2022-04-26T20:34:40Z</dcterms:created>
  <dcterms:modified xsi:type="dcterms:W3CDTF">2022-05-22T16:34:47Z</dcterms:modified>
</cp:coreProperties>
</file>