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66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438445-633E-F548-863E-CAAE2742EF9B}" v="267" dt="2022-08-02T22:07:38.3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74"/>
    <p:restoredTop sz="96302"/>
  </p:normalViewPr>
  <p:slideViewPr>
    <p:cSldViewPr snapToGrid="0" snapToObjects="1">
      <p:cViewPr>
        <p:scale>
          <a:sx n="123" d="100"/>
          <a:sy n="123" d="100"/>
        </p:scale>
        <p:origin x="488" y="10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5E734-D1C8-944B-BBCF-08E8F26BEB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961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5E734-D1C8-944B-BBCF-08E8F26BEBB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856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5E734-D1C8-944B-BBCF-08E8F26BEBB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94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50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72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2" name="Half-frame 1">
            <a:extLst>
              <a:ext uri="{FF2B5EF4-FFF2-40B4-BE49-F238E27FC236}">
                <a16:creationId xmlns:a16="http://schemas.microsoft.com/office/drawing/2014/main" id="{84C3EB43-A880-D1A7-88C5-34D1929ED2AF}"/>
              </a:ext>
            </a:extLst>
          </p:cNvPr>
          <p:cNvSpPr/>
          <p:nvPr userDrawn="1"/>
        </p:nvSpPr>
        <p:spPr>
          <a:xfrm flipH="1" flipV="1">
            <a:off x="7126946" y="5947061"/>
            <a:ext cx="5067825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6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  <p:sp>
        <p:nvSpPr>
          <p:cNvPr id="2" name="Half-frame 1">
            <a:extLst>
              <a:ext uri="{FF2B5EF4-FFF2-40B4-BE49-F238E27FC236}">
                <a16:creationId xmlns:a16="http://schemas.microsoft.com/office/drawing/2014/main" id="{7E7AEC05-979A-DB9C-325F-8AE49DE19AB1}"/>
              </a:ext>
            </a:extLst>
          </p:cNvPr>
          <p:cNvSpPr/>
          <p:nvPr userDrawn="1"/>
        </p:nvSpPr>
        <p:spPr>
          <a:xfrm flipH="1" flipV="1">
            <a:off x="7126946" y="5947061"/>
            <a:ext cx="5067825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5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  <p:sldLayoutId id="2147483670" r:id="rId4"/>
    <p:sldLayoutId id="214748366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0" Type="http://schemas.openxmlformats.org/officeDocument/2006/relationships/image" Target="../media/image15.png"/><Relationship Id="rId4" Type="http://schemas.openxmlformats.org/officeDocument/2006/relationships/image" Target="../media/image4.sv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8.png"/><Relationship Id="rId5" Type="http://schemas.openxmlformats.org/officeDocument/2006/relationships/image" Target="../media/image13.png"/><Relationship Id="rId15" Type="http://schemas.openxmlformats.org/officeDocument/2006/relationships/image" Target="../media/image4.svg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B5492F1E-66B0-6148-AA24-1A700C9464C5}"/>
              </a:ext>
            </a:extLst>
          </p:cNvPr>
          <p:cNvSpPr/>
          <p:nvPr/>
        </p:nvSpPr>
        <p:spPr>
          <a:xfrm>
            <a:off x="2772" y="2772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194F83C-B093-F94E-8BAB-9E920EBA631E}"/>
              </a:ext>
            </a:extLst>
          </p:cNvPr>
          <p:cNvGrpSpPr/>
          <p:nvPr/>
        </p:nvGrpSpPr>
        <p:grpSpPr>
          <a:xfrm>
            <a:off x="11464387" y="98048"/>
            <a:ext cx="615950" cy="631529"/>
            <a:chOff x="11461615" y="95276"/>
            <a:chExt cx="615950" cy="63152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257FF92-FE0C-AA40-B0FE-D6C8B1E4CA0A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8C490BA0-667F-274D-BCA4-BA5570892A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F6CFDF80-61EA-9840-8F7F-742D88E9564D}"/>
              </a:ext>
            </a:extLst>
          </p:cNvPr>
          <p:cNvSpPr/>
          <p:nvPr/>
        </p:nvSpPr>
        <p:spPr>
          <a:xfrm>
            <a:off x="8426337" y="6449755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@MansbridgeMaths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A974CC-C1AD-9E4E-B71D-194B74749F55}"/>
              </a:ext>
            </a:extLst>
          </p:cNvPr>
          <p:cNvSpPr txBox="1"/>
          <p:nvPr/>
        </p:nvSpPr>
        <p:spPr>
          <a:xfrm>
            <a:off x="185787" y="375634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2"/>
                </a:solidFill>
              </a:rPr>
              <a:t>Frequency Diagrams </a:t>
            </a:r>
            <a:r>
              <a:rPr lang="en-GB" sz="4000" b="0" dirty="0">
                <a:solidFill>
                  <a:schemeClr val="bg2"/>
                </a:solidFill>
              </a:rPr>
              <a:t>with…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85788" y="1076343"/>
                <a:ext cx="5802058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914400"/>
                <a14:m>
                  <m:oMath xmlns:m="http://schemas.openxmlformats.org/officeDocument/2006/math">
                    <m:r>
                      <a:rPr lang="en-GB" sz="1700" i="1" dirty="0" smtClean="0">
                        <a:solidFill>
                          <a:srgbClr val="632E6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students have their heights measured to the nearest foot.</a:t>
                </a:r>
                <a:b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</a:br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Draw a </a:t>
                </a:r>
                <a:r>
                  <a:rPr lang="en-GB" sz="1700" b="1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cumulative frequency diagram </a:t>
                </a:r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for these data. </a:t>
                </a:r>
                <a:endParaRPr lang="en-GB" sz="1700" dirty="0">
                  <a:latin typeface="Corbel" panose="020B0503020204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88" y="1076343"/>
                <a:ext cx="5802058" cy="615553"/>
              </a:xfrm>
              <a:prstGeom prst="rect">
                <a:avLst/>
              </a:prstGeom>
              <a:blipFill>
                <a:blip r:embed="rId5"/>
                <a:stretch>
                  <a:fillRect l="-655" t="-2000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6281327" y="1076343"/>
                <a:ext cx="5876501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914400"/>
                <a:r>
                  <a:rPr lang="en-GB" sz="1700" dirty="0">
                    <a:solidFill>
                      <a:srgbClr val="632E62"/>
                    </a:solidFill>
                    <a:ea typeface="Cambria Math" panose="02040503050406030204" pitchFamily="18" charset="0"/>
                  </a:rPr>
                  <a:t>The heights of </a:t>
                </a:r>
                <a14:m>
                  <m:oMath xmlns:m="http://schemas.openxmlformats.org/officeDocument/2006/math">
                    <m:r>
                      <a:rPr lang="en-GB" sz="1700" i="1" dirty="0" smtClean="0">
                        <a:solidFill>
                          <a:srgbClr val="632E6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sunflowers are truncated to a whole number of metres. Draw a </a:t>
                </a:r>
                <a:r>
                  <a:rPr lang="en-GB" sz="1700" b="1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histogram</a:t>
                </a:r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for these data. </a:t>
                </a:r>
                <a:endParaRPr lang="en-GB" sz="1700" dirty="0">
                  <a:latin typeface="Corbel" panose="020B0503020204020204" pitchFamily="34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327" y="1076343"/>
                <a:ext cx="5876501" cy="615553"/>
              </a:xfrm>
              <a:prstGeom prst="rect">
                <a:avLst/>
              </a:prstGeom>
              <a:blipFill>
                <a:blip r:embed="rId6"/>
                <a:stretch>
                  <a:fillRect l="-647" t="-2000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6618232"/>
                  </p:ext>
                </p:extLst>
              </p:nvPr>
            </p:nvGraphicFramePr>
            <p:xfrm>
              <a:off x="268945" y="1719265"/>
              <a:ext cx="5565669" cy="1643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8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353669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1591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Height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foot)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bg2"/>
                              </a:solidFill>
                            </a:rPr>
                            <a:t>Height</a:t>
                          </a:r>
                          <a:br>
                            <a:rPr lang="en-US" sz="1400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6618232"/>
                  </p:ext>
                </p:extLst>
              </p:nvPr>
            </p:nvGraphicFramePr>
            <p:xfrm>
              <a:off x="268945" y="1719265"/>
              <a:ext cx="5565669" cy="1643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8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353669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563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Height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foot)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bg2"/>
                              </a:solidFill>
                            </a:rPr>
                            <a:t>Height</a:t>
                          </a:r>
                          <a:br>
                            <a:rPr lang="en-US" sz="1400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87200" t="-167857" r="-165600" b="-23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7" name="Title 1">
            <a:extLst>
              <a:ext uri="{FF2B5EF4-FFF2-40B4-BE49-F238E27FC236}">
                <a16:creationId xmlns:a16="http://schemas.microsoft.com/office/drawing/2014/main" id="{CF533267-F965-7B42-8103-AEA7D1A0E94C}"/>
              </a:ext>
            </a:extLst>
          </p:cNvPr>
          <p:cNvSpPr txBox="1">
            <a:spLocks/>
          </p:cNvSpPr>
          <p:nvPr/>
        </p:nvSpPr>
        <p:spPr>
          <a:xfrm>
            <a:off x="6498264" y="144902"/>
            <a:ext cx="4649969" cy="823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b="1" dirty="0">
                <a:solidFill>
                  <a:schemeClr val="bg2"/>
                </a:solidFill>
              </a:rPr>
              <a:t>Bounds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EF17264-7F45-F19A-592D-2CD3B310A1DC}"/>
              </a:ext>
            </a:extLst>
          </p:cNvPr>
          <p:cNvCxnSpPr>
            <a:cxnSpLocks/>
          </p:cNvCxnSpPr>
          <p:nvPr/>
        </p:nvCxnSpPr>
        <p:spPr>
          <a:xfrm>
            <a:off x="6134587" y="1138378"/>
            <a:ext cx="0" cy="5703922"/>
          </a:xfrm>
          <a:prstGeom prst="line">
            <a:avLst/>
          </a:prstGeom>
          <a:ln w="38100" cap="rnd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47AD0F1-BC4E-36B4-3CED-7BA0E95A1CB1}"/>
              </a:ext>
            </a:extLst>
          </p:cNvPr>
          <p:cNvCxnSpPr>
            <a:cxnSpLocks/>
          </p:cNvCxnSpPr>
          <p:nvPr/>
        </p:nvCxnSpPr>
        <p:spPr>
          <a:xfrm flipH="1">
            <a:off x="0" y="3560030"/>
            <a:ext cx="12192000" cy="0"/>
          </a:xfrm>
          <a:prstGeom prst="line">
            <a:avLst/>
          </a:prstGeom>
          <a:ln w="38100" cap="rnd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8829922-E2A1-BDDD-225A-90AC77D6B7CB}"/>
                  </a:ext>
                </a:extLst>
              </p:cNvPr>
              <p:cNvSpPr txBox="1"/>
              <p:nvPr/>
            </p:nvSpPr>
            <p:spPr>
              <a:xfrm>
                <a:off x="148565" y="3657130"/>
                <a:ext cx="5876501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914400"/>
                <a14:m>
                  <m:oMath xmlns:m="http://schemas.openxmlformats.org/officeDocument/2006/math">
                    <m:r>
                      <a:rPr lang="en-GB" sz="1700" i="1" dirty="0" smtClean="0">
                        <a:solidFill>
                          <a:srgbClr val="632E6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random numbers between </a:t>
                </a:r>
                <a14:m>
                  <m:oMath xmlns:m="http://schemas.openxmlformats.org/officeDocument/2006/math">
                    <m:r>
                      <a:rPr lang="en-GB" sz="1700" i="1" dirty="0" smtClean="0">
                        <a:solidFill>
                          <a:srgbClr val="632E6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700" i="1" dirty="0" smtClean="0">
                        <a:solidFill>
                          <a:srgbClr val="632E6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are rounded to the nearest prime. Draw a </a:t>
                </a:r>
                <a:r>
                  <a:rPr lang="en-GB" sz="1700" b="1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histogram</a:t>
                </a:r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for these data.</a:t>
                </a:r>
                <a:endParaRPr lang="en-GB" sz="1700" dirty="0">
                  <a:latin typeface="Corbel" panose="020B0503020204020204" pitchFamily="34" charset="0"/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8829922-E2A1-BDDD-225A-90AC77D6B7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65" y="3657130"/>
                <a:ext cx="5876501" cy="615553"/>
              </a:xfrm>
              <a:prstGeom prst="rect">
                <a:avLst/>
              </a:prstGeom>
              <a:blipFill>
                <a:blip r:embed="rId8"/>
                <a:stretch>
                  <a:fillRect l="-647" t="-4082" b="-102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EFD46904-958E-4DC3-450D-ABD1431F1E71}"/>
              </a:ext>
            </a:extLst>
          </p:cNvPr>
          <p:cNvSpPr txBox="1"/>
          <p:nvPr/>
        </p:nvSpPr>
        <p:spPr>
          <a:xfrm>
            <a:off x="6318548" y="3657130"/>
            <a:ext cx="580205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/>
            <a:r>
              <a:rPr lang="en-GB" sz="1700" dirty="0">
                <a:solidFill>
                  <a:srgbClr val="632E62"/>
                </a:solidFill>
                <a:latin typeface="Corbel" panose="020B0503020204020204" pitchFamily="34" charset="0"/>
                <a:ea typeface="Cambria Math" panose="02040503050406030204" pitchFamily="18" charset="0"/>
              </a:rPr>
              <a:t>The side lengths of 30 cubes are measured to the nearest cm. Draw a </a:t>
            </a:r>
            <a:r>
              <a:rPr lang="en-GB" sz="1700" b="1" dirty="0">
                <a:solidFill>
                  <a:srgbClr val="632E62"/>
                </a:solidFill>
                <a:latin typeface="Corbel" panose="020B0503020204020204" pitchFamily="34" charset="0"/>
                <a:ea typeface="Cambria Math" panose="02040503050406030204" pitchFamily="18" charset="0"/>
              </a:rPr>
              <a:t>frequency polygon</a:t>
            </a:r>
            <a:r>
              <a:rPr lang="en-GB" sz="1700" dirty="0">
                <a:solidFill>
                  <a:srgbClr val="632E62"/>
                </a:solidFill>
                <a:latin typeface="Corbel" panose="020B0503020204020204" pitchFamily="34" charset="0"/>
                <a:ea typeface="Cambria Math" panose="02040503050406030204" pitchFamily="18" charset="0"/>
              </a:rPr>
              <a:t> for the </a:t>
            </a:r>
            <a:r>
              <a:rPr lang="en-GB" sz="1700" b="1" dirty="0">
                <a:solidFill>
                  <a:srgbClr val="632E62"/>
                </a:solidFill>
                <a:latin typeface="Corbel" panose="020B0503020204020204" pitchFamily="34" charset="0"/>
                <a:ea typeface="Cambria Math" panose="02040503050406030204" pitchFamily="18" charset="0"/>
              </a:rPr>
              <a:t>volumes</a:t>
            </a:r>
            <a:r>
              <a:rPr lang="en-GB" sz="1700" dirty="0">
                <a:solidFill>
                  <a:srgbClr val="632E62"/>
                </a:solidFill>
                <a:latin typeface="Corbel" panose="020B0503020204020204" pitchFamily="34" charset="0"/>
                <a:ea typeface="Cambria Math" panose="02040503050406030204" pitchFamily="18" charset="0"/>
              </a:rPr>
              <a:t> of these cubes.</a:t>
            </a:r>
            <a:endParaRPr lang="en-GB" sz="1700" dirty="0">
              <a:latin typeface="Corbel" panose="020B05030202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2" name="Table 31">
                <a:extLst>
                  <a:ext uri="{FF2B5EF4-FFF2-40B4-BE49-F238E27FC236}">
                    <a16:creationId xmlns:a16="http://schemas.microsoft.com/office/drawing/2014/main" id="{C8356665-9571-3CA9-E206-2E8CDA5D78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8802289"/>
                  </p:ext>
                </p:extLst>
              </p:nvPr>
            </p:nvGraphicFramePr>
            <p:xfrm>
              <a:off x="6436743" y="1719265"/>
              <a:ext cx="5565669" cy="1643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8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353669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1591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Height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(truncated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bg2"/>
                              </a:solidFill>
                            </a:rPr>
                            <a:t>Height</a:t>
                          </a:r>
                          <a:br>
                            <a:rPr lang="en-US" sz="1400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2" name="Table 31">
                <a:extLst>
                  <a:ext uri="{FF2B5EF4-FFF2-40B4-BE49-F238E27FC236}">
                    <a16:creationId xmlns:a16="http://schemas.microsoft.com/office/drawing/2014/main" id="{C8356665-9571-3CA9-E206-2E8CDA5D78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8802289"/>
                  </p:ext>
                </p:extLst>
              </p:nvPr>
            </p:nvGraphicFramePr>
            <p:xfrm>
              <a:off x="6436743" y="1719265"/>
              <a:ext cx="5565669" cy="1643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8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353669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563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Height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(truncated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bg2"/>
                              </a:solidFill>
                            </a:rPr>
                            <a:t>Height</a:t>
                          </a:r>
                          <a:br>
                            <a:rPr lang="en-US" sz="1400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87200" t="-167857" r="-166400" b="-23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3" name="Table 32">
                <a:extLst>
                  <a:ext uri="{FF2B5EF4-FFF2-40B4-BE49-F238E27FC236}">
                    <a16:creationId xmlns:a16="http://schemas.microsoft.com/office/drawing/2014/main" id="{B4AF38DC-DBA3-CF09-0DBF-340428A0EC1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3402320"/>
                  </p:ext>
                </p:extLst>
              </p:nvPr>
            </p:nvGraphicFramePr>
            <p:xfrm>
              <a:off x="268945" y="4303181"/>
              <a:ext cx="5544000" cy="2392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76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1591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Number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prime)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bg2"/>
                              </a:solidFill>
                            </a:rPr>
                            <a:t>Number</a:t>
                          </a:r>
                          <a:br>
                            <a:rPr lang="en-US" sz="1400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95000163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8299669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3" name="Table 32">
                <a:extLst>
                  <a:ext uri="{FF2B5EF4-FFF2-40B4-BE49-F238E27FC236}">
                    <a16:creationId xmlns:a16="http://schemas.microsoft.com/office/drawing/2014/main" id="{B4AF38DC-DBA3-CF09-0DBF-340428A0EC1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3402320"/>
                  </p:ext>
                </p:extLst>
              </p:nvPr>
            </p:nvGraphicFramePr>
            <p:xfrm>
              <a:off x="268945" y="4303181"/>
              <a:ext cx="5544000" cy="2392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76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563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Number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prime)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bg2"/>
                              </a:solidFill>
                            </a:rPr>
                            <a:t>Number</a:t>
                          </a:r>
                          <a:br>
                            <a:rPr lang="en-US" sz="1400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93600" t="-162069" r="-157600" b="-4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950001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829966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4" name="Table 33">
                <a:extLst>
                  <a:ext uri="{FF2B5EF4-FFF2-40B4-BE49-F238E27FC236}">
                    <a16:creationId xmlns:a16="http://schemas.microsoft.com/office/drawing/2014/main" id="{C2793735-0279-709D-E781-3806E3567B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2922700"/>
                  </p:ext>
                </p:extLst>
              </p:nvPr>
            </p:nvGraphicFramePr>
            <p:xfrm>
              <a:off x="6434560" y="4303591"/>
              <a:ext cx="5567846" cy="1967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19255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601211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7369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273690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1591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Side Length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cm)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bg2"/>
                              </a:solidFill>
                            </a:rPr>
                            <a:t>Volume</a:t>
                          </a:r>
                          <a:br>
                            <a:rPr lang="en-US" sz="1400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4" name="Table 33">
                <a:extLst>
                  <a:ext uri="{FF2B5EF4-FFF2-40B4-BE49-F238E27FC236}">
                    <a16:creationId xmlns:a16="http://schemas.microsoft.com/office/drawing/2014/main" id="{C2793735-0279-709D-E781-3806E3567B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2922700"/>
                  </p:ext>
                </p:extLst>
              </p:nvPr>
            </p:nvGraphicFramePr>
            <p:xfrm>
              <a:off x="6434560" y="4303591"/>
              <a:ext cx="5567846" cy="1967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19255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601211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7369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273690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563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Side Length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cm)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bg2"/>
                              </a:solidFill>
                            </a:rPr>
                            <a:t>Volume</a:t>
                          </a:r>
                          <a:br>
                            <a:rPr lang="en-US" sz="1400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88976" t="-127027" r="-159055" b="-2108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9395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B5492F1E-66B0-6148-AA24-1A700C9464C5}"/>
              </a:ext>
            </a:extLst>
          </p:cNvPr>
          <p:cNvSpPr/>
          <p:nvPr/>
        </p:nvSpPr>
        <p:spPr>
          <a:xfrm>
            <a:off x="2772" y="2772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194F83C-B093-F94E-8BAB-9E920EBA631E}"/>
              </a:ext>
            </a:extLst>
          </p:cNvPr>
          <p:cNvGrpSpPr/>
          <p:nvPr/>
        </p:nvGrpSpPr>
        <p:grpSpPr>
          <a:xfrm>
            <a:off x="11464387" y="98048"/>
            <a:ext cx="615950" cy="631529"/>
            <a:chOff x="11461615" y="95276"/>
            <a:chExt cx="615950" cy="63152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257FF92-FE0C-AA40-B0FE-D6C8B1E4CA0A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8C490BA0-667F-274D-BCA4-BA5570892A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F6CFDF80-61EA-9840-8F7F-742D88E9564D}"/>
              </a:ext>
            </a:extLst>
          </p:cNvPr>
          <p:cNvSpPr/>
          <p:nvPr/>
        </p:nvSpPr>
        <p:spPr>
          <a:xfrm>
            <a:off x="8426337" y="6449755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@MansbridgeMaths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A974CC-C1AD-9E4E-B71D-194B74749F55}"/>
              </a:ext>
            </a:extLst>
          </p:cNvPr>
          <p:cNvSpPr txBox="1"/>
          <p:nvPr/>
        </p:nvSpPr>
        <p:spPr>
          <a:xfrm>
            <a:off x="185787" y="375634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2"/>
                </a:solidFill>
              </a:rPr>
              <a:t>Frequency Diagrams </a:t>
            </a:r>
            <a:r>
              <a:rPr lang="en-GB" sz="4000" b="0" dirty="0">
                <a:solidFill>
                  <a:schemeClr val="bg2"/>
                </a:solidFill>
              </a:rPr>
              <a:t>with…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85788" y="1076343"/>
                <a:ext cx="5802058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914400"/>
                <a14:m>
                  <m:oMath xmlns:m="http://schemas.openxmlformats.org/officeDocument/2006/math">
                    <m:r>
                      <a:rPr lang="en-GB" sz="1700" i="1" dirty="0" smtClean="0">
                        <a:solidFill>
                          <a:srgbClr val="632E6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students have their heights measured to the nearest foot.</a:t>
                </a:r>
                <a:b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</a:br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Draw a </a:t>
                </a:r>
                <a:r>
                  <a:rPr lang="en-GB" sz="1700" b="1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cumulative frequency diagram </a:t>
                </a:r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for these data. </a:t>
                </a:r>
                <a:endParaRPr lang="en-GB" sz="1700" dirty="0">
                  <a:latin typeface="Corbel" panose="020B0503020204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88" y="1076343"/>
                <a:ext cx="5802058" cy="615553"/>
              </a:xfrm>
              <a:prstGeom prst="rect">
                <a:avLst/>
              </a:prstGeom>
              <a:blipFill>
                <a:blip r:embed="rId5"/>
                <a:stretch>
                  <a:fillRect l="-655" t="-2000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6281327" y="1076343"/>
                <a:ext cx="5876501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914400"/>
                <a:r>
                  <a:rPr lang="en-GB" sz="1700" dirty="0">
                    <a:solidFill>
                      <a:srgbClr val="632E62"/>
                    </a:solidFill>
                    <a:ea typeface="Cambria Math" panose="02040503050406030204" pitchFamily="18" charset="0"/>
                  </a:rPr>
                  <a:t>The heights of </a:t>
                </a:r>
                <a14:m>
                  <m:oMath xmlns:m="http://schemas.openxmlformats.org/officeDocument/2006/math">
                    <m:r>
                      <a:rPr lang="en-GB" sz="1700" i="1" dirty="0" smtClean="0">
                        <a:solidFill>
                          <a:srgbClr val="632E6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sunflowers are truncated to a</a:t>
                </a:r>
                <a:b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</a:br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whole number of metres. Draw a </a:t>
                </a:r>
                <a:r>
                  <a:rPr lang="en-GB" sz="1700" b="1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histogram</a:t>
                </a:r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for these data. </a:t>
                </a:r>
                <a:endParaRPr lang="en-GB" sz="1700" dirty="0">
                  <a:latin typeface="Corbel" panose="020B0503020204020204" pitchFamily="34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327" y="1076343"/>
                <a:ext cx="5876501" cy="615553"/>
              </a:xfrm>
              <a:prstGeom prst="rect">
                <a:avLst/>
              </a:prstGeom>
              <a:blipFill>
                <a:blip r:embed="rId6"/>
                <a:stretch>
                  <a:fillRect l="-647" t="-2000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74053364"/>
                  </p:ext>
                </p:extLst>
              </p:nvPr>
            </p:nvGraphicFramePr>
            <p:xfrm>
              <a:off x="268945" y="1719265"/>
              <a:ext cx="5565669" cy="1676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8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353669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1591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Height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foot)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Height</a:t>
                          </a:r>
                          <a:b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tx1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Cumulative</a:t>
                          </a:r>
                          <a:b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Frequency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3.5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&lt;4.5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4.5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&lt;5.5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26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5.5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&lt;6.5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74053364"/>
                  </p:ext>
                </p:extLst>
              </p:nvPr>
            </p:nvGraphicFramePr>
            <p:xfrm>
              <a:off x="268945" y="1719265"/>
              <a:ext cx="5565669" cy="1676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8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353669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Height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foot)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Height</a:t>
                          </a:r>
                          <a:b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tx1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Cumulative</a:t>
                          </a:r>
                          <a:b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Frequency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87200" t="-165517" r="-165600" b="-2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87200" t="-265517" r="-165600" b="-1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26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87200" t="-365517" r="-165600" b="-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7" name="Title 1">
            <a:extLst>
              <a:ext uri="{FF2B5EF4-FFF2-40B4-BE49-F238E27FC236}">
                <a16:creationId xmlns:a16="http://schemas.microsoft.com/office/drawing/2014/main" id="{CF533267-F965-7B42-8103-AEA7D1A0E94C}"/>
              </a:ext>
            </a:extLst>
          </p:cNvPr>
          <p:cNvSpPr txBox="1">
            <a:spLocks/>
          </p:cNvSpPr>
          <p:nvPr/>
        </p:nvSpPr>
        <p:spPr>
          <a:xfrm>
            <a:off x="6498264" y="144902"/>
            <a:ext cx="4649969" cy="823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b="1" dirty="0">
                <a:solidFill>
                  <a:schemeClr val="bg2"/>
                </a:solidFill>
              </a:rPr>
              <a:t>Bounds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EF17264-7F45-F19A-592D-2CD3B310A1DC}"/>
              </a:ext>
            </a:extLst>
          </p:cNvPr>
          <p:cNvCxnSpPr>
            <a:cxnSpLocks/>
          </p:cNvCxnSpPr>
          <p:nvPr/>
        </p:nvCxnSpPr>
        <p:spPr>
          <a:xfrm>
            <a:off x="6134587" y="1138378"/>
            <a:ext cx="0" cy="5703922"/>
          </a:xfrm>
          <a:prstGeom prst="line">
            <a:avLst/>
          </a:prstGeom>
          <a:ln w="38100" cap="rnd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47AD0F1-BC4E-36B4-3CED-7BA0E95A1CB1}"/>
              </a:ext>
            </a:extLst>
          </p:cNvPr>
          <p:cNvCxnSpPr>
            <a:cxnSpLocks/>
          </p:cNvCxnSpPr>
          <p:nvPr/>
        </p:nvCxnSpPr>
        <p:spPr>
          <a:xfrm flipH="1">
            <a:off x="0" y="3560030"/>
            <a:ext cx="12192000" cy="0"/>
          </a:xfrm>
          <a:prstGeom prst="line">
            <a:avLst/>
          </a:prstGeom>
          <a:ln w="38100" cap="rnd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8829922-E2A1-BDDD-225A-90AC77D6B7CB}"/>
                  </a:ext>
                </a:extLst>
              </p:cNvPr>
              <p:cNvSpPr txBox="1"/>
              <p:nvPr/>
            </p:nvSpPr>
            <p:spPr>
              <a:xfrm>
                <a:off x="148565" y="3657130"/>
                <a:ext cx="5876501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914400"/>
                <a14:m>
                  <m:oMath xmlns:m="http://schemas.openxmlformats.org/officeDocument/2006/math">
                    <m:r>
                      <a:rPr lang="en-GB" sz="1700" i="1" dirty="0" smtClean="0">
                        <a:solidFill>
                          <a:srgbClr val="632E6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random numbers between </a:t>
                </a:r>
                <a14:m>
                  <m:oMath xmlns:m="http://schemas.openxmlformats.org/officeDocument/2006/math">
                    <m:r>
                      <a:rPr lang="en-GB" sz="1700" i="1" dirty="0" smtClean="0">
                        <a:solidFill>
                          <a:srgbClr val="632E6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700" i="1" dirty="0" smtClean="0">
                        <a:solidFill>
                          <a:srgbClr val="632E6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are rounded to the nearest prime. Draw a </a:t>
                </a:r>
                <a:r>
                  <a:rPr lang="en-GB" sz="1700" b="1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histogram</a:t>
                </a:r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for these data.</a:t>
                </a:r>
                <a:endParaRPr lang="en-GB" sz="1700" dirty="0">
                  <a:latin typeface="Corbel" panose="020B0503020204020204" pitchFamily="34" charset="0"/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8829922-E2A1-BDDD-225A-90AC77D6B7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65" y="3657130"/>
                <a:ext cx="5876501" cy="615553"/>
              </a:xfrm>
              <a:prstGeom prst="rect">
                <a:avLst/>
              </a:prstGeom>
              <a:blipFill>
                <a:blip r:embed="rId8"/>
                <a:stretch>
                  <a:fillRect l="-647" t="-4082" b="-102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EFD46904-958E-4DC3-450D-ABD1431F1E71}"/>
              </a:ext>
            </a:extLst>
          </p:cNvPr>
          <p:cNvSpPr txBox="1"/>
          <p:nvPr/>
        </p:nvSpPr>
        <p:spPr>
          <a:xfrm>
            <a:off x="6318548" y="3657130"/>
            <a:ext cx="580205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/>
            <a:r>
              <a:rPr lang="en-GB" sz="1700" dirty="0">
                <a:solidFill>
                  <a:srgbClr val="632E62"/>
                </a:solidFill>
                <a:latin typeface="Corbel" panose="020B0503020204020204" pitchFamily="34" charset="0"/>
                <a:ea typeface="Cambria Math" panose="02040503050406030204" pitchFamily="18" charset="0"/>
              </a:rPr>
              <a:t>The side lengths of 30 cubes are measured to the nearest cm. Draw a </a:t>
            </a:r>
            <a:r>
              <a:rPr lang="en-GB" sz="1700" b="1" dirty="0">
                <a:solidFill>
                  <a:srgbClr val="632E62"/>
                </a:solidFill>
                <a:latin typeface="Corbel" panose="020B0503020204020204" pitchFamily="34" charset="0"/>
                <a:ea typeface="Cambria Math" panose="02040503050406030204" pitchFamily="18" charset="0"/>
              </a:rPr>
              <a:t>frequency polygon</a:t>
            </a:r>
            <a:r>
              <a:rPr lang="en-GB" sz="1700" dirty="0">
                <a:solidFill>
                  <a:srgbClr val="632E62"/>
                </a:solidFill>
                <a:latin typeface="Corbel" panose="020B0503020204020204" pitchFamily="34" charset="0"/>
                <a:ea typeface="Cambria Math" panose="02040503050406030204" pitchFamily="18" charset="0"/>
              </a:rPr>
              <a:t> for the </a:t>
            </a:r>
            <a:r>
              <a:rPr lang="en-GB" sz="1700" b="1" dirty="0">
                <a:solidFill>
                  <a:srgbClr val="632E62"/>
                </a:solidFill>
                <a:latin typeface="Corbel" panose="020B0503020204020204" pitchFamily="34" charset="0"/>
                <a:ea typeface="Cambria Math" panose="02040503050406030204" pitchFamily="18" charset="0"/>
              </a:rPr>
              <a:t>volumes</a:t>
            </a:r>
            <a:r>
              <a:rPr lang="en-GB" sz="1700" dirty="0">
                <a:solidFill>
                  <a:srgbClr val="632E62"/>
                </a:solidFill>
                <a:latin typeface="Corbel" panose="020B0503020204020204" pitchFamily="34" charset="0"/>
                <a:ea typeface="Cambria Math" panose="02040503050406030204" pitchFamily="18" charset="0"/>
              </a:rPr>
              <a:t> of these cubes.</a:t>
            </a:r>
            <a:endParaRPr lang="en-GB" sz="1700" dirty="0">
              <a:latin typeface="Corbel" panose="020B05030202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2" name="Table 31">
                <a:extLst>
                  <a:ext uri="{FF2B5EF4-FFF2-40B4-BE49-F238E27FC236}">
                    <a16:creationId xmlns:a16="http://schemas.microsoft.com/office/drawing/2014/main" id="{C8356665-9571-3CA9-E206-2E8CDA5D78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0055434"/>
                  </p:ext>
                </p:extLst>
              </p:nvPr>
            </p:nvGraphicFramePr>
            <p:xfrm>
              <a:off x="6436743" y="1719265"/>
              <a:ext cx="5565669" cy="1676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8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353669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1591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Height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(truncated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Height</a:t>
                          </a:r>
                          <a:b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tx1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Frequency</a:t>
                          </a:r>
                          <a:b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Density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3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17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10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2" name="Table 31">
                <a:extLst>
                  <a:ext uri="{FF2B5EF4-FFF2-40B4-BE49-F238E27FC236}">
                    <a16:creationId xmlns:a16="http://schemas.microsoft.com/office/drawing/2014/main" id="{C8356665-9571-3CA9-E206-2E8CDA5D78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0055434"/>
                  </p:ext>
                </p:extLst>
              </p:nvPr>
            </p:nvGraphicFramePr>
            <p:xfrm>
              <a:off x="6436743" y="1719265"/>
              <a:ext cx="5565669" cy="1676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8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353669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Height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(truncated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Height</a:t>
                          </a:r>
                          <a:b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tx1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Frequency</a:t>
                          </a:r>
                          <a:b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Density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87200" t="-165517" r="-166400" b="-2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3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87200" t="-265517" r="-166400" b="-1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17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87200" t="-365517" r="-166400" b="-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10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3" name="Table 32">
                <a:extLst>
                  <a:ext uri="{FF2B5EF4-FFF2-40B4-BE49-F238E27FC236}">
                    <a16:creationId xmlns:a16="http://schemas.microsoft.com/office/drawing/2014/main" id="{B4AF38DC-DBA3-CF09-0DBF-340428A0EC1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86359252"/>
                  </p:ext>
                </p:extLst>
              </p:nvPr>
            </p:nvGraphicFramePr>
            <p:xfrm>
              <a:off x="268945" y="4303181"/>
              <a:ext cx="5544000" cy="2407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76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1591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Number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prime)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Number</a:t>
                          </a:r>
                          <a:b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tx1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Frequency</a:t>
                          </a:r>
                          <a:b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Density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&lt;2.5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2.5</m:t>
                                </m:r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&lt;9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95000163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&lt;10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8299669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3" name="Table 32">
                <a:extLst>
                  <a:ext uri="{FF2B5EF4-FFF2-40B4-BE49-F238E27FC236}">
                    <a16:creationId xmlns:a16="http://schemas.microsoft.com/office/drawing/2014/main" id="{B4AF38DC-DBA3-CF09-0DBF-340428A0EC1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86359252"/>
                  </p:ext>
                </p:extLst>
              </p:nvPr>
            </p:nvGraphicFramePr>
            <p:xfrm>
              <a:off x="268945" y="4303181"/>
              <a:ext cx="5544000" cy="2407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76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Number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prime)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Number</a:t>
                          </a:r>
                          <a:b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tx1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Frequency</a:t>
                          </a:r>
                          <a:b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Density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93600" t="-162069" r="-157600" b="-4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93600" t="-262069" r="-157600" b="-3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93600" t="-362069" r="-157600" b="-2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93600" t="-462069" r="-157600" b="-1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950001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93600" t="-562069" r="-157600" b="-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829966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4" name="Table 33">
                <a:extLst>
                  <a:ext uri="{FF2B5EF4-FFF2-40B4-BE49-F238E27FC236}">
                    <a16:creationId xmlns:a16="http://schemas.microsoft.com/office/drawing/2014/main" id="{C2793735-0279-709D-E781-3806E3567B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448417"/>
                  </p:ext>
                </p:extLst>
              </p:nvPr>
            </p:nvGraphicFramePr>
            <p:xfrm>
              <a:off x="6434560" y="4303591"/>
              <a:ext cx="5567848" cy="1967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21449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694615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1948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189836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1591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Side Length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cm)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Volume</a:t>
                          </a:r>
                          <a:b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tx1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solidFill>
                                <a:schemeClr val="tx1"/>
                              </a:solidFill>
                            </a:rPr>
                            <a:t>Midpoint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0.25</m:t>
                                </m:r>
                                <m:r>
                                  <a:rPr lang="en-GB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  <m:r>
                                  <a:rPr lang="en-US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&lt;2.25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1.25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2.25</m:t>
                                </m:r>
                                <m:r>
                                  <a:rPr lang="en-US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𝑉</m:t>
                                </m:r>
                                <m:r>
                                  <a:rPr lang="en-US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&lt;6.25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4.25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6.25</m:t>
                                </m:r>
                                <m:r>
                                  <a:rPr lang="en-US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𝑉</m:t>
                                </m:r>
                                <m:r>
                                  <a:rPr lang="en-US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&lt;12.25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9.25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4" name="Table 33">
                <a:extLst>
                  <a:ext uri="{FF2B5EF4-FFF2-40B4-BE49-F238E27FC236}">
                    <a16:creationId xmlns:a16="http://schemas.microsoft.com/office/drawing/2014/main" id="{C2793735-0279-709D-E781-3806E3567B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448417"/>
                  </p:ext>
                </p:extLst>
              </p:nvPr>
            </p:nvGraphicFramePr>
            <p:xfrm>
              <a:off x="6434560" y="4303591"/>
              <a:ext cx="5567848" cy="1967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21449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694615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1948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189836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563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Side Length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cm)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Volume</a:t>
                          </a:r>
                          <a:b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tx1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solidFill>
                                <a:schemeClr val="tx1"/>
                              </a:solidFill>
                            </a:rPr>
                            <a:t>Midpoint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84328" t="-127027" r="-145522" b="-2108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1.25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84328" t="-227027" r="-145522" b="-1108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4.25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84328" t="-327027" r="-145522" b="-108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9.25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15519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85788" y="1076343"/>
                <a:ext cx="5802058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914400"/>
                <a14:m>
                  <m:oMath xmlns:m="http://schemas.openxmlformats.org/officeDocument/2006/math">
                    <m:r>
                      <a:rPr lang="en-GB" sz="1700" i="1" dirty="0" smtClean="0">
                        <a:solidFill>
                          <a:srgbClr val="632E6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students have their heights measured to the nearest foot.</a:t>
                </a:r>
                <a:b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</a:br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Draw a </a:t>
                </a:r>
                <a:r>
                  <a:rPr lang="en-GB" sz="1700" b="1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cumulative frequency diagram </a:t>
                </a:r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for these data. </a:t>
                </a:r>
                <a:endParaRPr lang="en-GB" sz="1700" dirty="0">
                  <a:latin typeface="Corbel" panose="020B0503020204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88" y="1076343"/>
                <a:ext cx="5802058" cy="615553"/>
              </a:xfrm>
              <a:prstGeom prst="rect">
                <a:avLst/>
              </a:prstGeom>
              <a:blipFill>
                <a:blip r:embed="rId3"/>
                <a:stretch>
                  <a:fillRect l="-655" t="-2000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6281327" y="1076343"/>
                <a:ext cx="5876501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914400"/>
                <a:r>
                  <a:rPr lang="en-GB" sz="1700" dirty="0">
                    <a:solidFill>
                      <a:srgbClr val="632E62"/>
                    </a:solidFill>
                    <a:ea typeface="Cambria Math" panose="02040503050406030204" pitchFamily="18" charset="0"/>
                  </a:rPr>
                  <a:t>The heights of </a:t>
                </a:r>
                <a14:m>
                  <m:oMath xmlns:m="http://schemas.openxmlformats.org/officeDocument/2006/math">
                    <m:r>
                      <a:rPr lang="en-GB" sz="1700" i="1" dirty="0" smtClean="0">
                        <a:solidFill>
                          <a:srgbClr val="632E6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sunflowers are truncated to a</a:t>
                </a:r>
                <a:b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</a:br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whole number of metres. Draw a </a:t>
                </a:r>
                <a:r>
                  <a:rPr lang="en-GB" sz="1700" b="1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histogram</a:t>
                </a:r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for these data. </a:t>
                </a:r>
                <a:endParaRPr lang="en-GB" sz="1700" dirty="0">
                  <a:latin typeface="Corbel" panose="020B0503020204020204" pitchFamily="34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327" y="1076343"/>
                <a:ext cx="5876501" cy="615553"/>
              </a:xfrm>
              <a:prstGeom prst="rect">
                <a:avLst/>
              </a:prstGeom>
              <a:blipFill>
                <a:blip r:embed="rId4"/>
                <a:stretch>
                  <a:fillRect l="-647" t="-2000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5" name="Table 14"/>
              <p:cNvGraphicFramePr>
                <a:graphicFrameLocks noGrp="1"/>
              </p:cNvGraphicFramePr>
              <p:nvPr/>
            </p:nvGraphicFramePr>
            <p:xfrm>
              <a:off x="268945" y="1719265"/>
              <a:ext cx="5565669" cy="1676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8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353669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1591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Height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foot)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Height</a:t>
                          </a:r>
                          <a:b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tx1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Cumulative</a:t>
                          </a:r>
                          <a:b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Frequency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3.5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&lt;4.5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4.5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&lt;5.5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26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5.5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&lt;6.5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5" name="Table 14"/>
              <p:cNvGraphicFramePr>
                <a:graphicFrameLocks noGrp="1"/>
              </p:cNvGraphicFramePr>
              <p:nvPr/>
            </p:nvGraphicFramePr>
            <p:xfrm>
              <a:off x="268945" y="1719265"/>
              <a:ext cx="5565669" cy="1676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8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353669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Height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foot)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Height</a:t>
                          </a:r>
                          <a:b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tx1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Cumulative</a:t>
                          </a:r>
                          <a:b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Frequency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7200" t="-165517" r="-165600" b="-2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7200" t="-265517" r="-165600" b="-1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26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7200" t="-365517" r="-165600" b="-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EF17264-7F45-F19A-592D-2CD3B310A1DC}"/>
              </a:ext>
            </a:extLst>
          </p:cNvPr>
          <p:cNvCxnSpPr>
            <a:cxnSpLocks/>
          </p:cNvCxnSpPr>
          <p:nvPr/>
        </p:nvCxnSpPr>
        <p:spPr>
          <a:xfrm>
            <a:off x="6134587" y="1138378"/>
            <a:ext cx="0" cy="5703922"/>
          </a:xfrm>
          <a:prstGeom prst="line">
            <a:avLst/>
          </a:prstGeom>
          <a:ln w="38100" cap="rnd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47AD0F1-BC4E-36B4-3CED-7BA0E95A1CB1}"/>
              </a:ext>
            </a:extLst>
          </p:cNvPr>
          <p:cNvCxnSpPr>
            <a:cxnSpLocks/>
          </p:cNvCxnSpPr>
          <p:nvPr/>
        </p:nvCxnSpPr>
        <p:spPr>
          <a:xfrm flipH="1">
            <a:off x="0" y="3560030"/>
            <a:ext cx="12192000" cy="0"/>
          </a:xfrm>
          <a:prstGeom prst="line">
            <a:avLst/>
          </a:prstGeom>
          <a:ln w="38100" cap="rnd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8829922-E2A1-BDDD-225A-90AC77D6B7CB}"/>
                  </a:ext>
                </a:extLst>
              </p:cNvPr>
              <p:cNvSpPr txBox="1"/>
              <p:nvPr/>
            </p:nvSpPr>
            <p:spPr>
              <a:xfrm>
                <a:off x="148565" y="3657130"/>
                <a:ext cx="5876501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914400"/>
                <a14:m>
                  <m:oMath xmlns:m="http://schemas.openxmlformats.org/officeDocument/2006/math">
                    <m:r>
                      <a:rPr lang="en-GB" sz="1700" i="1" dirty="0" smtClean="0">
                        <a:solidFill>
                          <a:srgbClr val="632E6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random numbers between </a:t>
                </a:r>
                <a14:m>
                  <m:oMath xmlns:m="http://schemas.openxmlformats.org/officeDocument/2006/math">
                    <m:r>
                      <a:rPr lang="en-GB" sz="1700" i="1" dirty="0" smtClean="0">
                        <a:solidFill>
                          <a:srgbClr val="632E6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700" i="1" dirty="0" smtClean="0">
                        <a:solidFill>
                          <a:srgbClr val="632E6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are rounded to the nearest prime. Draw a </a:t>
                </a:r>
                <a:r>
                  <a:rPr lang="en-GB" sz="1700" b="1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histogram</a:t>
                </a:r>
                <a:r>
                  <a:rPr lang="en-GB" sz="1700" dirty="0">
                    <a:solidFill>
                      <a:srgbClr val="632E62"/>
                    </a:solidFill>
                    <a:latin typeface="Corbel" panose="020B0503020204020204" pitchFamily="34" charset="0"/>
                    <a:ea typeface="Cambria Math" panose="02040503050406030204" pitchFamily="18" charset="0"/>
                  </a:rPr>
                  <a:t> for these data.</a:t>
                </a:r>
                <a:endParaRPr lang="en-GB" sz="1700" dirty="0">
                  <a:latin typeface="Corbel" panose="020B0503020204020204" pitchFamily="34" charset="0"/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8829922-E2A1-BDDD-225A-90AC77D6B7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65" y="3657130"/>
                <a:ext cx="5876501" cy="615553"/>
              </a:xfrm>
              <a:prstGeom prst="rect">
                <a:avLst/>
              </a:prstGeom>
              <a:blipFill>
                <a:blip r:embed="rId6"/>
                <a:stretch>
                  <a:fillRect l="-647" t="-4082" b="-102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EFD46904-958E-4DC3-450D-ABD1431F1E71}"/>
              </a:ext>
            </a:extLst>
          </p:cNvPr>
          <p:cNvSpPr txBox="1"/>
          <p:nvPr/>
        </p:nvSpPr>
        <p:spPr>
          <a:xfrm>
            <a:off x="6318548" y="3657130"/>
            <a:ext cx="580205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/>
            <a:r>
              <a:rPr lang="en-GB" sz="1700" dirty="0">
                <a:solidFill>
                  <a:srgbClr val="632E62"/>
                </a:solidFill>
                <a:latin typeface="Corbel" panose="020B0503020204020204" pitchFamily="34" charset="0"/>
                <a:ea typeface="Cambria Math" panose="02040503050406030204" pitchFamily="18" charset="0"/>
              </a:rPr>
              <a:t>The side lengths of 30 cubes are measured to the nearest cm. Draw a </a:t>
            </a:r>
            <a:r>
              <a:rPr lang="en-GB" sz="1700" b="1" dirty="0">
                <a:solidFill>
                  <a:srgbClr val="632E62"/>
                </a:solidFill>
                <a:latin typeface="Corbel" panose="020B0503020204020204" pitchFamily="34" charset="0"/>
                <a:ea typeface="Cambria Math" panose="02040503050406030204" pitchFamily="18" charset="0"/>
              </a:rPr>
              <a:t>frequency polygon</a:t>
            </a:r>
            <a:r>
              <a:rPr lang="en-GB" sz="1700" dirty="0">
                <a:solidFill>
                  <a:srgbClr val="632E62"/>
                </a:solidFill>
                <a:latin typeface="Corbel" panose="020B0503020204020204" pitchFamily="34" charset="0"/>
                <a:ea typeface="Cambria Math" panose="02040503050406030204" pitchFamily="18" charset="0"/>
              </a:rPr>
              <a:t> for the </a:t>
            </a:r>
            <a:r>
              <a:rPr lang="en-GB" sz="1700" b="1" dirty="0">
                <a:solidFill>
                  <a:srgbClr val="632E62"/>
                </a:solidFill>
                <a:latin typeface="Corbel" panose="020B0503020204020204" pitchFamily="34" charset="0"/>
                <a:ea typeface="Cambria Math" panose="02040503050406030204" pitchFamily="18" charset="0"/>
              </a:rPr>
              <a:t>volumes</a:t>
            </a:r>
            <a:r>
              <a:rPr lang="en-GB" sz="1700" dirty="0">
                <a:solidFill>
                  <a:srgbClr val="632E62"/>
                </a:solidFill>
                <a:latin typeface="Corbel" panose="020B0503020204020204" pitchFamily="34" charset="0"/>
                <a:ea typeface="Cambria Math" panose="02040503050406030204" pitchFamily="18" charset="0"/>
              </a:rPr>
              <a:t> of these cubes.</a:t>
            </a:r>
            <a:endParaRPr lang="en-GB" sz="1700" dirty="0">
              <a:latin typeface="Corbel" panose="020B05030202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2" name="Table 31">
                <a:extLst>
                  <a:ext uri="{FF2B5EF4-FFF2-40B4-BE49-F238E27FC236}">
                    <a16:creationId xmlns:a16="http://schemas.microsoft.com/office/drawing/2014/main" id="{C8356665-9571-3CA9-E206-2E8CDA5D78A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36743" y="1719265"/>
              <a:ext cx="5565669" cy="1676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8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353669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1591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Height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(truncated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Height</a:t>
                          </a:r>
                          <a:b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tx1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Frequency</a:t>
                          </a:r>
                          <a:b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Density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3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17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10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2" name="Table 31">
                <a:extLst>
                  <a:ext uri="{FF2B5EF4-FFF2-40B4-BE49-F238E27FC236}">
                    <a16:creationId xmlns:a16="http://schemas.microsoft.com/office/drawing/2014/main" id="{C8356665-9571-3CA9-E206-2E8CDA5D78A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36743" y="1719265"/>
              <a:ext cx="5565669" cy="1676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8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353669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Height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(truncated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Height</a:t>
                          </a:r>
                          <a:b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tx1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Frequency</a:t>
                          </a:r>
                          <a:b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Density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87200" t="-165517" r="-166400" b="-2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3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87200" t="-265517" r="-166400" b="-1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17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87200" t="-365517" r="-166400" b="-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T="9720" marB="972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10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3" name="Table 32">
                <a:extLst>
                  <a:ext uri="{FF2B5EF4-FFF2-40B4-BE49-F238E27FC236}">
                    <a16:creationId xmlns:a16="http://schemas.microsoft.com/office/drawing/2014/main" id="{B4AF38DC-DBA3-CF09-0DBF-340428A0EC1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68945" y="4303181"/>
              <a:ext cx="5544000" cy="2407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76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1591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Number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prime)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Number</a:t>
                          </a:r>
                          <a:b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tx1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Frequency</a:t>
                          </a:r>
                          <a:b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Density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&lt;2.5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2.5</m:t>
                                </m:r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&lt;9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95000163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&lt;10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8299669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3" name="Table 32">
                <a:extLst>
                  <a:ext uri="{FF2B5EF4-FFF2-40B4-BE49-F238E27FC236}">
                    <a16:creationId xmlns:a16="http://schemas.microsoft.com/office/drawing/2014/main" id="{B4AF38DC-DBA3-CF09-0DBF-340428A0EC1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68945" y="4303181"/>
              <a:ext cx="5544000" cy="2407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76000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584000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Number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prime)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Number</a:t>
                          </a:r>
                          <a:b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tx1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Frequency</a:t>
                          </a:r>
                          <a:b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Density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93600" t="-162069" r="-157600" b="-4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93600" t="-262069" r="-157600" b="-3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93600" t="-362069" r="-157600" b="-2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93600" t="-462069" r="-157600" b="-1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950001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93600" t="-562069" r="-157600" b="-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829966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4" name="Table 33">
                <a:extLst>
                  <a:ext uri="{FF2B5EF4-FFF2-40B4-BE49-F238E27FC236}">
                    <a16:creationId xmlns:a16="http://schemas.microsoft.com/office/drawing/2014/main" id="{C2793735-0279-709D-E781-3806E3567BB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34560" y="4303591"/>
              <a:ext cx="5567848" cy="1967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21449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694615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1948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189836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1591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Side Length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cm)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Volume</a:t>
                          </a:r>
                          <a:b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tx1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solidFill>
                                <a:schemeClr val="tx1"/>
                              </a:solidFill>
                            </a:rPr>
                            <a:t>Midpoint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0.25</m:t>
                                </m:r>
                                <m:r>
                                  <a:rPr lang="en-GB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  <m:r>
                                  <a:rPr lang="en-US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&lt;2.25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1.25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2.25</m:t>
                                </m:r>
                                <m:r>
                                  <a:rPr lang="en-US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𝑉</m:t>
                                </m:r>
                                <m:r>
                                  <a:rPr lang="en-US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&lt;6.25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4.25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6.25</m:t>
                                </m:r>
                                <m:r>
                                  <a:rPr lang="en-US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𝑉</m:t>
                                </m:r>
                                <m:r>
                                  <a:rPr lang="en-US" sz="1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&lt;12.25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9.25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4" name="Table 33">
                <a:extLst>
                  <a:ext uri="{FF2B5EF4-FFF2-40B4-BE49-F238E27FC236}">
                    <a16:creationId xmlns:a16="http://schemas.microsoft.com/office/drawing/2014/main" id="{C2793735-0279-709D-E781-3806E3567BB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34560" y="4303591"/>
              <a:ext cx="5567848" cy="1967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21449">
                      <a:extLst>
                        <a:ext uri="{9D8B030D-6E8A-4147-A177-3AD203B41FA5}">
                          <a16:colId xmlns:a16="http://schemas.microsoft.com/office/drawing/2014/main" val="2134963603"/>
                        </a:ext>
                      </a:extLst>
                    </a:gridCol>
                    <a:gridCol w="1694615">
                      <a:extLst>
                        <a:ext uri="{9D8B030D-6E8A-4147-A177-3AD203B41FA5}">
                          <a16:colId xmlns:a16="http://schemas.microsoft.com/office/drawing/2014/main" val="3631194781"/>
                        </a:ext>
                      </a:extLst>
                    </a:gridCol>
                    <a:gridCol w="1261948">
                      <a:extLst>
                        <a:ext uri="{9D8B030D-6E8A-4147-A177-3AD203B41FA5}">
                          <a16:colId xmlns:a16="http://schemas.microsoft.com/office/drawing/2014/main" val="3646635014"/>
                        </a:ext>
                      </a:extLst>
                    </a:gridCol>
                    <a:gridCol w="1189836">
                      <a:extLst>
                        <a:ext uri="{9D8B030D-6E8A-4147-A177-3AD203B41FA5}">
                          <a16:colId xmlns:a16="http://schemas.microsoft.com/office/drawing/2014/main" val="2540210144"/>
                        </a:ext>
                      </a:extLst>
                    </a:gridCol>
                  </a:tblGrid>
                  <a:tr h="563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Side Length</a:t>
                          </a:r>
                          <a:br>
                            <a:rPr lang="en-US" b="1" dirty="0">
                              <a:solidFill>
                                <a:schemeClr val="bg2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bg2"/>
                              </a:solidFill>
                            </a:rPr>
                            <a:t>(to nearest</a:t>
                          </a:r>
                          <a:r>
                            <a:rPr lang="en-US" sz="1300" b="1" baseline="0" dirty="0">
                              <a:solidFill>
                                <a:schemeClr val="bg2"/>
                              </a:solidFill>
                            </a:rPr>
                            <a:t> cm)</a:t>
                          </a:r>
                          <a:endParaRPr lang="en-GB" sz="1300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Volume</a:t>
                          </a:r>
                          <a:b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300" b="1" dirty="0">
                              <a:solidFill>
                                <a:schemeClr val="tx1"/>
                              </a:solidFill>
                            </a:rPr>
                            <a:t>(inequality</a:t>
                          </a:r>
                          <a:r>
                            <a:rPr lang="en-US" sz="1300" b="1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1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bg2"/>
                              </a:solidFill>
                            </a:rPr>
                            <a:t>Frequency</a:t>
                          </a:r>
                          <a:endParaRPr lang="en-GB" b="1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solidFill>
                                <a:schemeClr val="tx1"/>
                              </a:solidFill>
                            </a:rPr>
                            <a:t>Midpoint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050929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84328" t="-127027" r="-145522" b="-2108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1.25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9727960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84328" t="-227027" r="-145522" b="-1108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4.25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933023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84328" t="-327027" r="-145522" b="-108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9.25</a:t>
                          </a:r>
                          <a:endParaRPr lang="en-GB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08688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D19EAC65-1F8D-F09E-BF7F-EF190DC88482}"/>
              </a:ext>
            </a:extLst>
          </p:cNvPr>
          <p:cNvSpPr/>
          <p:nvPr/>
        </p:nvSpPr>
        <p:spPr>
          <a:xfrm>
            <a:off x="0" y="0"/>
            <a:ext cx="12191999" cy="6842295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6F46E1-CFC1-AD7B-0768-78AA7D83A3B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49241" y="1114693"/>
            <a:ext cx="4154148" cy="2321436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92C941F-B5D5-FACE-6F95-97ED9EAFFB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47894" y="1114693"/>
            <a:ext cx="3745954" cy="2321436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2A24D37-F588-78DA-86FF-56C6BC4933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547894" y="3887649"/>
            <a:ext cx="4231951" cy="2321436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C23818B-4C3A-9DB0-49B4-6E002DD663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49241" y="3948162"/>
            <a:ext cx="4154148" cy="2590689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F7AFEC6A-8CE8-FBAC-4A11-035E5B52BE0F}"/>
              </a:ext>
            </a:extLst>
          </p:cNvPr>
          <p:cNvSpPr txBox="1"/>
          <p:nvPr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194F83C-B093-F94E-8BAB-9E920EBA631E}"/>
              </a:ext>
            </a:extLst>
          </p:cNvPr>
          <p:cNvGrpSpPr/>
          <p:nvPr/>
        </p:nvGrpSpPr>
        <p:grpSpPr>
          <a:xfrm>
            <a:off x="11464387" y="98048"/>
            <a:ext cx="615950" cy="631529"/>
            <a:chOff x="11461615" y="95276"/>
            <a:chExt cx="615950" cy="63152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257FF92-FE0C-AA40-B0FE-D6C8B1E4CA0A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8C490BA0-667F-274D-BCA4-BA5570892A9D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56A974CC-C1AD-9E4E-B71D-194B74749F55}"/>
              </a:ext>
            </a:extLst>
          </p:cNvPr>
          <p:cNvSpPr txBox="1"/>
          <p:nvPr/>
        </p:nvSpPr>
        <p:spPr>
          <a:xfrm>
            <a:off x="185787" y="375634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2"/>
                </a:solidFill>
              </a:rPr>
              <a:t>Frequency Diagrams </a:t>
            </a:r>
            <a:r>
              <a:rPr lang="en-GB" sz="4000" b="0" dirty="0">
                <a:solidFill>
                  <a:schemeClr val="bg2"/>
                </a:solidFill>
              </a:rPr>
              <a:t>with…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F533267-F965-7B42-8103-AEA7D1A0E94C}"/>
              </a:ext>
            </a:extLst>
          </p:cNvPr>
          <p:cNvSpPr txBox="1">
            <a:spLocks/>
          </p:cNvSpPr>
          <p:nvPr/>
        </p:nvSpPr>
        <p:spPr>
          <a:xfrm>
            <a:off x="6498264" y="144902"/>
            <a:ext cx="4649969" cy="823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b="1" dirty="0">
                <a:solidFill>
                  <a:schemeClr val="bg2"/>
                </a:solidFill>
              </a:rPr>
              <a:t>Bounds</a:t>
            </a:r>
          </a:p>
        </p:txBody>
      </p:sp>
      <p:sp>
        <p:nvSpPr>
          <p:cNvPr id="4" name="Half-frame 3">
            <a:extLst>
              <a:ext uri="{FF2B5EF4-FFF2-40B4-BE49-F238E27FC236}">
                <a16:creationId xmlns:a16="http://schemas.microsoft.com/office/drawing/2014/main" id="{B5492F1E-66B0-6148-AA24-1A700C9464C5}"/>
              </a:ext>
            </a:extLst>
          </p:cNvPr>
          <p:cNvSpPr/>
          <p:nvPr/>
        </p:nvSpPr>
        <p:spPr>
          <a:xfrm>
            <a:off x="2772" y="2772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36" name="Half-frame 35">
            <a:extLst>
              <a:ext uri="{FF2B5EF4-FFF2-40B4-BE49-F238E27FC236}">
                <a16:creationId xmlns:a16="http://schemas.microsoft.com/office/drawing/2014/main" id="{7AEDAC2F-B3EC-22FE-E5EB-FB6FD7A2BE72}"/>
              </a:ext>
            </a:extLst>
          </p:cNvPr>
          <p:cNvSpPr/>
          <p:nvPr/>
        </p:nvSpPr>
        <p:spPr>
          <a:xfrm flipH="1" flipV="1">
            <a:off x="7126946" y="5947061"/>
            <a:ext cx="5067825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CFDF80-61EA-9840-8F7F-742D88E9564D}"/>
              </a:ext>
            </a:extLst>
          </p:cNvPr>
          <p:cNvSpPr/>
          <p:nvPr/>
        </p:nvSpPr>
        <p:spPr>
          <a:xfrm>
            <a:off x="8426337" y="6449755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@MansbridgeMaths</a:t>
            </a:r>
          </a:p>
        </p:txBody>
      </p:sp>
    </p:spTree>
    <p:extLst>
      <p:ext uri="{BB962C8B-B14F-4D97-AF65-F5344CB8AC3E}">
        <p14:creationId xmlns:p14="http://schemas.microsoft.com/office/powerpoint/2010/main" val="2180642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9f1c1b49-60dc-47a2-9f7a-c0cedb3dfa37" xsi:nil="true"/>
    <Teachers xmlns="9f1c1b49-60dc-47a2-9f7a-c0cedb3dfa37">
      <UserInfo>
        <DisplayName/>
        <AccountId xsi:nil="true"/>
        <AccountType/>
      </UserInfo>
    </Teachers>
    <Student_Groups xmlns="9f1c1b49-60dc-47a2-9f7a-c0cedb3dfa37">
      <UserInfo>
        <DisplayName/>
        <AccountId xsi:nil="true"/>
        <AccountType/>
      </UserInfo>
    </Student_Groups>
    <AppVersion xmlns="9f1c1b49-60dc-47a2-9f7a-c0cedb3dfa37" xsi:nil="true"/>
    <Invited_Teachers xmlns="9f1c1b49-60dc-47a2-9f7a-c0cedb3dfa37" xsi:nil="true"/>
    <Math_Settings xmlns="9f1c1b49-60dc-47a2-9f7a-c0cedb3dfa37" xsi:nil="true"/>
    <NotebookType xmlns="9f1c1b49-60dc-47a2-9f7a-c0cedb3dfa37" xsi:nil="true"/>
    <Students xmlns="9f1c1b49-60dc-47a2-9f7a-c0cedb3dfa37">
      <UserInfo>
        <DisplayName/>
        <AccountId xsi:nil="true"/>
        <AccountType/>
      </UserInfo>
    </Students>
    <Teams_Channel_Section_Location xmlns="9f1c1b49-60dc-47a2-9f7a-c0cedb3dfa37" xsi:nil="true"/>
    <Has_Teacher_Only_SectionGroup xmlns="9f1c1b49-60dc-47a2-9f7a-c0cedb3dfa37" xsi:nil="true"/>
    <Owner xmlns="9f1c1b49-60dc-47a2-9f7a-c0cedb3dfa37">
      <UserInfo>
        <DisplayName/>
        <AccountId xsi:nil="true"/>
        <AccountType/>
      </UserInfo>
    </Owner>
    <TeamsChannelId xmlns="9f1c1b49-60dc-47a2-9f7a-c0cedb3dfa37" xsi:nil="true"/>
    <Invited_Students xmlns="9f1c1b49-60dc-47a2-9f7a-c0cedb3dfa37" xsi:nil="true"/>
    <IsNotebookLocked xmlns="9f1c1b49-60dc-47a2-9f7a-c0cedb3dfa37" xsi:nil="true"/>
    <DefaultSectionNames xmlns="9f1c1b49-60dc-47a2-9f7a-c0cedb3dfa37" xsi:nil="true"/>
    <Templates xmlns="9f1c1b49-60dc-47a2-9f7a-c0cedb3dfa37" xsi:nil="true"/>
    <Is_Collaboration_Space_Locked xmlns="9f1c1b49-60dc-47a2-9f7a-c0cedb3dfa37" xsi:nil="true"/>
    <Self_Registration_Enabled xmlns="9f1c1b49-60dc-47a2-9f7a-c0cedb3dfa37" xsi:nil="true"/>
    <CultureName xmlns="9f1c1b49-60dc-47a2-9f7a-c0cedb3dfa37" xsi:nil="true"/>
    <Distribution_Groups xmlns="9f1c1b49-60dc-47a2-9f7a-c0cedb3dfa37" xsi:nil="true"/>
    <LMS_Mappings xmlns="9f1c1b49-60dc-47a2-9f7a-c0cedb3dfa3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062A948AAFF8408649458BA31E6383" ma:contentTypeVersion="35" ma:contentTypeDescription="Create a new document." ma:contentTypeScope="" ma:versionID="8af7f28cd77a8545d8ceaba343b3c741">
  <xsd:schema xmlns:xsd="http://www.w3.org/2001/XMLSchema" xmlns:xs="http://www.w3.org/2001/XMLSchema" xmlns:p="http://schemas.microsoft.com/office/2006/metadata/properties" xmlns:ns3="9f1c1b49-60dc-47a2-9f7a-c0cedb3dfa37" xmlns:ns4="287e2a93-32e6-499e-b766-73add90b0ae1" targetNamespace="http://schemas.microsoft.com/office/2006/metadata/properties" ma:root="true" ma:fieldsID="9a82cef0c68da61dcaee572d87b5101d" ns3:_="" ns4:_="">
    <xsd:import namespace="9f1c1b49-60dc-47a2-9f7a-c0cedb3dfa37"/>
    <xsd:import namespace="287e2a93-32e6-499e-b766-73add90b0a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1c1b49-60dc-47a2-9f7a-c0cedb3dfa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Teams_Channel_Section_Location" ma:index="41" nillable="true" ma:displayName="Teams Channel Section Location" ma:internalName="Teams_Channel_Section_Location">
      <xsd:simpleType>
        <xsd:restriction base="dms:Text"/>
      </xsd:simpleType>
    </xsd:element>
    <xsd:element name="MediaLengthInSeconds" ma:index="4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7e2a93-32e6-499e-b766-73add90b0ae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9CF7A7-765D-42EA-AC43-FF708CC02713}">
  <ds:schemaRefs>
    <ds:schemaRef ds:uri="http://schemas.microsoft.com/office/infopath/2007/PartnerControls"/>
    <ds:schemaRef ds:uri="287e2a93-32e6-499e-b766-73add90b0ae1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9f1c1b49-60dc-47a2-9f7a-c0cedb3dfa37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1B16B35-B52A-4D4C-AB21-F9EB032B08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91700F-270E-42FD-A12D-986E282979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1c1b49-60dc-47a2-9f7a-c0cedb3dfa37"/>
    <ds:schemaRef ds:uri="287e2a93-32e6-499e-b766-73add90b0a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13498</TotalTime>
  <Words>734</Words>
  <Application>Microsoft Macintosh PowerPoint</Application>
  <PresentationFormat>Widescreen</PresentationFormat>
  <Paragraphs>216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Bahnschrift</vt:lpstr>
      <vt:lpstr>Calibri</vt:lpstr>
      <vt:lpstr>Cambria Math</vt:lpstr>
      <vt:lpstr>Corbel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13</cp:revision>
  <dcterms:created xsi:type="dcterms:W3CDTF">2021-11-07T22:04:41Z</dcterms:created>
  <dcterms:modified xsi:type="dcterms:W3CDTF">2022-08-02T22:07:48Z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0x0101002A062A948AAFF8408649458BA31E6383</vt:lpwstr>
  </property>
</Properties>
</file>