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2"/>
  </p:notesMasterIdLst>
  <p:sldIdLst>
    <p:sldId id="259" r:id="rId2"/>
    <p:sldId id="26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</p:sldIdLst>
  <p:sldSz cx="7218363" cy="10266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02" autoAdjust="0"/>
    <p:restoredTop sz="97188"/>
  </p:normalViewPr>
  <p:slideViewPr>
    <p:cSldViewPr snapToGrid="0">
      <p:cViewPr varScale="1">
        <p:scale>
          <a:sx n="83" d="100"/>
          <a:sy n="83" d="100"/>
        </p:scale>
        <p:origin x="374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E171D-730E-C748-ABFD-26C8F5BE096A}" type="datetimeFigureOut">
              <a:rPr lang="en-GB" smtClean="0"/>
              <a:t>08/01/2023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44738" y="1143000"/>
            <a:ext cx="2168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04490-7A31-2449-9899-8C6C4145B0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714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3628" rtl="0" eaLnBrk="1" latinLnBrk="0" hangingPunct="1">
      <a:defRPr sz="1251" kern="1200">
        <a:solidFill>
          <a:schemeClr val="tx1"/>
        </a:solidFill>
        <a:latin typeface="+mn-lt"/>
        <a:ea typeface="+mn-ea"/>
        <a:cs typeface="+mn-cs"/>
      </a:defRPr>
    </a:lvl1pPr>
    <a:lvl2pPr marL="476814" algn="l" defTabSz="953628" rtl="0" eaLnBrk="1" latinLnBrk="0" hangingPunct="1">
      <a:defRPr sz="1251" kern="1200">
        <a:solidFill>
          <a:schemeClr val="tx1"/>
        </a:solidFill>
        <a:latin typeface="+mn-lt"/>
        <a:ea typeface="+mn-ea"/>
        <a:cs typeface="+mn-cs"/>
      </a:defRPr>
    </a:lvl2pPr>
    <a:lvl3pPr marL="953628" algn="l" defTabSz="953628" rtl="0" eaLnBrk="1" latinLnBrk="0" hangingPunct="1">
      <a:defRPr sz="1251" kern="1200">
        <a:solidFill>
          <a:schemeClr val="tx1"/>
        </a:solidFill>
        <a:latin typeface="+mn-lt"/>
        <a:ea typeface="+mn-ea"/>
        <a:cs typeface="+mn-cs"/>
      </a:defRPr>
    </a:lvl3pPr>
    <a:lvl4pPr marL="1430442" algn="l" defTabSz="953628" rtl="0" eaLnBrk="1" latinLnBrk="0" hangingPunct="1">
      <a:defRPr sz="1251" kern="1200">
        <a:solidFill>
          <a:schemeClr val="tx1"/>
        </a:solidFill>
        <a:latin typeface="+mn-lt"/>
        <a:ea typeface="+mn-ea"/>
        <a:cs typeface="+mn-cs"/>
      </a:defRPr>
    </a:lvl4pPr>
    <a:lvl5pPr marL="1907256" algn="l" defTabSz="953628" rtl="0" eaLnBrk="1" latinLnBrk="0" hangingPunct="1">
      <a:defRPr sz="1251" kern="1200">
        <a:solidFill>
          <a:schemeClr val="tx1"/>
        </a:solidFill>
        <a:latin typeface="+mn-lt"/>
        <a:ea typeface="+mn-ea"/>
        <a:cs typeface="+mn-cs"/>
      </a:defRPr>
    </a:lvl5pPr>
    <a:lvl6pPr marL="2384069" algn="l" defTabSz="953628" rtl="0" eaLnBrk="1" latinLnBrk="0" hangingPunct="1">
      <a:defRPr sz="1251" kern="1200">
        <a:solidFill>
          <a:schemeClr val="tx1"/>
        </a:solidFill>
        <a:latin typeface="+mn-lt"/>
        <a:ea typeface="+mn-ea"/>
        <a:cs typeface="+mn-cs"/>
      </a:defRPr>
    </a:lvl6pPr>
    <a:lvl7pPr marL="2860883" algn="l" defTabSz="953628" rtl="0" eaLnBrk="1" latinLnBrk="0" hangingPunct="1">
      <a:defRPr sz="1251" kern="1200">
        <a:solidFill>
          <a:schemeClr val="tx1"/>
        </a:solidFill>
        <a:latin typeface="+mn-lt"/>
        <a:ea typeface="+mn-ea"/>
        <a:cs typeface="+mn-cs"/>
      </a:defRPr>
    </a:lvl7pPr>
    <a:lvl8pPr marL="3337697" algn="l" defTabSz="953628" rtl="0" eaLnBrk="1" latinLnBrk="0" hangingPunct="1">
      <a:defRPr sz="1251" kern="1200">
        <a:solidFill>
          <a:schemeClr val="tx1"/>
        </a:solidFill>
        <a:latin typeface="+mn-lt"/>
        <a:ea typeface="+mn-ea"/>
        <a:cs typeface="+mn-cs"/>
      </a:defRPr>
    </a:lvl8pPr>
    <a:lvl9pPr marL="3814511" algn="l" defTabSz="953628" rtl="0" eaLnBrk="1" latinLnBrk="0" hangingPunct="1">
      <a:defRPr sz="125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377" y="1680169"/>
            <a:ext cx="6135609" cy="3574215"/>
          </a:xfrm>
        </p:spPr>
        <p:txBody>
          <a:bodyPr anchor="b"/>
          <a:lstStyle>
            <a:lvl1pPr algn="ctr">
              <a:defRPr sz="473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2296" y="5392220"/>
            <a:ext cx="5413772" cy="2478661"/>
          </a:xfrm>
        </p:spPr>
        <p:txBody>
          <a:bodyPr/>
          <a:lstStyle>
            <a:lvl1pPr marL="0" indent="0" algn="ctr">
              <a:buNone/>
              <a:defRPr sz="1895"/>
            </a:lvl1pPr>
            <a:lvl2pPr marL="360914" indent="0" algn="ctr">
              <a:buNone/>
              <a:defRPr sz="1579"/>
            </a:lvl2pPr>
            <a:lvl3pPr marL="721827" indent="0" algn="ctr">
              <a:buNone/>
              <a:defRPr sz="1421"/>
            </a:lvl3pPr>
            <a:lvl4pPr marL="1082741" indent="0" algn="ctr">
              <a:buNone/>
              <a:defRPr sz="1263"/>
            </a:lvl4pPr>
            <a:lvl5pPr marL="1443655" indent="0" algn="ctr">
              <a:buNone/>
              <a:defRPr sz="1263"/>
            </a:lvl5pPr>
            <a:lvl6pPr marL="1804568" indent="0" algn="ctr">
              <a:buNone/>
              <a:defRPr sz="1263"/>
            </a:lvl6pPr>
            <a:lvl7pPr marL="2165482" indent="0" algn="ctr">
              <a:buNone/>
              <a:defRPr sz="1263"/>
            </a:lvl7pPr>
            <a:lvl8pPr marL="2526396" indent="0" algn="ctr">
              <a:buNone/>
              <a:defRPr sz="1263"/>
            </a:lvl8pPr>
            <a:lvl9pPr marL="2887309" indent="0" algn="ctr">
              <a:buNone/>
              <a:defRPr sz="126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C76E-4FC9-0847-BEBF-981252CBCBE6}" type="datetimeFigureOut">
              <a:rPr lang="en-GB" smtClean="0"/>
              <a:t>08/01/2023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6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C76E-4FC9-0847-BEBF-981252CBCBE6}" type="datetimeFigureOut">
              <a:rPr lang="en-GB" smtClean="0"/>
              <a:t>08/01/2023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10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65641" y="546589"/>
            <a:ext cx="1556460" cy="870026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263" y="546589"/>
            <a:ext cx="4579149" cy="870026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C76E-4FC9-0847-BEBF-981252CBCBE6}" type="datetimeFigureOut">
              <a:rPr lang="en-GB" smtClean="0"/>
              <a:t>08/01/2023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42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C76E-4FC9-0847-BEBF-981252CBCBE6}" type="datetimeFigureOut">
              <a:rPr lang="en-GB" smtClean="0"/>
              <a:t>08/01/2023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471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503" y="2559466"/>
            <a:ext cx="6225838" cy="4270521"/>
          </a:xfrm>
        </p:spPr>
        <p:txBody>
          <a:bodyPr anchor="b"/>
          <a:lstStyle>
            <a:lvl1pPr>
              <a:defRPr sz="473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2503" y="6870386"/>
            <a:ext cx="6225838" cy="2245766"/>
          </a:xfrm>
        </p:spPr>
        <p:txBody>
          <a:bodyPr/>
          <a:lstStyle>
            <a:lvl1pPr marL="0" indent="0">
              <a:buNone/>
              <a:defRPr sz="1895">
                <a:solidFill>
                  <a:schemeClr val="tx1"/>
                </a:solidFill>
              </a:defRPr>
            </a:lvl1pPr>
            <a:lvl2pPr marL="36091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2pPr>
            <a:lvl3pPr marL="721827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3pPr>
            <a:lvl4pPr marL="1082741" indent="0">
              <a:buNone/>
              <a:defRPr sz="1263">
                <a:solidFill>
                  <a:schemeClr val="tx1">
                    <a:tint val="75000"/>
                  </a:schemeClr>
                </a:solidFill>
              </a:defRPr>
            </a:lvl4pPr>
            <a:lvl5pPr marL="1443655" indent="0">
              <a:buNone/>
              <a:defRPr sz="1263">
                <a:solidFill>
                  <a:schemeClr val="tx1">
                    <a:tint val="75000"/>
                  </a:schemeClr>
                </a:solidFill>
              </a:defRPr>
            </a:lvl5pPr>
            <a:lvl6pPr marL="1804568" indent="0">
              <a:buNone/>
              <a:defRPr sz="1263">
                <a:solidFill>
                  <a:schemeClr val="tx1">
                    <a:tint val="75000"/>
                  </a:schemeClr>
                </a:solidFill>
              </a:defRPr>
            </a:lvl6pPr>
            <a:lvl7pPr marL="2165482" indent="0">
              <a:buNone/>
              <a:defRPr sz="1263">
                <a:solidFill>
                  <a:schemeClr val="tx1">
                    <a:tint val="75000"/>
                  </a:schemeClr>
                </a:solidFill>
              </a:defRPr>
            </a:lvl7pPr>
            <a:lvl8pPr marL="2526396" indent="0">
              <a:buNone/>
              <a:defRPr sz="1263">
                <a:solidFill>
                  <a:schemeClr val="tx1">
                    <a:tint val="75000"/>
                  </a:schemeClr>
                </a:solidFill>
              </a:defRPr>
            </a:lvl8pPr>
            <a:lvl9pPr marL="2887309" indent="0">
              <a:buNone/>
              <a:defRPr sz="12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C76E-4FC9-0847-BEBF-981252CBCBE6}" type="datetimeFigureOut">
              <a:rPr lang="en-GB" smtClean="0"/>
              <a:t>08/01/2023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267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6263" y="2732945"/>
            <a:ext cx="3067804" cy="65139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4296" y="2732945"/>
            <a:ext cx="3067804" cy="65139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C76E-4FC9-0847-BEBF-981252CBCBE6}" type="datetimeFigureOut">
              <a:rPr lang="en-GB" smtClean="0"/>
              <a:t>08/01/2023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709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03" y="546591"/>
            <a:ext cx="6225838" cy="198435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205" y="2516687"/>
            <a:ext cx="3053705" cy="1233389"/>
          </a:xfrm>
        </p:spPr>
        <p:txBody>
          <a:bodyPr anchor="b"/>
          <a:lstStyle>
            <a:lvl1pPr marL="0" indent="0">
              <a:buNone/>
              <a:defRPr sz="1895" b="1"/>
            </a:lvl1pPr>
            <a:lvl2pPr marL="360914" indent="0">
              <a:buNone/>
              <a:defRPr sz="1579" b="1"/>
            </a:lvl2pPr>
            <a:lvl3pPr marL="721827" indent="0">
              <a:buNone/>
              <a:defRPr sz="1421" b="1"/>
            </a:lvl3pPr>
            <a:lvl4pPr marL="1082741" indent="0">
              <a:buNone/>
              <a:defRPr sz="1263" b="1"/>
            </a:lvl4pPr>
            <a:lvl5pPr marL="1443655" indent="0">
              <a:buNone/>
              <a:defRPr sz="1263" b="1"/>
            </a:lvl5pPr>
            <a:lvl6pPr marL="1804568" indent="0">
              <a:buNone/>
              <a:defRPr sz="1263" b="1"/>
            </a:lvl6pPr>
            <a:lvl7pPr marL="2165482" indent="0">
              <a:buNone/>
              <a:defRPr sz="1263" b="1"/>
            </a:lvl7pPr>
            <a:lvl8pPr marL="2526396" indent="0">
              <a:buNone/>
              <a:defRPr sz="1263" b="1"/>
            </a:lvl8pPr>
            <a:lvl9pPr marL="2887309" indent="0">
              <a:buNone/>
              <a:defRPr sz="126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205" y="3750074"/>
            <a:ext cx="3053705" cy="55157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54297" y="2516687"/>
            <a:ext cx="3068744" cy="1233389"/>
          </a:xfrm>
        </p:spPr>
        <p:txBody>
          <a:bodyPr anchor="b"/>
          <a:lstStyle>
            <a:lvl1pPr marL="0" indent="0">
              <a:buNone/>
              <a:defRPr sz="1895" b="1"/>
            </a:lvl1pPr>
            <a:lvl2pPr marL="360914" indent="0">
              <a:buNone/>
              <a:defRPr sz="1579" b="1"/>
            </a:lvl2pPr>
            <a:lvl3pPr marL="721827" indent="0">
              <a:buNone/>
              <a:defRPr sz="1421" b="1"/>
            </a:lvl3pPr>
            <a:lvl4pPr marL="1082741" indent="0">
              <a:buNone/>
              <a:defRPr sz="1263" b="1"/>
            </a:lvl4pPr>
            <a:lvl5pPr marL="1443655" indent="0">
              <a:buNone/>
              <a:defRPr sz="1263" b="1"/>
            </a:lvl5pPr>
            <a:lvl6pPr marL="1804568" indent="0">
              <a:buNone/>
              <a:defRPr sz="1263" b="1"/>
            </a:lvl6pPr>
            <a:lvl7pPr marL="2165482" indent="0">
              <a:buNone/>
              <a:defRPr sz="1263" b="1"/>
            </a:lvl7pPr>
            <a:lvl8pPr marL="2526396" indent="0">
              <a:buNone/>
              <a:defRPr sz="1263" b="1"/>
            </a:lvl8pPr>
            <a:lvl9pPr marL="2887309" indent="0">
              <a:buNone/>
              <a:defRPr sz="126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54297" y="3750074"/>
            <a:ext cx="3068744" cy="55157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C76E-4FC9-0847-BEBF-981252CBCBE6}" type="datetimeFigureOut">
              <a:rPr lang="en-GB" smtClean="0"/>
              <a:t>08/01/2023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12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C76E-4FC9-0847-BEBF-981252CBCBE6}" type="datetimeFigureOut">
              <a:rPr lang="en-GB" smtClean="0"/>
              <a:t>08/01/2023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498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C76E-4FC9-0847-BEBF-981252CBCBE6}" type="datetimeFigureOut">
              <a:rPr lang="en-GB" smtClean="0"/>
              <a:t>08/01/2023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787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03" y="684426"/>
            <a:ext cx="2328110" cy="2395485"/>
          </a:xfrm>
        </p:spPr>
        <p:txBody>
          <a:bodyPr anchor="b"/>
          <a:lstStyle>
            <a:lvl1pPr>
              <a:defRPr sz="252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8745" y="1478168"/>
            <a:ext cx="3654296" cy="7295772"/>
          </a:xfrm>
        </p:spPr>
        <p:txBody>
          <a:bodyPr/>
          <a:lstStyle>
            <a:lvl1pPr>
              <a:defRPr sz="2526"/>
            </a:lvl1pPr>
            <a:lvl2pPr>
              <a:defRPr sz="2210"/>
            </a:lvl2pPr>
            <a:lvl3pPr>
              <a:defRPr sz="1895"/>
            </a:lvl3pPr>
            <a:lvl4pPr>
              <a:defRPr sz="1579"/>
            </a:lvl4pPr>
            <a:lvl5pPr>
              <a:defRPr sz="1579"/>
            </a:lvl5pPr>
            <a:lvl6pPr>
              <a:defRPr sz="1579"/>
            </a:lvl6pPr>
            <a:lvl7pPr>
              <a:defRPr sz="1579"/>
            </a:lvl7pPr>
            <a:lvl8pPr>
              <a:defRPr sz="1579"/>
            </a:lvl8pPr>
            <a:lvl9pPr>
              <a:defRPr sz="157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203" y="3079909"/>
            <a:ext cx="2328110" cy="5705912"/>
          </a:xfrm>
        </p:spPr>
        <p:txBody>
          <a:bodyPr/>
          <a:lstStyle>
            <a:lvl1pPr marL="0" indent="0">
              <a:buNone/>
              <a:defRPr sz="1263"/>
            </a:lvl1pPr>
            <a:lvl2pPr marL="360914" indent="0">
              <a:buNone/>
              <a:defRPr sz="1105"/>
            </a:lvl2pPr>
            <a:lvl3pPr marL="721827" indent="0">
              <a:buNone/>
              <a:defRPr sz="947"/>
            </a:lvl3pPr>
            <a:lvl4pPr marL="1082741" indent="0">
              <a:buNone/>
              <a:defRPr sz="789"/>
            </a:lvl4pPr>
            <a:lvl5pPr marL="1443655" indent="0">
              <a:buNone/>
              <a:defRPr sz="789"/>
            </a:lvl5pPr>
            <a:lvl6pPr marL="1804568" indent="0">
              <a:buNone/>
              <a:defRPr sz="789"/>
            </a:lvl6pPr>
            <a:lvl7pPr marL="2165482" indent="0">
              <a:buNone/>
              <a:defRPr sz="789"/>
            </a:lvl7pPr>
            <a:lvl8pPr marL="2526396" indent="0">
              <a:buNone/>
              <a:defRPr sz="789"/>
            </a:lvl8pPr>
            <a:lvl9pPr marL="2887309" indent="0">
              <a:buNone/>
              <a:defRPr sz="78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C76E-4FC9-0847-BEBF-981252CBCBE6}" type="datetimeFigureOut">
              <a:rPr lang="en-GB" smtClean="0"/>
              <a:t>08/01/2023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939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03" y="684426"/>
            <a:ext cx="2328110" cy="2395485"/>
          </a:xfrm>
        </p:spPr>
        <p:txBody>
          <a:bodyPr anchor="b"/>
          <a:lstStyle>
            <a:lvl1pPr>
              <a:defRPr sz="252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8745" y="1478168"/>
            <a:ext cx="3654296" cy="7295772"/>
          </a:xfrm>
        </p:spPr>
        <p:txBody>
          <a:bodyPr anchor="t"/>
          <a:lstStyle>
            <a:lvl1pPr marL="0" indent="0">
              <a:buNone/>
              <a:defRPr sz="2526"/>
            </a:lvl1pPr>
            <a:lvl2pPr marL="360914" indent="0">
              <a:buNone/>
              <a:defRPr sz="2210"/>
            </a:lvl2pPr>
            <a:lvl3pPr marL="721827" indent="0">
              <a:buNone/>
              <a:defRPr sz="1895"/>
            </a:lvl3pPr>
            <a:lvl4pPr marL="1082741" indent="0">
              <a:buNone/>
              <a:defRPr sz="1579"/>
            </a:lvl4pPr>
            <a:lvl5pPr marL="1443655" indent="0">
              <a:buNone/>
              <a:defRPr sz="1579"/>
            </a:lvl5pPr>
            <a:lvl6pPr marL="1804568" indent="0">
              <a:buNone/>
              <a:defRPr sz="1579"/>
            </a:lvl6pPr>
            <a:lvl7pPr marL="2165482" indent="0">
              <a:buNone/>
              <a:defRPr sz="1579"/>
            </a:lvl7pPr>
            <a:lvl8pPr marL="2526396" indent="0">
              <a:buNone/>
              <a:defRPr sz="1579"/>
            </a:lvl8pPr>
            <a:lvl9pPr marL="2887309" indent="0">
              <a:buNone/>
              <a:defRPr sz="1579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203" y="3079909"/>
            <a:ext cx="2328110" cy="5705912"/>
          </a:xfrm>
        </p:spPr>
        <p:txBody>
          <a:bodyPr/>
          <a:lstStyle>
            <a:lvl1pPr marL="0" indent="0">
              <a:buNone/>
              <a:defRPr sz="1263"/>
            </a:lvl1pPr>
            <a:lvl2pPr marL="360914" indent="0">
              <a:buNone/>
              <a:defRPr sz="1105"/>
            </a:lvl2pPr>
            <a:lvl3pPr marL="721827" indent="0">
              <a:buNone/>
              <a:defRPr sz="947"/>
            </a:lvl3pPr>
            <a:lvl4pPr marL="1082741" indent="0">
              <a:buNone/>
              <a:defRPr sz="789"/>
            </a:lvl4pPr>
            <a:lvl5pPr marL="1443655" indent="0">
              <a:buNone/>
              <a:defRPr sz="789"/>
            </a:lvl5pPr>
            <a:lvl6pPr marL="1804568" indent="0">
              <a:buNone/>
              <a:defRPr sz="789"/>
            </a:lvl6pPr>
            <a:lvl7pPr marL="2165482" indent="0">
              <a:buNone/>
              <a:defRPr sz="789"/>
            </a:lvl7pPr>
            <a:lvl8pPr marL="2526396" indent="0">
              <a:buNone/>
              <a:defRPr sz="789"/>
            </a:lvl8pPr>
            <a:lvl9pPr marL="2887309" indent="0">
              <a:buNone/>
              <a:defRPr sz="78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C76E-4FC9-0847-BEBF-981252CBCBE6}" type="datetimeFigureOut">
              <a:rPr lang="en-GB" smtClean="0"/>
              <a:t>08/01/2023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53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6263" y="546591"/>
            <a:ext cx="6225838" cy="198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263" y="2732945"/>
            <a:ext cx="6225838" cy="6513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6262" y="9515402"/>
            <a:ext cx="1624132" cy="5465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6C76E-4FC9-0847-BEBF-981252CBCBE6}" type="datetimeFigureOut">
              <a:rPr lang="en-GB" smtClean="0"/>
              <a:t>08/01/2023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91083" y="9515402"/>
            <a:ext cx="2436198" cy="5465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97969" y="9515402"/>
            <a:ext cx="1624132" cy="5465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85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21827" rtl="0" eaLnBrk="1" latinLnBrk="0" hangingPunct="1">
        <a:lnSpc>
          <a:spcPct val="90000"/>
        </a:lnSpc>
        <a:spcBef>
          <a:spcPct val="0"/>
        </a:spcBef>
        <a:buNone/>
        <a:defRPr sz="34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457" indent="-180457" algn="l" defTabSz="721827" rtl="0" eaLnBrk="1" latinLnBrk="0" hangingPunct="1">
        <a:lnSpc>
          <a:spcPct val="90000"/>
        </a:lnSpc>
        <a:spcBef>
          <a:spcPts val="789"/>
        </a:spcBef>
        <a:buFont typeface="Arial" panose="020B0604020202020204" pitchFamily="34" charset="0"/>
        <a:buChar char="•"/>
        <a:defRPr sz="2210" kern="1200">
          <a:solidFill>
            <a:schemeClr val="tx1"/>
          </a:solidFill>
          <a:latin typeface="+mn-lt"/>
          <a:ea typeface="+mn-ea"/>
          <a:cs typeface="+mn-cs"/>
        </a:defRPr>
      </a:lvl1pPr>
      <a:lvl2pPr marL="541371" indent="-180457" algn="l" defTabSz="721827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2pPr>
      <a:lvl3pPr marL="902284" indent="-180457" algn="l" defTabSz="721827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63198" indent="-180457" algn="l" defTabSz="721827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+mn-lt"/>
          <a:ea typeface="+mn-ea"/>
          <a:cs typeface="+mn-cs"/>
        </a:defRPr>
      </a:lvl4pPr>
      <a:lvl5pPr marL="1624112" indent="-180457" algn="l" defTabSz="721827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+mn-lt"/>
          <a:ea typeface="+mn-ea"/>
          <a:cs typeface="+mn-cs"/>
        </a:defRPr>
      </a:lvl5pPr>
      <a:lvl6pPr marL="1985025" indent="-180457" algn="l" defTabSz="721827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+mn-lt"/>
          <a:ea typeface="+mn-ea"/>
          <a:cs typeface="+mn-cs"/>
        </a:defRPr>
      </a:lvl6pPr>
      <a:lvl7pPr marL="2345939" indent="-180457" algn="l" defTabSz="721827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+mn-lt"/>
          <a:ea typeface="+mn-ea"/>
          <a:cs typeface="+mn-cs"/>
        </a:defRPr>
      </a:lvl7pPr>
      <a:lvl8pPr marL="2706853" indent="-180457" algn="l" defTabSz="721827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+mn-lt"/>
          <a:ea typeface="+mn-ea"/>
          <a:cs typeface="+mn-cs"/>
        </a:defRPr>
      </a:lvl8pPr>
      <a:lvl9pPr marL="3067766" indent="-180457" algn="l" defTabSz="721827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1827" rtl="0" eaLnBrk="1" latinLnBrk="0" hangingPunct="1">
        <a:defRPr sz="1421" kern="1200">
          <a:solidFill>
            <a:schemeClr val="tx1"/>
          </a:solidFill>
          <a:latin typeface="+mn-lt"/>
          <a:ea typeface="+mn-ea"/>
          <a:cs typeface="+mn-cs"/>
        </a:defRPr>
      </a:lvl1pPr>
      <a:lvl2pPr marL="360914" algn="l" defTabSz="721827" rtl="0" eaLnBrk="1" latinLnBrk="0" hangingPunct="1">
        <a:defRPr sz="1421" kern="1200">
          <a:solidFill>
            <a:schemeClr val="tx1"/>
          </a:solidFill>
          <a:latin typeface="+mn-lt"/>
          <a:ea typeface="+mn-ea"/>
          <a:cs typeface="+mn-cs"/>
        </a:defRPr>
      </a:lvl2pPr>
      <a:lvl3pPr marL="721827" algn="l" defTabSz="721827" rtl="0" eaLnBrk="1" latinLnBrk="0" hangingPunct="1">
        <a:defRPr sz="1421" kern="1200">
          <a:solidFill>
            <a:schemeClr val="tx1"/>
          </a:solidFill>
          <a:latin typeface="+mn-lt"/>
          <a:ea typeface="+mn-ea"/>
          <a:cs typeface="+mn-cs"/>
        </a:defRPr>
      </a:lvl3pPr>
      <a:lvl4pPr marL="1082741" algn="l" defTabSz="721827" rtl="0" eaLnBrk="1" latinLnBrk="0" hangingPunct="1">
        <a:defRPr sz="1421" kern="1200">
          <a:solidFill>
            <a:schemeClr val="tx1"/>
          </a:solidFill>
          <a:latin typeface="+mn-lt"/>
          <a:ea typeface="+mn-ea"/>
          <a:cs typeface="+mn-cs"/>
        </a:defRPr>
      </a:lvl4pPr>
      <a:lvl5pPr marL="1443655" algn="l" defTabSz="721827" rtl="0" eaLnBrk="1" latinLnBrk="0" hangingPunct="1">
        <a:defRPr sz="1421" kern="1200">
          <a:solidFill>
            <a:schemeClr val="tx1"/>
          </a:solidFill>
          <a:latin typeface="+mn-lt"/>
          <a:ea typeface="+mn-ea"/>
          <a:cs typeface="+mn-cs"/>
        </a:defRPr>
      </a:lvl5pPr>
      <a:lvl6pPr marL="1804568" algn="l" defTabSz="721827" rtl="0" eaLnBrk="1" latinLnBrk="0" hangingPunct="1">
        <a:defRPr sz="1421" kern="1200">
          <a:solidFill>
            <a:schemeClr val="tx1"/>
          </a:solidFill>
          <a:latin typeface="+mn-lt"/>
          <a:ea typeface="+mn-ea"/>
          <a:cs typeface="+mn-cs"/>
        </a:defRPr>
      </a:lvl6pPr>
      <a:lvl7pPr marL="2165482" algn="l" defTabSz="721827" rtl="0" eaLnBrk="1" latinLnBrk="0" hangingPunct="1">
        <a:defRPr sz="1421" kern="1200">
          <a:solidFill>
            <a:schemeClr val="tx1"/>
          </a:solidFill>
          <a:latin typeface="+mn-lt"/>
          <a:ea typeface="+mn-ea"/>
          <a:cs typeface="+mn-cs"/>
        </a:defRPr>
      </a:lvl7pPr>
      <a:lvl8pPr marL="2526396" algn="l" defTabSz="721827" rtl="0" eaLnBrk="1" latinLnBrk="0" hangingPunct="1">
        <a:defRPr sz="1421" kern="1200">
          <a:solidFill>
            <a:schemeClr val="tx1"/>
          </a:solidFill>
          <a:latin typeface="+mn-lt"/>
          <a:ea typeface="+mn-ea"/>
          <a:cs typeface="+mn-cs"/>
        </a:defRPr>
      </a:lvl8pPr>
      <a:lvl9pPr marL="2887309" algn="l" defTabSz="721827" rtl="0" eaLnBrk="1" latinLnBrk="0" hangingPunct="1">
        <a:defRPr sz="14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1.png"/><Relationship Id="rId4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181" y="180181"/>
              <a:ext cx="6858000" cy="9906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713038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Trigonometry with…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Area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parallelogram’s area.</a:t>
                          </a: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Perimeter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parallelogram’s perimeter.</a:t>
                          </a: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Angles in Polygons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many sides does the regular polygon have?</a:t>
                          </a: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Similar Shapes</a:t>
                          </a:r>
                        </a:p>
                        <a:p>
                          <a:pPr algn="ctr"/>
                          <a:endParaRPr lang="en-GB" sz="1900" b="1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19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area of the big triangle.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Pythagoras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</a:t>
                          </a:r>
                          <a14:m>
                            <m:oMath xmlns:m="http://schemas.openxmlformats.org/officeDocument/2006/math"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using</a:t>
                          </a:r>
                          <a:r>
                            <a:rPr lang="en-GB" sz="19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two different methods.</a:t>
                          </a:r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Quadrilaterals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This shape has area </a:t>
                          </a:r>
                          <a14:m>
                            <m:oMath xmlns:m="http://schemas.openxmlformats.org/officeDocument/2006/math"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</a:rPr>
                                <m:t>47.1</m:t>
                              </m:r>
                            </m:oMath>
                          </a14:m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cm</a:t>
                          </a:r>
                          <a:r>
                            <a:rPr lang="en-GB" sz="1900" baseline="30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  <a:r>
                            <a:rPr lang="en-GB" sz="19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r>
                            <a:rPr lang="en-GB" sz="19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Show that it is a rhombus.</a:t>
                          </a: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3070372"/>
                  </p:ext>
                </p:extLst>
              </p:nvPr>
            </p:nvGraphicFramePr>
            <p:xfrm>
              <a:off x="180181" y="180181"/>
              <a:ext cx="6858000" cy="9906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713038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Trigonometry with…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Area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parallelogram’s area.</a:t>
                          </a: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Perimeter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parallelogram’s perimeter.</a:t>
                          </a: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Angles in Polygons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many sides does the regular polygon have?</a:t>
                          </a: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Similar Shapes</a:t>
                          </a:r>
                        </a:p>
                        <a:p>
                          <a:pPr algn="ctr"/>
                          <a:endParaRPr lang="en-GB" sz="1900" b="1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19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area of the big triangle.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38" t="-223554" r="-100369" b="-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1" t="-223554" r="-741" b="-8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C17045E3-3404-2389-C0E1-66E775B1D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90" y="2182382"/>
            <a:ext cx="2932043" cy="1637266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45BB7216-2786-D6D1-1C27-12DDD0732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7502" y="2321278"/>
            <a:ext cx="2561268" cy="1637266"/>
          </a:xfrm>
          <a:prstGeom prst="rect">
            <a:avLst/>
          </a:prstGeom>
        </p:spPr>
      </p:pic>
      <p:pic>
        <p:nvPicPr>
          <p:cNvPr id="26" name="Picture 25" descr="Diagram&#10;&#10;Description automatically generated with low confidence">
            <a:extLst>
              <a:ext uri="{FF2B5EF4-FFF2-40B4-BE49-F238E27FC236}">
                <a16:creationId xmlns:a16="http://schemas.microsoft.com/office/drawing/2014/main" id="{D6225104-B21C-CDC1-6660-A2F75AAA5D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418"/>
          <a:stretch/>
        </p:blipFill>
        <p:spPr>
          <a:xfrm>
            <a:off x="752350" y="4965539"/>
            <a:ext cx="2822103" cy="212675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C7B66F9-D6B0-050C-A6C2-C6AA8C5164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839" y="8520910"/>
            <a:ext cx="2625143" cy="156527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49AAAE78-45F3-9E83-116F-71A64ACEF9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9794" y="8304242"/>
            <a:ext cx="1648491" cy="178194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A2BC2244-7C19-0F6D-060D-5F3AD1DEF6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8477" y="5156331"/>
            <a:ext cx="3051430" cy="148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3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181" y="180183"/>
              <a:ext cx="6858000" cy="9906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713038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Pythagoras with…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Fractions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7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Find the hypotenuse.</a:t>
                          </a:r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8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cm</a:t>
                          </a:r>
                        </a:p>
                      </a:txBody>
                      <a:tcPr marL="137160" marR="137160" marT="137160" marB="13716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Standard Form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7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Find the hypotenuse.</a:t>
                          </a:r>
                          <a:endParaRPr lang="en-GB" sz="1900" b="1" dirty="0">
                            <a:latin typeface="Corbel" panose="020B050302020402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=5×</m:t>
                              </m:r>
                              <m:sSup>
                                <m:sSupPr>
                                  <m:ctrlP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8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cm</a:t>
                          </a:r>
                        </a:p>
                      </a:txBody>
                      <a:tcPr marL="137160" marR="137160" marT="137160" marB="13716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Prime Factorisation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7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Find the hypotenuse.</a:t>
                          </a:r>
                          <a:endParaRPr lang="en-GB" sz="1900" b="1" dirty="0">
                            <a:latin typeface="Corbel" panose="020B050302020402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solidFill>
                                <a:srgbClr val="C00000"/>
                              </a:solidFill>
                            </a:rPr>
                            <a:t>  </a:t>
                          </a:r>
                          <a:r>
                            <a:rPr lang="en-GB" sz="2000" b="0" baseline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4620=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×3×5×7×11</m:t>
                              </m:r>
                            </m:oMath>
                          </a14:m>
                          <a:r>
                            <a:rPr lang="en-GB" sz="20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br>
                            <a:rPr lang="en-GB" sz="20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=1540×3</m:t>
                              </m:r>
                            </m:oMath>
                          </a14:m>
                          <a:r>
                            <a:rPr lang="en-GB" sz="20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br>
                            <a:rPr lang="en-GB" sz="20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a:br>
                          <a:endParaRPr lang="en-GB" sz="20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6160=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×5×7×11</m:t>
                              </m:r>
                            </m:oMath>
                          </a14:m>
                          <a:r>
                            <a:rPr lang="en-GB" sz="20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br>
                            <a:rPr lang="en-GB" sz="20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a:br>
                          <a:r>
                            <a:rPr lang="en-GB" sz="20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=1540×4</m:t>
                              </m:r>
                            </m:oMath>
                          </a14:m>
                          <a:r>
                            <a:rPr lang="en-GB" sz="20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br>
                            <a:rPr lang="en-GB" sz="20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a:br>
                          <a:endParaRPr lang="en-GB" sz="20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GB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=15</m:t>
                                </m:r>
                                <m:r>
                                  <a:rPr lang="en-GB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40×5=7700</m:t>
                                </m:r>
                              </m:oMath>
                            </m:oMathPara>
                          </a14:m>
                          <a:endParaRPr lang="en-GB" sz="20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137160" marB="13716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181" y="180183"/>
              <a:ext cx="6858000" cy="9906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713038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Pythagoras with…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Fractions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7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Find the hypotenuse.</a:t>
                          </a:r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137160" marB="13716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1" t="-23967" r="-741" b="-2004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Standard Form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7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Find the hypotenuse.</a:t>
                          </a:r>
                          <a:endParaRPr lang="en-GB" sz="1900" b="1" dirty="0">
                            <a:latin typeface="Corbel" panose="020B050302020402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137160" marB="13716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1" t="-124481" r="-741" b="-1012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Prime Factorisation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7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Find the hypotenuse.</a:t>
                          </a:r>
                          <a:endParaRPr lang="en-GB" sz="1900" b="1" dirty="0">
                            <a:latin typeface="Corbel" panose="020B050302020402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137160" marB="13716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1" t="-223554" r="-741" b="-8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3">
                <a:extLst>
                  <a:ext uri="{FF2B5EF4-FFF2-40B4-BE49-F238E27FC236}">
                    <a16:creationId xmlns:a16="http://schemas.microsoft.com/office/drawing/2014/main" id="{29259323-2811-8874-4BE6-5C60E4BFDE7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-318620" y="1645453"/>
              <a:ext cx="2986437" cy="22385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3">
                <a:extLst>
                  <a:ext uri="{FF2B5EF4-FFF2-40B4-BE49-F238E27FC236}">
                    <a16:creationId xmlns:a16="http://schemas.microsoft.com/office/drawing/2014/main" id="{29259323-2811-8874-4BE6-5C60E4BFDE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4114455"/>
                  </p:ext>
                </p:extLst>
              </p:nvPr>
            </p:nvGraphicFramePr>
            <p:xfrm>
              <a:off x="-318620" y="1645453"/>
              <a:ext cx="2986437" cy="22385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72" r="-208750" b="-37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60775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8338" t="-270000" r="-90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3">
                <a:extLst>
                  <a:ext uri="{FF2B5EF4-FFF2-40B4-BE49-F238E27FC236}">
                    <a16:creationId xmlns:a16="http://schemas.microsoft.com/office/drawing/2014/main" id="{23512CFB-E3B4-45FD-D186-4AEBD2AEB8C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10493" y="4736146"/>
              <a:ext cx="3201328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88000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3">
                <a:extLst>
                  <a:ext uri="{FF2B5EF4-FFF2-40B4-BE49-F238E27FC236}">
                    <a16:creationId xmlns:a16="http://schemas.microsoft.com/office/drawing/2014/main" id="{23512CFB-E3B4-45FD-D186-4AEBD2AEB8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1999412"/>
                  </p:ext>
                </p:extLst>
              </p:nvPr>
            </p:nvGraphicFramePr>
            <p:xfrm>
              <a:off x="310493" y="4736146"/>
              <a:ext cx="3201328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88000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372" r="-169898" b="-27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59215" t="-360000" r="-60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Table 23">
                <a:extLst>
                  <a:ext uri="{FF2B5EF4-FFF2-40B4-BE49-F238E27FC236}">
                    <a16:creationId xmlns:a16="http://schemas.microsoft.com/office/drawing/2014/main" id="{6E3ECAB3-9D0D-958B-2414-C1D7A712B1F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57197" y="7840684"/>
              <a:ext cx="2986437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4620</m:t>
                              </m:r>
                            </m:oMath>
                          </a14:m>
                          <a:r>
                            <a:rPr lang="en-GB" sz="2400" dirty="0"/>
                            <a:t> 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6160</m:t>
                              </m:r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Table 23">
                <a:extLst>
                  <a:ext uri="{FF2B5EF4-FFF2-40B4-BE49-F238E27FC236}">
                    <a16:creationId xmlns:a16="http://schemas.microsoft.com/office/drawing/2014/main" id="{6E3ECAB3-9D0D-958B-2414-C1D7A712B1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212041"/>
                  </p:ext>
                </p:extLst>
              </p:nvPr>
            </p:nvGraphicFramePr>
            <p:xfrm>
              <a:off x="457197" y="7840684"/>
              <a:ext cx="2986437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625" t="-746" r="-208750" b="-279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8036" t="-360000" r="-90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75633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11AF4D7-A687-A0B4-5494-156D111149A5}"/>
              </a:ext>
            </a:extLst>
          </p:cNvPr>
          <p:cNvGraphicFramePr>
            <a:graphicFrameLocks noGrp="1"/>
          </p:cNvGraphicFramePr>
          <p:nvPr/>
        </p:nvGraphicFramePr>
        <p:xfrm>
          <a:off x="180181" y="180181"/>
          <a:ext cx="6858000" cy="9906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412904333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1608088904"/>
                    </a:ext>
                  </a:extLst>
                </a:gridCol>
              </a:tblGrid>
              <a:tr h="713038">
                <a:tc gridSpan="2"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rbel" panose="020B0503020204020204" pitchFamily="34" charset="0"/>
                        </a:rPr>
                        <a:t>Pythagoras with…</a:t>
                      </a: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798176806"/>
                  </a:ext>
                </a:extLst>
              </a:tr>
              <a:tr h="3064321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orbel" panose="020B0503020204020204" pitchFamily="34" charset="0"/>
                        </a:rPr>
                        <a:t>Unit Conversions</a:t>
                      </a:r>
                    </a:p>
                    <a:p>
                      <a:pPr algn="ctr"/>
                      <a:r>
                        <a:rPr lang="en-GB" sz="17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Find the hypotenuse.</a:t>
                      </a:r>
                    </a:p>
                    <a:p>
                      <a:endParaRPr lang="en-GB" sz="1900" dirty="0">
                        <a:latin typeface="Corbel" panose="020B0503020204020204" pitchFamily="34" charset="0"/>
                      </a:endParaRPr>
                    </a:p>
                    <a:p>
                      <a:endParaRPr lang="en-GB" sz="1900" dirty="0">
                        <a:latin typeface="Corbel" panose="020B0503020204020204" pitchFamily="34" charset="0"/>
                      </a:endParaRP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orbel" panose="020B0503020204020204" pitchFamily="34" charset="0"/>
                        </a:rPr>
                        <a:t>Fractions</a:t>
                      </a:r>
                    </a:p>
                    <a:p>
                      <a:pPr marL="0" marR="0" lvl="0" indent="0" algn="ctr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Find the hypotenuse.</a:t>
                      </a:r>
                      <a:endParaRPr lang="en-GB" sz="1900" dirty="0">
                        <a:latin typeface="Corbel" panose="020B0503020204020204" pitchFamily="34" charset="0"/>
                      </a:endParaRPr>
                    </a:p>
                    <a:p>
                      <a:endParaRPr lang="en-GB" sz="1900" dirty="0">
                        <a:latin typeface="Corbel" panose="020B0503020204020204" pitchFamily="34" charset="0"/>
                      </a:endParaRP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588694"/>
                  </a:ext>
                </a:extLst>
              </a:tr>
              <a:tr h="3064321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orbel" panose="020B0503020204020204" pitchFamily="34" charset="0"/>
                        </a:rPr>
                        <a:t>Recurring Decimals</a:t>
                      </a:r>
                    </a:p>
                    <a:p>
                      <a:pPr marL="0" marR="0" lvl="0" indent="0" algn="ctr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Find the hypotenuse.</a:t>
                      </a:r>
                      <a:endParaRPr lang="en-GB" sz="1900" b="1" dirty="0">
                        <a:latin typeface="Corbel" panose="020B0503020204020204" pitchFamily="34" charset="0"/>
                      </a:endParaRPr>
                    </a:p>
                    <a:p>
                      <a:endParaRPr lang="en-GB" sz="1900" dirty="0">
                        <a:latin typeface="Corbel" panose="020B0503020204020204" pitchFamily="34" charset="0"/>
                      </a:endParaRP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orbel" panose="020B0503020204020204" pitchFamily="34" charset="0"/>
                        </a:rPr>
                        <a:t>Standard Form</a:t>
                      </a:r>
                    </a:p>
                    <a:p>
                      <a:pPr marL="0" marR="0" lvl="0" indent="0" algn="ctr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Find the hypotenuse.</a:t>
                      </a:r>
                      <a:endParaRPr lang="en-GB" sz="1900" b="1" dirty="0">
                        <a:latin typeface="Corbel" panose="020B0503020204020204" pitchFamily="34" charset="0"/>
                      </a:endParaRPr>
                    </a:p>
                    <a:p>
                      <a:endParaRPr lang="en-GB" sz="1900" dirty="0">
                        <a:latin typeface="Corbel" panose="020B0503020204020204" pitchFamily="34" charset="0"/>
                      </a:endParaRP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766815"/>
                  </a:ext>
                </a:extLst>
              </a:tr>
              <a:tr h="3064321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orbel" panose="020B0503020204020204" pitchFamily="34" charset="0"/>
                        </a:rPr>
                        <a:t>Surds</a:t>
                      </a:r>
                    </a:p>
                    <a:p>
                      <a:pPr marL="0" marR="0" lvl="0" indent="0" algn="ctr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Find the hypotenuse.</a:t>
                      </a:r>
                      <a:endParaRPr lang="en-GB" sz="1900" b="1" dirty="0">
                        <a:latin typeface="Corbel" panose="020B0503020204020204" pitchFamily="34" charset="0"/>
                      </a:endParaRPr>
                    </a:p>
                    <a:p>
                      <a:endParaRPr lang="en-GB" sz="1900" dirty="0">
                        <a:latin typeface="Corbel" panose="020B0503020204020204" pitchFamily="34" charset="0"/>
                      </a:endParaRP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orbel" panose="020B0503020204020204" pitchFamily="34" charset="0"/>
                        </a:rPr>
                        <a:t>Prime Factorisation</a:t>
                      </a:r>
                    </a:p>
                    <a:p>
                      <a:pPr marL="0" marR="0" lvl="0" indent="0" algn="ctr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Find the hypotenuse.</a:t>
                      </a:r>
                      <a:endParaRPr lang="en-GB" sz="1900" b="1" dirty="0">
                        <a:latin typeface="Corbel" panose="020B0503020204020204" pitchFamily="34" charset="0"/>
                      </a:endParaRPr>
                    </a:p>
                    <a:p>
                      <a:endParaRPr lang="en-GB" sz="1900" dirty="0">
                        <a:latin typeface="Corbel" panose="020B0503020204020204" pitchFamily="34" charset="0"/>
                      </a:endParaRP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6689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3">
                <a:extLst>
                  <a:ext uri="{FF2B5EF4-FFF2-40B4-BE49-F238E27FC236}">
                    <a16:creationId xmlns:a16="http://schemas.microsoft.com/office/drawing/2014/main" id="{B01C6D04-9D74-F610-2372-06D99E1DA47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79035" y="1666232"/>
              <a:ext cx="2986437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oMath>
                          </a14:m>
                          <a:r>
                            <a:rPr lang="en-GB" sz="2400" dirty="0"/>
                            <a:t> m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oMath>
                          </a14:m>
                          <a:r>
                            <a:rPr lang="en-GB" sz="2400" dirty="0"/>
                            <a:t> cm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3">
                <a:extLst>
                  <a:ext uri="{FF2B5EF4-FFF2-40B4-BE49-F238E27FC236}">
                    <a16:creationId xmlns:a16="http://schemas.microsoft.com/office/drawing/2014/main" id="{B01C6D04-9D74-F610-2372-06D99E1DA4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747587"/>
                  </p:ext>
                </p:extLst>
              </p:nvPr>
            </p:nvGraphicFramePr>
            <p:xfrm>
              <a:off x="279035" y="1666232"/>
              <a:ext cx="2986437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775" r="-209091" b="-364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8125" t="-361111" r="-625" b="-3055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3">
                <a:extLst>
                  <a:ext uri="{FF2B5EF4-FFF2-40B4-BE49-F238E27FC236}">
                    <a16:creationId xmlns:a16="http://schemas.microsoft.com/office/drawing/2014/main" id="{29259323-2811-8874-4BE6-5C60E4BFDE7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658608" y="1666232"/>
              <a:ext cx="2986437" cy="22385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3">
                <a:extLst>
                  <a:ext uri="{FF2B5EF4-FFF2-40B4-BE49-F238E27FC236}">
                    <a16:creationId xmlns:a16="http://schemas.microsoft.com/office/drawing/2014/main" id="{29259323-2811-8874-4BE6-5C60E4BFDE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540052"/>
                  </p:ext>
                </p:extLst>
              </p:nvPr>
            </p:nvGraphicFramePr>
            <p:xfrm>
              <a:off x="3658608" y="1666232"/>
              <a:ext cx="2986437" cy="22385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775" r="-209091" b="-395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60775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8428" t="-270833" r="-1258" b="-625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3">
                <a:extLst>
                  <a:ext uri="{FF2B5EF4-FFF2-40B4-BE49-F238E27FC236}">
                    <a16:creationId xmlns:a16="http://schemas.microsoft.com/office/drawing/2014/main" id="{CEE2AD6A-8A8F-0B49-B1C4-81CE6CA6357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00172" y="4756927"/>
              <a:ext cx="2986437" cy="21018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  <m:acc>
                                <m:accPr>
                                  <m:chr m:val="̇"/>
                                  <m:ctrlPr>
                                    <a:rPr lang="en-GB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acc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GB" sz="2400" b="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GB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acc>
                                <m:acc>
                                  <m:accPr>
                                    <m:chr m:val="̇"/>
                                    <m:ctrlPr>
                                      <a:rPr lang="en-GB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4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3">
                <a:extLst>
                  <a:ext uri="{FF2B5EF4-FFF2-40B4-BE49-F238E27FC236}">
                    <a16:creationId xmlns:a16="http://schemas.microsoft.com/office/drawing/2014/main" id="{CEE2AD6A-8A8F-0B49-B1C4-81CE6CA635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9176303"/>
                  </p:ext>
                </p:extLst>
              </p:nvPr>
            </p:nvGraphicFramePr>
            <p:xfrm>
              <a:off x="400172" y="4756927"/>
              <a:ext cx="2986437" cy="21018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769" r="-209091" b="-2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71043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8428" t="-354054" r="-125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3">
                <a:extLst>
                  <a:ext uri="{FF2B5EF4-FFF2-40B4-BE49-F238E27FC236}">
                    <a16:creationId xmlns:a16="http://schemas.microsoft.com/office/drawing/2014/main" id="{23512CFB-E3B4-45FD-D186-4AEBD2AEB8C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666020" y="4756927"/>
              <a:ext cx="3093328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80000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3">
                <a:extLst>
                  <a:ext uri="{FF2B5EF4-FFF2-40B4-BE49-F238E27FC236}">
                    <a16:creationId xmlns:a16="http://schemas.microsoft.com/office/drawing/2014/main" id="{23512CFB-E3B4-45FD-D186-4AEBD2AEB8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386273"/>
                  </p:ext>
                </p:extLst>
              </p:nvPr>
            </p:nvGraphicFramePr>
            <p:xfrm>
              <a:off x="3666020" y="4756927"/>
              <a:ext cx="3093328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80000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775" r="-186047" b="-286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54088" t="-361111" r="-629" b="-277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23">
                <a:extLst>
                  <a:ext uri="{FF2B5EF4-FFF2-40B4-BE49-F238E27FC236}">
                    <a16:creationId xmlns:a16="http://schemas.microsoft.com/office/drawing/2014/main" id="{F2FFB52D-40A1-197E-4E26-F27835EAFB2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00172" y="7861465"/>
              <a:ext cx="2986437" cy="21261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23">
                <a:extLst>
                  <a:ext uri="{FF2B5EF4-FFF2-40B4-BE49-F238E27FC236}">
                    <a16:creationId xmlns:a16="http://schemas.microsoft.com/office/drawing/2014/main" id="{F2FFB52D-40A1-197E-4E26-F27835EAFB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0329128"/>
                  </p:ext>
                </p:extLst>
              </p:nvPr>
            </p:nvGraphicFramePr>
            <p:xfrm>
              <a:off x="400172" y="7861465"/>
              <a:ext cx="2986437" cy="21261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775" r="-209091" b="-3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95364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8428" t="-333333" r="-125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Table 23">
                <a:extLst>
                  <a:ext uri="{FF2B5EF4-FFF2-40B4-BE49-F238E27FC236}">
                    <a16:creationId xmlns:a16="http://schemas.microsoft.com/office/drawing/2014/main" id="{6E3ECAB3-9D0D-958B-2414-C1D7A712B1F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831755" y="7861465"/>
              <a:ext cx="2986437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4620</m:t>
                              </m:r>
                            </m:oMath>
                          </a14:m>
                          <a:r>
                            <a:rPr lang="en-GB" sz="2400" dirty="0"/>
                            <a:t> 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6160</m:t>
                              </m:r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Table 23">
                <a:extLst>
                  <a:ext uri="{FF2B5EF4-FFF2-40B4-BE49-F238E27FC236}">
                    <a16:creationId xmlns:a16="http://schemas.microsoft.com/office/drawing/2014/main" id="{6E3ECAB3-9D0D-958B-2414-C1D7A712B1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3777488"/>
                  </p:ext>
                </p:extLst>
              </p:nvPr>
            </p:nvGraphicFramePr>
            <p:xfrm>
              <a:off x="3831755" y="7861465"/>
              <a:ext cx="2986437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t="-775" r="-209091" b="-279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48428" t="-361111" r="-125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80450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181" y="180183"/>
              <a:ext cx="6858000" cy="9906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713038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Trigonometry with…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Area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parallelogram’s area.</a:t>
                          </a: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Angles in Polygons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many sides does the regular polygon have?</a:t>
                          </a: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Pythagoras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</a:t>
                          </a:r>
                          <a14:m>
                            <m:oMath xmlns:m="http://schemas.openxmlformats.org/officeDocument/2006/math"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using</a:t>
                          </a:r>
                          <a:r>
                            <a:rPr lang="en-GB" sz="19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two different methods.</a:t>
                          </a:r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baseline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2739005"/>
                  </p:ext>
                </p:extLst>
              </p:nvPr>
            </p:nvGraphicFramePr>
            <p:xfrm>
              <a:off x="180181" y="180183"/>
              <a:ext cx="6858000" cy="9906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713038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Trigonometry with…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Area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parallelogram’s area.</a:t>
                          </a: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Angles in Polygons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many sides does the regular polygon have?</a:t>
                          </a: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5" t="-223658" r="-100888" b="-9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baseline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C17045E3-3404-2389-C0E1-66E775B1D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92" y="2182382"/>
            <a:ext cx="2932043" cy="1637266"/>
          </a:xfrm>
          <a:prstGeom prst="rect">
            <a:avLst/>
          </a:prstGeom>
        </p:spPr>
      </p:pic>
      <p:pic>
        <p:nvPicPr>
          <p:cNvPr id="26" name="Picture 25" descr="Diagram&#10;&#10;Description automatically generated with low confidence">
            <a:extLst>
              <a:ext uri="{FF2B5EF4-FFF2-40B4-BE49-F238E27FC236}">
                <a16:creationId xmlns:a16="http://schemas.microsoft.com/office/drawing/2014/main" id="{D6225104-B21C-CDC1-6660-A2F75AAA5D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418"/>
          <a:stretch/>
        </p:blipFill>
        <p:spPr>
          <a:xfrm>
            <a:off x="752352" y="4965541"/>
            <a:ext cx="2822103" cy="212675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C7B66F9-D6B0-050C-A6C2-C6AA8C516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41" y="8520910"/>
            <a:ext cx="2625143" cy="156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181" y="180183"/>
              <a:ext cx="6858000" cy="9906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713038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Trigonometry with…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Perimeter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parallelogram’s perimeter.</a:t>
                          </a: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Similar Shapes</a:t>
                          </a:r>
                        </a:p>
                        <a:p>
                          <a:pPr algn="ctr"/>
                          <a:endParaRPr lang="en-GB" sz="1900" b="1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19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area of the big triangle.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Quadrilaterals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This shape has area </a:t>
                          </a:r>
                          <a14:m>
                            <m:oMath xmlns:m="http://schemas.openxmlformats.org/officeDocument/2006/math"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</a:rPr>
                                <m:t>47.1</m:t>
                              </m:r>
                            </m:oMath>
                          </a14:m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cm</a:t>
                          </a:r>
                          <a:r>
                            <a:rPr lang="en-GB" sz="1900" baseline="30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  <a:r>
                            <a:rPr lang="en-GB" sz="19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r>
                            <a:rPr lang="en-GB" sz="19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Show that it is a rhombus.</a:t>
                          </a: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baseline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9265426"/>
                  </p:ext>
                </p:extLst>
              </p:nvPr>
            </p:nvGraphicFramePr>
            <p:xfrm>
              <a:off x="180181" y="180183"/>
              <a:ext cx="6858000" cy="9906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713038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Trigonometry with…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Perimeter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parallelogram’s perimeter.</a:t>
                          </a: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Similar Shapes</a:t>
                          </a:r>
                        </a:p>
                        <a:p>
                          <a:pPr algn="ctr"/>
                          <a:endParaRPr lang="en-GB" sz="1900" b="1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19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area of the big triangle.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5" t="-223658" r="-100888" b="-9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baseline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4" name="Picture 73">
            <a:extLst>
              <a:ext uri="{FF2B5EF4-FFF2-40B4-BE49-F238E27FC236}">
                <a16:creationId xmlns:a16="http://schemas.microsoft.com/office/drawing/2014/main" id="{45BB7216-2786-D6D1-1C27-12DDD0732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67" y="2283981"/>
            <a:ext cx="2561268" cy="163726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49AAAE78-45F3-9E83-116F-71A64ACEF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658" y="8484423"/>
            <a:ext cx="1648491" cy="178194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A2BC2244-7C19-0F6D-060D-5F3AD1DEF6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186" y="5048935"/>
            <a:ext cx="3051430" cy="148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67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11AF4D7-A687-A0B4-5494-156D111149A5}"/>
              </a:ext>
            </a:extLst>
          </p:cNvPr>
          <p:cNvGraphicFramePr>
            <a:graphicFrameLocks noGrp="1"/>
          </p:cNvGraphicFramePr>
          <p:nvPr/>
        </p:nvGraphicFramePr>
        <p:xfrm>
          <a:off x="180181" y="180183"/>
          <a:ext cx="6858000" cy="9906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412904333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1608088904"/>
                    </a:ext>
                  </a:extLst>
                </a:gridCol>
              </a:tblGrid>
              <a:tr h="713038">
                <a:tc gridSpan="2"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rbel" panose="020B0503020204020204" pitchFamily="34" charset="0"/>
                        </a:rPr>
                        <a:t>Pythagoras with…</a:t>
                      </a: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798176806"/>
                  </a:ext>
                </a:extLst>
              </a:tr>
              <a:tr h="3064321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orbel" panose="020B0503020204020204" pitchFamily="34" charset="0"/>
                        </a:rPr>
                        <a:t>Unit Conversions</a:t>
                      </a:r>
                    </a:p>
                    <a:p>
                      <a:pPr algn="ctr"/>
                      <a:r>
                        <a:rPr lang="en-GB" sz="17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Find the hypotenuse.</a:t>
                      </a:r>
                    </a:p>
                    <a:p>
                      <a:endParaRPr lang="en-GB" sz="1900" dirty="0">
                        <a:latin typeface="Corbel" panose="020B0503020204020204" pitchFamily="34" charset="0"/>
                      </a:endParaRPr>
                    </a:p>
                    <a:p>
                      <a:endParaRPr lang="en-GB" sz="1900" dirty="0">
                        <a:latin typeface="Corbel" panose="020B0503020204020204" pitchFamily="34" charset="0"/>
                      </a:endParaRP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900" dirty="0">
                        <a:latin typeface="Corbel" panose="020B0503020204020204" pitchFamily="34" charset="0"/>
                      </a:endParaRP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588694"/>
                  </a:ext>
                </a:extLst>
              </a:tr>
              <a:tr h="3064321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orbel" panose="020B0503020204020204" pitchFamily="34" charset="0"/>
                        </a:rPr>
                        <a:t>Recurring Decimals</a:t>
                      </a:r>
                    </a:p>
                    <a:p>
                      <a:pPr marL="0" marR="0" lvl="0" indent="0" algn="ctr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Find the hypotenuse.</a:t>
                      </a:r>
                      <a:endParaRPr lang="en-GB" sz="1900" b="1" dirty="0">
                        <a:latin typeface="Corbel" panose="020B0503020204020204" pitchFamily="34" charset="0"/>
                      </a:endParaRPr>
                    </a:p>
                    <a:p>
                      <a:endParaRPr lang="en-GB" sz="1900" dirty="0">
                        <a:latin typeface="Corbel" panose="020B0503020204020204" pitchFamily="34" charset="0"/>
                      </a:endParaRP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900" dirty="0">
                        <a:latin typeface="Corbel" panose="020B0503020204020204" pitchFamily="34" charset="0"/>
                      </a:endParaRP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766815"/>
                  </a:ext>
                </a:extLst>
              </a:tr>
              <a:tr h="3064321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orbel" panose="020B0503020204020204" pitchFamily="34" charset="0"/>
                        </a:rPr>
                        <a:t>Surds</a:t>
                      </a:r>
                    </a:p>
                    <a:p>
                      <a:pPr marL="0" marR="0" lvl="0" indent="0" algn="ctr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Find the hypotenuse.</a:t>
                      </a:r>
                      <a:endParaRPr lang="en-GB" sz="1900" b="1" dirty="0">
                        <a:latin typeface="Corbel" panose="020B0503020204020204" pitchFamily="34" charset="0"/>
                      </a:endParaRPr>
                    </a:p>
                    <a:p>
                      <a:endParaRPr lang="en-GB" sz="1900" dirty="0">
                        <a:latin typeface="Corbel" panose="020B0503020204020204" pitchFamily="34" charset="0"/>
                      </a:endParaRP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900" dirty="0">
                        <a:latin typeface="Corbel" panose="020B0503020204020204" pitchFamily="34" charset="0"/>
                      </a:endParaRP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6689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3">
                <a:extLst>
                  <a:ext uri="{FF2B5EF4-FFF2-40B4-BE49-F238E27FC236}">
                    <a16:creationId xmlns:a16="http://schemas.microsoft.com/office/drawing/2014/main" id="{B01C6D04-9D74-F610-2372-06D99E1DA47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79037" y="1666232"/>
              <a:ext cx="2986437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oMath>
                          </a14:m>
                          <a:r>
                            <a:rPr lang="en-GB" sz="2400" dirty="0"/>
                            <a:t> m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oMath>
                          </a14:m>
                          <a:r>
                            <a:rPr lang="en-GB" sz="2400" dirty="0"/>
                            <a:t> cm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3">
                <a:extLst>
                  <a:ext uri="{FF2B5EF4-FFF2-40B4-BE49-F238E27FC236}">
                    <a16:creationId xmlns:a16="http://schemas.microsoft.com/office/drawing/2014/main" id="{B01C6D04-9D74-F610-2372-06D99E1DA47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79037" y="1666232"/>
              <a:ext cx="2986437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746" r="-208750" b="-365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8338" t="-360000" r="-906" b="-30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3">
                <a:extLst>
                  <a:ext uri="{FF2B5EF4-FFF2-40B4-BE49-F238E27FC236}">
                    <a16:creationId xmlns:a16="http://schemas.microsoft.com/office/drawing/2014/main" id="{CEE2AD6A-8A8F-0B49-B1C4-81CE6CA6357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00174" y="4756929"/>
              <a:ext cx="2986437" cy="21018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  <m:acc>
                                <m:accPr>
                                  <m:chr m:val="̇"/>
                                  <m:ctrlPr>
                                    <a:rPr lang="en-GB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acc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GB" sz="2400" b="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GB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acc>
                                <m:acc>
                                  <m:accPr>
                                    <m:chr m:val="̇"/>
                                    <m:ctrlPr>
                                      <a:rPr lang="en-GB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4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3">
                <a:extLst>
                  <a:ext uri="{FF2B5EF4-FFF2-40B4-BE49-F238E27FC236}">
                    <a16:creationId xmlns:a16="http://schemas.microsoft.com/office/drawing/2014/main" id="{CEE2AD6A-8A8F-0B49-B1C4-81CE6CA6357A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00174" y="4756929"/>
              <a:ext cx="2986437" cy="21018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746" r="-208750" b="-291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71043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8338" t="-346154" r="-90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23">
                <a:extLst>
                  <a:ext uri="{FF2B5EF4-FFF2-40B4-BE49-F238E27FC236}">
                    <a16:creationId xmlns:a16="http://schemas.microsoft.com/office/drawing/2014/main" id="{F2FFB52D-40A1-197E-4E26-F27835EAFB2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00174" y="7861465"/>
              <a:ext cx="2986437" cy="21261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23">
                <a:extLst>
                  <a:ext uri="{FF2B5EF4-FFF2-40B4-BE49-F238E27FC236}">
                    <a16:creationId xmlns:a16="http://schemas.microsoft.com/office/drawing/2014/main" id="{F2FFB52D-40A1-197E-4E26-F27835EAFB24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00174" y="7861465"/>
              <a:ext cx="2986437" cy="21261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373" r="-208750" b="-30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95364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8338" t="-328049" r="-90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85488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11AF4D7-A687-A0B4-5494-156D111149A5}"/>
              </a:ext>
            </a:extLst>
          </p:cNvPr>
          <p:cNvGraphicFramePr>
            <a:graphicFrameLocks noGrp="1"/>
          </p:cNvGraphicFramePr>
          <p:nvPr/>
        </p:nvGraphicFramePr>
        <p:xfrm>
          <a:off x="180181" y="180183"/>
          <a:ext cx="6858000" cy="9906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412904333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1608088904"/>
                    </a:ext>
                  </a:extLst>
                </a:gridCol>
              </a:tblGrid>
              <a:tr h="713038">
                <a:tc gridSpan="2"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rbel" panose="020B0503020204020204" pitchFamily="34" charset="0"/>
                        </a:rPr>
                        <a:t>Pythagoras with…</a:t>
                      </a: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798176806"/>
                  </a:ext>
                </a:extLst>
              </a:tr>
              <a:tr h="3064321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orbel" panose="020B0503020204020204" pitchFamily="34" charset="0"/>
                        </a:rPr>
                        <a:t>Fractions</a:t>
                      </a:r>
                    </a:p>
                    <a:p>
                      <a:pPr marL="0" marR="0" lvl="0" indent="0" algn="ctr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Find the hypotenuse.</a:t>
                      </a:r>
                      <a:endParaRPr lang="en-GB" sz="1900" dirty="0">
                        <a:latin typeface="Corbel" panose="020B0503020204020204" pitchFamily="34" charset="0"/>
                      </a:endParaRP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900" dirty="0">
                        <a:latin typeface="Corbel" panose="020B0503020204020204" pitchFamily="34" charset="0"/>
                      </a:endParaRP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588694"/>
                  </a:ext>
                </a:extLst>
              </a:tr>
              <a:tr h="3064321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orbel" panose="020B0503020204020204" pitchFamily="34" charset="0"/>
                        </a:rPr>
                        <a:t>Standard Form</a:t>
                      </a:r>
                    </a:p>
                    <a:p>
                      <a:pPr marL="0" marR="0" lvl="0" indent="0" algn="ctr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Find the hypotenuse.</a:t>
                      </a:r>
                      <a:endParaRPr lang="en-GB" sz="1900" b="1" dirty="0">
                        <a:latin typeface="Corbel" panose="020B0503020204020204" pitchFamily="34" charset="0"/>
                      </a:endParaRP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900" dirty="0">
                        <a:latin typeface="Corbel" panose="020B0503020204020204" pitchFamily="34" charset="0"/>
                      </a:endParaRP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766815"/>
                  </a:ext>
                </a:extLst>
              </a:tr>
              <a:tr h="3064321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orbel" panose="020B0503020204020204" pitchFamily="34" charset="0"/>
                        </a:rPr>
                        <a:t>Prime Factorisation</a:t>
                      </a:r>
                    </a:p>
                    <a:p>
                      <a:pPr marL="0" marR="0" lvl="0" indent="0" algn="ctr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Find the hypotenuse.</a:t>
                      </a:r>
                      <a:endParaRPr lang="en-GB" sz="1900" b="1" dirty="0">
                        <a:latin typeface="Corbel" panose="020B0503020204020204" pitchFamily="34" charset="0"/>
                      </a:endParaRP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900" dirty="0">
                        <a:latin typeface="Corbel" panose="020B0503020204020204" pitchFamily="34" charset="0"/>
                      </a:endParaRP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6689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3">
                <a:extLst>
                  <a:ext uri="{FF2B5EF4-FFF2-40B4-BE49-F238E27FC236}">
                    <a16:creationId xmlns:a16="http://schemas.microsoft.com/office/drawing/2014/main" id="{29259323-2811-8874-4BE6-5C60E4BFDE7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-318620" y="1645453"/>
              <a:ext cx="2986437" cy="22385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3">
                <a:extLst>
                  <a:ext uri="{FF2B5EF4-FFF2-40B4-BE49-F238E27FC236}">
                    <a16:creationId xmlns:a16="http://schemas.microsoft.com/office/drawing/2014/main" id="{29259323-2811-8874-4BE6-5C60E4BFDE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4114455"/>
                  </p:ext>
                </p:extLst>
              </p:nvPr>
            </p:nvGraphicFramePr>
            <p:xfrm>
              <a:off x="-318620" y="1645453"/>
              <a:ext cx="2986437" cy="22385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372" r="-208750" b="-37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60775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8338" t="-270000" r="-90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3">
                <a:extLst>
                  <a:ext uri="{FF2B5EF4-FFF2-40B4-BE49-F238E27FC236}">
                    <a16:creationId xmlns:a16="http://schemas.microsoft.com/office/drawing/2014/main" id="{23512CFB-E3B4-45FD-D186-4AEBD2AEB8C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10493" y="4736146"/>
              <a:ext cx="3201328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88000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3">
                <a:extLst>
                  <a:ext uri="{FF2B5EF4-FFF2-40B4-BE49-F238E27FC236}">
                    <a16:creationId xmlns:a16="http://schemas.microsoft.com/office/drawing/2014/main" id="{23512CFB-E3B4-45FD-D186-4AEBD2AEB8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1999412"/>
                  </p:ext>
                </p:extLst>
              </p:nvPr>
            </p:nvGraphicFramePr>
            <p:xfrm>
              <a:off x="310493" y="4736146"/>
              <a:ext cx="3201328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88000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72" r="-169898" b="-27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9215" t="-360000" r="-60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Table 23">
                <a:extLst>
                  <a:ext uri="{FF2B5EF4-FFF2-40B4-BE49-F238E27FC236}">
                    <a16:creationId xmlns:a16="http://schemas.microsoft.com/office/drawing/2014/main" id="{6E3ECAB3-9D0D-958B-2414-C1D7A712B1F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57197" y="7840684"/>
              <a:ext cx="2986437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4620</m:t>
                              </m:r>
                            </m:oMath>
                          </a14:m>
                          <a:r>
                            <a:rPr lang="en-GB" sz="2400" dirty="0"/>
                            <a:t> 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6160</m:t>
                              </m:r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Table 23">
                <a:extLst>
                  <a:ext uri="{FF2B5EF4-FFF2-40B4-BE49-F238E27FC236}">
                    <a16:creationId xmlns:a16="http://schemas.microsoft.com/office/drawing/2014/main" id="{6E3ECAB3-9D0D-958B-2414-C1D7A712B1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212041"/>
                  </p:ext>
                </p:extLst>
              </p:nvPr>
            </p:nvGraphicFramePr>
            <p:xfrm>
              <a:off x="457197" y="7840684"/>
              <a:ext cx="2986437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625" t="-746" r="-208750" b="-279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8036" t="-360000" r="-90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21114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181" y="180183"/>
              <a:ext cx="6858000" cy="9906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713038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Trigonometry with…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Area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parallelogram’s area.</a:t>
                          </a: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103.9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cm</a:t>
                          </a:r>
                          <a:r>
                            <a:rPr lang="en-GB" sz="2400" baseline="300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</a:p>
                        <a:p>
                          <a:pPr algn="ctr"/>
                          <a:endParaRPr lang="en-GB" sz="2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GB" sz="24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or</a:t>
                          </a:r>
                        </a:p>
                        <a:p>
                          <a:pPr algn="ctr"/>
                          <a:endParaRPr lang="en-GB" sz="2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60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24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cm</a:t>
                          </a:r>
                          <a:r>
                            <a:rPr lang="en-GB" sz="2400" baseline="300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137160" marR="137160" marT="137160" marB="13716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Angles in Polygons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many sides does the regular polygon have?</a:t>
                          </a: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Ext. angle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=30</m:t>
                              </m:r>
                              <m:r>
                                <a:rPr lang="en-GB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en-GB" sz="2400" dirty="0">
                            <a:solidFill>
                              <a:srgbClr val="C00000"/>
                            </a:solidFill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endParaRPr lang="en-GB" sz="2400" dirty="0">
                            <a:solidFill>
                              <a:srgbClr val="C00000"/>
                            </a:solidFill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360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den>
                                </m:f>
                                <m:r>
                                  <a:rPr lang="en-GB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=12</m:t>
                                </m:r>
                              </m:oMath>
                            </m:oMathPara>
                          </a14:m>
                          <a:endParaRPr lang="en-GB" sz="2400" dirty="0">
                            <a:solidFill>
                              <a:srgbClr val="C00000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marL="137160" marR="137160" marT="137160" marB="13716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Pythagoras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</a:t>
                          </a:r>
                          <a14:m>
                            <m:oMath xmlns:m="http://schemas.openxmlformats.org/officeDocument/2006/math"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using</a:t>
                          </a:r>
                          <a:r>
                            <a:rPr lang="en-GB" sz="19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two different methods.</a:t>
                          </a:r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aseline="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e.g. </a:t>
                          </a:r>
                          <a14:m>
                            <m:oMath xmlns:m="http://schemas.openxmlformats.org/officeDocument/2006/math">
                              <m:r>
                                <a:rPr lang="en-GB" sz="19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  <m:r>
                                <a:rPr lang="en-GB" sz="19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GB" sz="19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sz="1900" b="0" i="1" baseline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900" b="0" i="0" baseline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tan</m:t>
                                      </m:r>
                                    </m:e>
                                    <m:sup>
                                      <m:r>
                                        <a:rPr lang="en-GB" sz="1900" b="0" i="1" baseline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GB" sz="1900" b="0" i="1" baseline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sz="1900" b="0" i="1" baseline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1900" b="0" i="1" baseline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9</m:t>
                                          </m:r>
                                        </m:num>
                                        <m:den>
                                          <m:r>
                                            <a:rPr lang="en-GB" sz="1900" b="0" i="1" baseline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12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en-GB" sz="19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=36.9</m:t>
                              </m:r>
                              <m:r>
                                <a:rPr lang="en-GB" sz="19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endParaRPr lang="en-GB" sz="1900" baseline="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endParaRPr lang="en-GB" sz="1900" baseline="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9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GB" sz="19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9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9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9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GB" sz="1900" b="0" i="1" baseline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1900" b="0" i="0" baseline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GB" sz="1900" b="0" i="1" baseline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900" b="0" i="1" baseline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36.9</m:t>
                                          </m:r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  <m:r>
                                <a:rPr lang="en-GB" sz="19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=15</m:t>
                              </m:r>
                            </m:oMath>
                          </a14:m>
                          <a:r>
                            <a:rPr lang="en-GB" sz="1900" baseline="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cm</a:t>
                          </a:r>
                        </a:p>
                        <a:p>
                          <a:pPr algn="ctr"/>
                          <a:endParaRPr lang="en-GB" sz="1900" baseline="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GB" sz="1900" baseline="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and</a:t>
                          </a:r>
                          <a:br>
                            <a:rPr lang="en-GB" sz="1900" baseline="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endParaRPr lang="en-GB" sz="1900" baseline="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9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GB" sz="19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9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900" b="0" i="1" baseline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900" b="0" i="1" baseline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12</m:t>
                                      </m:r>
                                    </m:e>
                                    <m:sup>
                                      <m:r>
                                        <a:rPr lang="en-GB" sz="1900" b="0" i="1" baseline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19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GB" sz="1900" b="0" i="1" baseline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900" b="0" i="1" baseline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9</m:t>
                                      </m:r>
                                    </m:e>
                                    <m:sup>
                                      <m:r>
                                        <a:rPr lang="en-GB" sz="1900" b="0" i="1" baseline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GB" sz="19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=15</m:t>
                              </m:r>
                            </m:oMath>
                          </a14:m>
                          <a:r>
                            <a:rPr lang="en-GB" sz="1900" baseline="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cm</a:t>
                          </a:r>
                        </a:p>
                      </a:txBody>
                      <a:tcPr marL="137160" marR="137160" marT="137160" marB="13716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181" y="180183"/>
              <a:ext cx="6858000" cy="9906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713038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Trigonometry with…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Area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parallelogram’s area.</a:t>
                          </a: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137160" marB="13716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1" t="-23967" r="-741" b="-2004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Angles in Polygons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many sides does the regular polygon have?</a:t>
                          </a: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137160" marB="13716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1" t="-124481" r="-741" b="-1012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38" t="-223554" r="-100369" b="-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137160" marB="13716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1" t="-223554" r="-741" b="-8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C17045E3-3404-2389-C0E1-66E775B1D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92" y="2182382"/>
            <a:ext cx="2932043" cy="1637266"/>
          </a:xfrm>
          <a:prstGeom prst="rect">
            <a:avLst/>
          </a:prstGeom>
        </p:spPr>
      </p:pic>
      <p:pic>
        <p:nvPicPr>
          <p:cNvPr id="26" name="Picture 25" descr="Diagram&#10;&#10;Description automatically generated with low confidence">
            <a:extLst>
              <a:ext uri="{FF2B5EF4-FFF2-40B4-BE49-F238E27FC236}">
                <a16:creationId xmlns:a16="http://schemas.microsoft.com/office/drawing/2014/main" id="{D6225104-B21C-CDC1-6660-A2F75AAA5D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418"/>
          <a:stretch/>
        </p:blipFill>
        <p:spPr>
          <a:xfrm>
            <a:off x="752352" y="4965541"/>
            <a:ext cx="2822103" cy="212675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C7B66F9-D6B0-050C-A6C2-C6AA8C516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41" y="8520910"/>
            <a:ext cx="2625143" cy="15652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7443993-0A40-4B57-FEC6-34048A594186}"/>
                  </a:ext>
                </a:extLst>
              </p:cNvPr>
              <p:cNvSpPr txBox="1"/>
              <p:nvPr/>
            </p:nvSpPr>
            <p:spPr>
              <a:xfrm>
                <a:off x="2330507" y="9303546"/>
                <a:ext cx="374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7443993-0A40-4B57-FEC6-34048A594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507" y="9303546"/>
                <a:ext cx="37414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6029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181" y="180183"/>
              <a:ext cx="6858000" cy="9906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713038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Trigonometry with…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Perimeter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parallelogram’s perimeter.</a:t>
                          </a: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48.5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cm</a:t>
                          </a:r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or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32</m:t>
                                  </m:r>
                                </m:num>
                                <m:den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+30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cm</a:t>
                          </a:r>
                          <a:endParaRPr kumimoji="0" lang="en-GB" sz="24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137160" marB="13716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Similar Shapes</a:t>
                          </a:r>
                        </a:p>
                        <a:p>
                          <a:pPr algn="ctr"/>
                          <a:endParaRPr lang="en-GB" sz="1900" b="1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19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area of the big triangle.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0" i="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s.f.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=4</m:t>
                              </m:r>
                            </m:oMath>
                          </a14:m>
                          <a:endParaRPr lang="en-GB" sz="2800" b="0" i="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endParaRPr lang="en-GB" sz="28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GB" sz="2800" b="0" dirty="0">
                              <a:solidFill>
                                <a:srgbClr val="C00000"/>
                              </a:solidFill>
                            </a:rPr>
                            <a:t>Area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480</m:t>
                              </m:r>
                            </m:oMath>
                          </a14:m>
                          <a:r>
                            <a:rPr lang="en-GB" sz="28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cm</a:t>
                          </a:r>
                          <a:r>
                            <a:rPr lang="en-GB" sz="2800" baseline="300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137160" marR="137160" marT="137160" marB="13716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Quadrilaterals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This shape has area </a:t>
                          </a:r>
                          <a14:m>
                            <m:oMath xmlns:m="http://schemas.openxmlformats.org/officeDocument/2006/math"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</a:rPr>
                                <m:t>47.1</m:t>
                              </m:r>
                            </m:oMath>
                          </a14:m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cm</a:t>
                          </a:r>
                          <a:r>
                            <a:rPr lang="en-GB" sz="1900" baseline="30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  <a:r>
                            <a:rPr lang="en-GB" sz="19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r>
                            <a:rPr lang="en-GB" sz="19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Show that it is a rhombus.</a:t>
                          </a: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aseline="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Height </a:t>
                          </a:r>
                          <a14:m>
                            <m:oMath xmlns:m="http://schemas.openxmlformats.org/officeDocument/2006/math">
                              <m:r>
                                <a:rPr lang="en-GB" sz="19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9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9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47.1</m:t>
                                  </m:r>
                                </m:num>
                                <m:den>
                                  <m:r>
                                    <a:rPr lang="en-GB" sz="19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GB" sz="19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=6.73</m:t>
                              </m:r>
                            </m:oMath>
                          </a14:m>
                          <a:r>
                            <a:rPr lang="en-GB" sz="1900" baseline="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cm.</a:t>
                          </a:r>
                        </a:p>
                        <a:p>
                          <a:pPr algn="ctr"/>
                          <a:endParaRPr lang="en-GB" sz="1900" baseline="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GB" sz="1900" baseline="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Left side </a:t>
                          </a:r>
                          <a14:m>
                            <m:oMath xmlns:m="http://schemas.openxmlformats.org/officeDocument/2006/math">
                              <m:r>
                                <a:rPr lang="en-GB" sz="19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9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900" b="0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6.73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GB" sz="1900" b="0" i="1" baseline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1900" b="0" i="0" baseline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GB" sz="1900" b="0" i="1" baseline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900" b="0" i="1" baseline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74</m:t>
                                          </m:r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  <m:r>
                                <a:rPr lang="en-GB" sz="1900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=7</m:t>
                              </m:r>
                            </m:oMath>
                          </a14:m>
                          <a:r>
                            <a:rPr lang="en-GB" sz="1900" baseline="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cm.</a:t>
                          </a:r>
                        </a:p>
                        <a:p>
                          <a:pPr algn="ctr"/>
                          <a:endParaRPr lang="en-GB" sz="1900" baseline="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GB" sz="1900" baseline="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All four sides the same length, so it is a rhombus.</a:t>
                          </a:r>
                        </a:p>
                      </a:txBody>
                      <a:tcPr marL="137160" marR="137160" marT="137160" marB="13716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181" y="180183"/>
              <a:ext cx="6858000" cy="9906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713038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Trigonometry with…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Perimeter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parallelogram’s perimeter.</a:t>
                          </a: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137160" marB="13716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1" t="-23967" r="-741" b="-2004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Similar Shapes</a:t>
                          </a:r>
                        </a:p>
                        <a:p>
                          <a:pPr algn="ctr"/>
                          <a:endParaRPr lang="en-GB" sz="1900" b="1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19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area of the big triangle.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137160" marB="13716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1" t="-124481" r="-741" b="-1012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38" t="-223554" r="-100369" b="-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137160" marB="13716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1" t="-223554" r="-741" b="-8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4" name="Picture 73">
            <a:extLst>
              <a:ext uri="{FF2B5EF4-FFF2-40B4-BE49-F238E27FC236}">
                <a16:creationId xmlns:a16="http://schemas.microsoft.com/office/drawing/2014/main" id="{45BB7216-2786-D6D1-1C27-12DDD0732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67" y="2283981"/>
            <a:ext cx="2561268" cy="163726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49AAAE78-45F3-9E83-116F-71A64ACEF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655" y="8379227"/>
            <a:ext cx="1648491" cy="178194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A2BC2244-7C19-0F6D-060D-5F3AD1DEF6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186" y="5048935"/>
            <a:ext cx="3051430" cy="148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87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181" y="180183"/>
              <a:ext cx="6858000" cy="9906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713038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Pythagoras with…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Unit Conversions</a:t>
                          </a:r>
                        </a:p>
                        <a:p>
                          <a:pPr algn="ctr"/>
                          <a:r>
                            <a:rPr lang="en-GB" sz="17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hypotenuse.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=50</m:t>
                              </m:r>
                            </m:oMath>
                          </a14:m>
                          <a:r>
                            <a:rPr lang="en-GB" sz="2800" dirty="0">
                              <a:solidFill>
                                <a:srgbClr val="C00000"/>
                              </a:solidFill>
                              <a:latin typeface="Corbel" panose="020B0503020204020204" pitchFamily="34" charset="0"/>
                            </a:rPr>
                            <a:t> cm</a:t>
                          </a:r>
                        </a:p>
                      </a:txBody>
                      <a:tcPr marL="137160" marR="137160" marT="137160" marB="13716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Recurring Decimals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7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Find the hypotenuse.</a:t>
                          </a:r>
                          <a:endParaRPr lang="en-GB" sz="1900" b="1" dirty="0">
                            <a:latin typeface="Corbel" panose="020B0503020204020204" pitchFamily="34" charset="0"/>
                          </a:endParaRP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GB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acc>
                                <m:acc>
                                  <m:accPr>
                                    <m:chr m:val="̇"/>
                                    <m:ctrlPr>
                                      <a:rPr lang="en-GB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</m:acc>
                                <m:r>
                                  <a:rPr lang="en-GB" sz="1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18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99</m:t>
                                    </m:r>
                                  </m:den>
                                </m:f>
                                <m:r>
                                  <a:rPr lang="en-GB" sz="1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den>
                                </m:f>
                                <m:r>
                                  <a:rPr lang="en-GB" sz="1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×3</m:t>
                                </m:r>
                              </m:oMath>
                            </m:oMathPara>
                          </a14:m>
                          <a:endParaRPr lang="en-GB" sz="1600" b="0" dirty="0">
                            <a:solidFill>
                              <a:srgbClr val="C00000"/>
                            </a:solidFill>
                            <a:latin typeface="Corbel" panose="020B0503020204020204" pitchFamily="34" charset="0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GB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acc>
                                <m:acc>
                                  <m:accPr>
                                    <m:chr m:val="̇"/>
                                    <m:ctrlPr>
                                      <a:rPr lang="en-GB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acc>
                                <m:r>
                                  <a:rPr lang="en-GB" sz="1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99</m:t>
                                    </m:r>
                                  </m:den>
                                </m:f>
                                <m:r>
                                  <a:rPr lang="en-GB" sz="1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den>
                                </m:f>
                                <m:r>
                                  <a:rPr lang="en-GB" sz="1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×4</m:t>
                                </m:r>
                              </m:oMath>
                            </m:oMathPara>
                          </a14:m>
                          <a:endParaRPr lang="en-GB" sz="1600" dirty="0">
                            <a:solidFill>
                              <a:srgbClr val="C00000"/>
                            </a:solidFill>
                            <a:latin typeface="Corbel" panose="020B0503020204020204" pitchFamily="34" charset="0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9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GB" sz="19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9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9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19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den>
                                </m:f>
                                <m:r>
                                  <a:rPr lang="en-GB" sz="19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×5=</m:t>
                                </m:r>
                                <m:f>
                                  <m:fPr>
                                    <m:ctrlPr>
                                      <a:rPr lang="en-GB" sz="19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9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GB" sz="19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den>
                                </m:f>
                                <m:r>
                                  <a:rPr lang="en-GB" sz="19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=0.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GB" sz="19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9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acc>
                                <m:acc>
                                  <m:accPr>
                                    <m:chr m:val="̇"/>
                                    <m:ctrlPr>
                                      <a:rPr lang="en-GB" sz="19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19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</a:txBody>
                      <a:tcPr marL="137160" marR="137160" marT="137160" marB="13716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Surds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7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Find the hypotenuse.</a:t>
                          </a:r>
                          <a:endParaRPr lang="en-GB" sz="1900" b="1" dirty="0">
                            <a:latin typeface="Corbel" panose="020B0503020204020204" pitchFamily="34" charset="0"/>
                          </a:endParaRP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kumimoji="0" lang="en-GB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  <m:r>
                                  <a:rPr kumimoji="0" lang="en-GB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=5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0" lang="en-GB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GB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kumimoji="0" lang="en-GB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orbel" panose="020B0503020204020204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137160" marR="137160" marT="137160" marB="13716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181" y="180183"/>
              <a:ext cx="6858000" cy="9906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713038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Pythagoras with…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Unit Conversions</a:t>
                          </a:r>
                        </a:p>
                        <a:p>
                          <a:pPr algn="ctr"/>
                          <a:r>
                            <a:rPr lang="en-GB" sz="17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hypotenuse.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137160" marB="13716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1" t="-23967" r="-741" b="-2004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Recurring Decimals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7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Find the hypotenuse.</a:t>
                          </a:r>
                          <a:endParaRPr lang="en-GB" sz="1900" b="1" dirty="0">
                            <a:latin typeface="Corbel" panose="020B0503020204020204" pitchFamily="34" charset="0"/>
                          </a:endParaRP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137160" marB="13716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1" t="-124481" r="-741" b="-1012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Surds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7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Find the hypotenuse.</a:t>
                          </a:r>
                          <a:endParaRPr lang="en-GB" sz="1900" b="1" dirty="0">
                            <a:latin typeface="Corbel" panose="020B0503020204020204" pitchFamily="34" charset="0"/>
                          </a:endParaRP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137160" marB="13716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111" t="-223554" r="-741" b="-8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3">
                <a:extLst>
                  <a:ext uri="{FF2B5EF4-FFF2-40B4-BE49-F238E27FC236}">
                    <a16:creationId xmlns:a16="http://schemas.microsoft.com/office/drawing/2014/main" id="{B01C6D04-9D74-F610-2372-06D99E1DA47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79037" y="1666232"/>
              <a:ext cx="2986437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oMath>
                          </a14:m>
                          <a:r>
                            <a:rPr lang="en-GB" sz="2400" dirty="0"/>
                            <a:t> m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oMath>
                          </a14:m>
                          <a:r>
                            <a:rPr lang="en-GB" sz="2400" dirty="0"/>
                            <a:t> cm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3">
                <a:extLst>
                  <a:ext uri="{FF2B5EF4-FFF2-40B4-BE49-F238E27FC236}">
                    <a16:creationId xmlns:a16="http://schemas.microsoft.com/office/drawing/2014/main" id="{B01C6D04-9D74-F610-2372-06D99E1DA47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79037" y="1666232"/>
              <a:ext cx="2986437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746" r="-208750" b="-365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8338" t="-360000" r="-906" b="-30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3">
                <a:extLst>
                  <a:ext uri="{FF2B5EF4-FFF2-40B4-BE49-F238E27FC236}">
                    <a16:creationId xmlns:a16="http://schemas.microsoft.com/office/drawing/2014/main" id="{CEE2AD6A-8A8F-0B49-B1C4-81CE6CA6357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00174" y="4756929"/>
              <a:ext cx="2986437" cy="21018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  <m:acc>
                                <m:accPr>
                                  <m:chr m:val="̇"/>
                                  <m:ctrlPr>
                                    <a:rPr lang="en-GB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acc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GB" sz="2400" b="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GB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acc>
                                <m:acc>
                                  <m:accPr>
                                    <m:chr m:val="̇"/>
                                    <m:ctrlPr>
                                      <a:rPr lang="en-GB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4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3">
                <a:extLst>
                  <a:ext uri="{FF2B5EF4-FFF2-40B4-BE49-F238E27FC236}">
                    <a16:creationId xmlns:a16="http://schemas.microsoft.com/office/drawing/2014/main" id="{CEE2AD6A-8A8F-0B49-B1C4-81CE6CA6357A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00174" y="4756929"/>
              <a:ext cx="2986437" cy="21018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746" r="-208750" b="-291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71043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8338" t="-346154" r="-90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23">
                <a:extLst>
                  <a:ext uri="{FF2B5EF4-FFF2-40B4-BE49-F238E27FC236}">
                    <a16:creationId xmlns:a16="http://schemas.microsoft.com/office/drawing/2014/main" id="{F2FFB52D-40A1-197E-4E26-F27835EAFB2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00174" y="7861465"/>
              <a:ext cx="2986437" cy="21261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23">
                <a:extLst>
                  <a:ext uri="{FF2B5EF4-FFF2-40B4-BE49-F238E27FC236}">
                    <a16:creationId xmlns:a16="http://schemas.microsoft.com/office/drawing/2014/main" id="{F2FFB52D-40A1-197E-4E26-F27835EAFB24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00174" y="7861465"/>
              <a:ext cx="2986437" cy="21261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373" r="-208750" b="-30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95364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8338" t="-328049" r="-90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63128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2933</TotalTime>
  <Words>542</Words>
  <Application>Microsoft Macintosh PowerPoint</Application>
  <PresentationFormat>Custom</PresentationFormat>
  <Paragraphs>177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Corbel</vt:lpstr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Day (Staff)</dc:creator>
  <cp:lastModifiedBy>N Day (Staff)</cp:lastModifiedBy>
  <cp:revision>10</cp:revision>
  <cp:lastPrinted>2023-01-08T16:13:09Z</cp:lastPrinted>
  <dcterms:created xsi:type="dcterms:W3CDTF">2023-01-01T23:52:02Z</dcterms:created>
  <dcterms:modified xsi:type="dcterms:W3CDTF">2023-01-08T16:22:05Z</dcterms:modified>
</cp:coreProperties>
</file>