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4" r:id="rId2"/>
    <p:sldId id="285" r:id="rId3"/>
    <p:sldId id="283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olour" id="{8C966EE7-DF4B-B642-BA26-F18781A22FB9}">
          <p14:sldIdLst>
            <p14:sldId id="284"/>
            <p14:sldId id="285"/>
          </p14:sldIdLst>
        </p14:section>
        <p14:section name="B&amp;W" id="{341F6213-F8E8-BA41-BFA9-3DB107A20B7F}">
          <p14:sldIdLst>
            <p14:sldId id="28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01"/>
    <p:restoredTop sz="96327"/>
  </p:normalViewPr>
  <p:slideViewPr>
    <p:cSldViewPr snapToGrid="0">
      <p:cViewPr varScale="1">
        <p:scale>
          <a:sx n="162" d="100"/>
          <a:sy n="162" d="100"/>
        </p:scale>
        <p:origin x="200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D644F4-FFB2-4ACA-F2A9-3D749D4D6F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100815-F25E-4C52-793E-109E6BE524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B9720C-6744-42F3-4256-EF399C550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0AB36-D5D4-CB48-AB29-1E70516FE7CA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49522D-D747-F400-4BB0-79C86EA5A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C33DD8-4716-05F1-75F4-2B52F0DBA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FB461-009B-1A4A-B7EE-223066C392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250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0EAF5-B7BE-61EF-3C5B-75BAD9384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AD3417-893D-0A78-52DD-1D72762F40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F980D9-82A2-F2B4-01B2-296F1BD03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0AB36-D5D4-CB48-AB29-1E70516FE7CA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600D8F-1437-764C-E718-CDC4FBDDC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95BFB0-88EB-15CA-049F-D779252F9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FB461-009B-1A4A-B7EE-223066C392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7727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AA3FA0D-F7D8-7344-E6CF-E5D99F988F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80534E-A02F-D405-51F5-4179D83810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A8083F-4485-AFB9-8F4F-DFE2D0800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0AB36-D5D4-CB48-AB29-1E70516FE7CA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93FC55-0DB2-3506-4422-D5DC0E357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C4AF6B-AEE5-1CD4-1FCD-846B89210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FB461-009B-1A4A-B7EE-223066C392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679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A9ED1-DD38-D867-99CA-11AA7EA4C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BA382D-5BC0-86F7-99DD-D09AB3865A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90A102-DE73-9BEF-A03C-FDC23DBFF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0AB36-D5D4-CB48-AB29-1E70516FE7CA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CFB968-6DE4-B5BA-26B3-BC62C1BD7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6F4E5B-F6C6-50A2-830E-AC2029FCC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FB461-009B-1A4A-B7EE-223066C392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7067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08BFE6-4FBF-79D8-C1CD-6635E2B0F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A4A52A-7337-825B-0830-1279A873EC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142050-DA0C-EE6C-FCEC-3FD06B733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0AB36-D5D4-CB48-AB29-1E70516FE7CA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AE873E-5C89-97BF-CE52-431D27D24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E71919-C4B0-10CF-F63A-C5E704D5B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FB461-009B-1A4A-B7EE-223066C392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225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57800-811B-5B98-AAB8-ACA0412C2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E2E086-DFEC-4253-F391-D7CF8F0739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7C3D4D-AD34-CA72-A796-A06EC8AB63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3AC840-C81C-B173-54C4-05F56A881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0AB36-D5D4-CB48-AB29-1E70516FE7CA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7D125C-CFFB-BC26-86DC-295879320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2B470E-C02A-09F8-B893-2D57347D5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FB461-009B-1A4A-B7EE-223066C392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3286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012C9-FCA3-0CD3-2BB1-CBA5CC565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0CBC90-4FA0-11B8-70D7-D219969259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441817-861F-D8A8-417C-A876BDE882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317754-B05B-7401-22EE-9DC822A265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F734A95-7ADC-8934-E8BA-F4B8567D35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823CBA6-712C-B296-7138-087B69EF6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0AB36-D5D4-CB48-AB29-1E70516FE7CA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F833CC-3149-5106-DD5A-769FD18CC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0C9A7D-35C7-3FAD-8637-603447B0B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FB461-009B-1A4A-B7EE-223066C392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4139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F9C44-728D-9B07-9F3D-28C88980E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36161B-AB67-0E13-C256-C2051C3C5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0AB36-D5D4-CB48-AB29-1E70516FE7CA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11C771-BBE4-CD47-8B9D-1510B7967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64F7F3-AD25-407F-CE33-447CB32C7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FB461-009B-1A4A-B7EE-223066C392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987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222783-013D-9708-CAD5-0B6CE7625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0AB36-D5D4-CB48-AB29-1E70516FE7CA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6D3389-30DA-056F-BFFB-82FD405F3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239C94-91DC-F46E-0E09-428DE1ED8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FB461-009B-1A4A-B7EE-223066C392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092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014BCF-C29C-4BD9-B881-D2FFE5483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D6EF58-6CAB-52E0-27E5-3CFC7494D5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ABCD92-B285-5E7A-9B66-ED6142C382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110C40-96C6-C679-4D83-9688F04E3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0AB36-D5D4-CB48-AB29-1E70516FE7CA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463E24-13E3-F4B5-4E6F-BF9A32D80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0FBF86-021A-0E74-FCBC-470653ED3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FB461-009B-1A4A-B7EE-223066C392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8871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ACCA9-669B-E128-32E3-FCC78C93A4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B2174D-92C0-6375-13FD-D19C9E25D6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B8DC48-2764-57F8-4CE1-6F4374773D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6D8D83-7E06-8D59-CD7A-852C76142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0AB36-D5D4-CB48-AB29-1E70516FE7CA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61924E-AB3C-D095-FC44-EB92C6F4E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40866D-1B86-9E75-21BD-CDC8C042D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FB461-009B-1A4A-B7EE-223066C392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8841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3C3B36-2266-68BF-DD32-7ED2D3CE5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D91D15-F537-AECE-EB5B-04CE6838FA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87A93D-3083-AB8C-91D5-1AF5EBEC65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0AB36-D5D4-CB48-AB29-1E70516FE7CA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3A4925-5341-5944-799D-679EBE21FC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2D61BC-A797-A483-7BB4-BD52336679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FB461-009B-1A4A-B7EE-223066C392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040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Table 6">
                <a:extLst>
                  <a:ext uri="{FF2B5EF4-FFF2-40B4-BE49-F238E27FC236}">
                    <a16:creationId xmlns:a16="http://schemas.microsoft.com/office/drawing/2014/main" id="{44AEC2F0-0CCB-572B-0266-E692EAD299A8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0" y="0"/>
              <a:ext cx="12191997" cy="6858000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4063999">
                      <a:extLst>
                        <a:ext uri="{9D8B030D-6E8A-4147-A177-3AD203B41FA5}">
                          <a16:colId xmlns:a16="http://schemas.microsoft.com/office/drawing/2014/main" val="954580696"/>
                        </a:ext>
                      </a:extLst>
                    </a:gridCol>
                    <a:gridCol w="4063999">
                      <a:extLst>
                        <a:ext uri="{9D8B030D-6E8A-4147-A177-3AD203B41FA5}">
                          <a16:colId xmlns:a16="http://schemas.microsoft.com/office/drawing/2014/main" val="4165355064"/>
                        </a:ext>
                      </a:extLst>
                    </a:gridCol>
                    <a:gridCol w="4063999">
                      <a:extLst>
                        <a:ext uri="{9D8B030D-6E8A-4147-A177-3AD203B41FA5}">
                          <a16:colId xmlns:a16="http://schemas.microsoft.com/office/drawing/2014/main" val="1911278159"/>
                        </a:ext>
                      </a:extLst>
                    </a:gridCol>
                  </a:tblGrid>
                  <a:tr h="228600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(1)</a:t>
                          </a:r>
                        </a:p>
                        <a:p>
                          <a:pPr algn="ctr"/>
                          <a:r>
                            <a:rPr lang="en-GB" sz="1200" b="1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endParaRPr lang="en-GB" sz="1400" b="1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/>
                          <a:r>
                            <a:rPr lang="en-GB" sz="2400" b="0" dirty="0">
                              <a:solidFill>
                                <a:schemeClr val="tx1"/>
                              </a:solidFill>
                            </a:rPr>
                            <a:t>What would be the volume of the cylinder if the radius was </a:t>
                          </a:r>
                          <a14:m>
                            <m:oMath xmlns:m="http://schemas.openxmlformats.org/officeDocument/2006/math">
                              <m:r>
                                <a:rPr lang="en-GB" sz="24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GB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oMath>
                          </a14:m>
                          <a:r>
                            <a:rPr lang="en-GB" sz="2400" b="0" baseline="0" dirty="0">
                              <a:solidFill>
                                <a:schemeClr val="tx1"/>
                              </a:solidFill>
                            </a:rPr>
                            <a:t> cm?</a:t>
                          </a:r>
                        </a:p>
                      </a:txBody>
                      <a:tcPr marL="209160" marR="209160" marT="137160" marB="137160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4F81BD">
                            <a:lumMod val="20000"/>
                            <a:lumOff val="80000"/>
                          </a:srgb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(2)</a:t>
                          </a:r>
                        </a:p>
                        <a:p>
                          <a:pPr algn="ctr"/>
                          <a:r>
                            <a:rPr lang="en-GB" sz="1200" b="1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endParaRPr lang="en-GB" sz="1400" b="1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/>
                          <a:r>
                            <a:rPr lang="en-GB" sz="2400" b="0" dirty="0">
                              <a:solidFill>
                                <a:schemeClr val="tx1"/>
                              </a:solidFill>
                            </a:rPr>
                            <a:t>What would be the surface area of the cylinder if the radius was </a:t>
                          </a: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oMath>
                          </a14:m>
                          <a:r>
                            <a:rPr lang="en-GB" sz="2400" b="0" dirty="0">
                              <a:solidFill>
                                <a:schemeClr val="tx1"/>
                              </a:solidFill>
                            </a:rPr>
                            <a:t> cm? </a:t>
                          </a:r>
                        </a:p>
                      </a:txBody>
                      <a:tcPr marL="209160" marR="209160" marT="137160" marB="137160"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C0504D">
                            <a:lumMod val="20000"/>
                            <a:lumOff val="80000"/>
                          </a:srgb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(3)</a:t>
                          </a:r>
                        </a:p>
                        <a:p>
                          <a:pPr algn="ctr"/>
                          <a:r>
                            <a:rPr lang="en-GB" sz="1200" b="1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endParaRPr lang="en-GB" sz="1400" b="1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b="0" dirty="0">
                              <a:solidFill>
                                <a:schemeClr val="tx1"/>
                              </a:solidFill>
                            </a:rPr>
                            <a:t>What would be the radius of the cylinder if the volume was </a:t>
                          </a: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1237</m:t>
                              </m:r>
                            </m:oMath>
                          </a14:m>
                          <a:r>
                            <a:rPr lang="en-GB" sz="2400" b="0" dirty="0">
                              <a:solidFill>
                                <a:schemeClr val="tx1"/>
                              </a:solidFill>
                            </a:rPr>
                            <a:t> cm</a:t>
                          </a:r>
                          <a:r>
                            <a:rPr lang="en-GB" sz="2400" b="0" baseline="30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r>
                            <a:rPr lang="en-GB" sz="2400" b="0" dirty="0">
                              <a:solidFill>
                                <a:schemeClr val="tx1"/>
                              </a:solidFill>
                            </a:rPr>
                            <a:t>?</a:t>
                          </a:r>
                        </a:p>
                      </a:txBody>
                      <a:tcPr marL="209160" marR="209160" marT="137160" marB="137160"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9BBB59">
                            <a:lumMod val="20000"/>
                            <a:lumOff val="80000"/>
                          </a:srgb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520825665"/>
                      </a:ext>
                    </a:extLst>
                  </a:tr>
                  <a:tr h="228600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(8)</a:t>
                          </a:r>
                        </a:p>
                        <a:p>
                          <a:pPr algn="ctr"/>
                          <a:r>
                            <a:rPr lang="en-GB" sz="1200" b="1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endParaRPr lang="en-GB" sz="1400" b="1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For what values of the radius is the volume (in cm</a:t>
                          </a:r>
                          <a:r>
                            <a:rPr lang="en-GB" sz="2300" b="0" baseline="30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) less than the surface area (in cm</a:t>
                          </a:r>
                          <a:r>
                            <a:rPr lang="en-GB" sz="2300" b="0" baseline="30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)?</a:t>
                          </a:r>
                        </a:p>
                      </a:txBody>
                      <a:tcPr marL="101160" marR="101160" marT="137160" marB="137160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F3CC"/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800" b="1" u="sng" dirty="0">
                              <a:solidFill>
                                <a:schemeClr val="tx1"/>
                              </a:solidFill>
                            </a:rPr>
                            <a:t>Cylinder</a:t>
                          </a:r>
                        </a:p>
                      </a:txBody>
                      <a:tcPr marL="209160" marR="209160" marT="137160" marB="137160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ysClr val="window" lastClr="FFFFFF">
                            <a:lumMod val="95000"/>
                          </a:sys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(4)</a:t>
                          </a:r>
                        </a:p>
                        <a:p>
                          <a:pPr algn="ctr"/>
                          <a:r>
                            <a:rPr lang="en-GB" sz="1200" b="1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</a:p>
                        <a:p>
                          <a:pPr algn="ctr"/>
                          <a:r>
                            <a:rPr lang="en-GB" sz="2400" b="0" dirty="0">
                              <a:solidFill>
                                <a:schemeClr val="tx1"/>
                              </a:solidFill>
                            </a:rPr>
                            <a:t>What would be the surface area of the cylinder if the volume was </a:t>
                          </a:r>
                          <a14:m>
                            <m:oMath xmlns:m="http://schemas.openxmlformats.org/officeDocument/2006/math">
                              <m:r>
                                <a:rPr lang="en-GB" sz="2400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717</m:t>
                              </m:r>
                            </m:oMath>
                          </a14:m>
                          <a:r>
                            <a:rPr lang="en-GB" sz="2400" b="0" dirty="0">
                              <a:solidFill>
                                <a:schemeClr val="tx1"/>
                              </a:solidFill>
                            </a:rPr>
                            <a:t> cm</a:t>
                          </a:r>
                          <a:r>
                            <a:rPr lang="en-GB" sz="2400" b="0" baseline="30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r>
                            <a:rPr lang="en-GB" sz="2400" b="0" dirty="0">
                              <a:solidFill>
                                <a:schemeClr val="tx1"/>
                              </a:solidFill>
                            </a:rPr>
                            <a:t>?</a:t>
                          </a:r>
                          <a:endParaRPr lang="en-GB" sz="2400" b="0" baseline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209160" marR="209160" marT="137160" marB="137160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8064A2">
                            <a:lumMod val="20000"/>
                            <a:lumOff val="80000"/>
                          </a:srgb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3412029"/>
                      </a:ext>
                    </a:extLst>
                  </a:tr>
                  <a:tr h="228600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(7)</a:t>
                          </a:r>
                        </a:p>
                        <a:p>
                          <a:pPr algn="ctr"/>
                          <a:r>
                            <a:rPr lang="en-GB" sz="1200" b="1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endParaRPr lang="en-GB" sz="1400" b="1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Find the radius when the volume (in cm</a:t>
                          </a:r>
                          <a:r>
                            <a:rPr lang="en-GB" sz="2300" b="0" baseline="30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) is </a:t>
                          </a:r>
                          <a14:m>
                            <m:oMath xmlns:m="http://schemas.openxmlformats.org/officeDocument/2006/math">
                              <m:r>
                                <a:rPr lang="en-GB" sz="23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5%</m:t>
                              </m:r>
                            </m:oMath>
                          </a14:m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 bigger than the surface area (in cm</a:t>
                          </a:r>
                          <a:r>
                            <a:rPr lang="en-GB" sz="2300" b="0" baseline="30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).</a:t>
                          </a:r>
                        </a:p>
                      </a:txBody>
                      <a:tcPr marL="101160" marR="101160" marT="137160" marB="137160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E3F1D9"/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(6)</a:t>
                          </a:r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</a:p>
                        <a:p>
                          <a:pPr algn="ctr"/>
                          <a:r>
                            <a:rPr lang="en-GB" sz="1200" b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endParaRPr lang="en-GB" sz="1600" b="0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Find </a:t>
                          </a:r>
                          <a:r>
                            <a:rPr lang="en-GB" sz="2300" b="0" baseline="0" dirty="0">
                              <a:solidFill>
                                <a:schemeClr val="tx1"/>
                              </a:solidFill>
                            </a:rPr>
                            <a:t>the volume when the area of the curved face is </a:t>
                          </a:r>
                          <a14:m>
                            <m:oMath xmlns:m="http://schemas.openxmlformats.org/officeDocument/2006/math">
                              <m:box>
                                <m:boxPr>
                                  <m:ctrlPr>
                                    <a:rPr lang="en-GB" sz="2300" b="0" i="1" baseline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boxPr>
                                <m:e>
                                  <m:argPr>
                                    <m:argSz m:val="-1"/>
                                  </m:argPr>
                                  <m:f>
                                    <m:fPr>
                                      <m:ctrlPr>
                                        <a:rPr lang="en-GB" sz="2300" b="0" i="1" baseline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2300" b="0" i="1" baseline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GB" sz="2300" b="0" i="1" baseline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den>
                                  </m:f>
                                </m:e>
                              </m:box>
                            </m:oMath>
                          </a14:m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 of the total surface area.</a:t>
                          </a:r>
                        </a:p>
                      </a:txBody>
                      <a:tcPr marL="72000" marR="72000" marT="137160" marB="137160"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79646">
                            <a:lumMod val="20000"/>
                            <a:lumOff val="80000"/>
                          </a:srgb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(5)</a:t>
                          </a:r>
                        </a:p>
                        <a:p>
                          <a:pPr algn="ctr"/>
                          <a:r>
                            <a:rPr lang="en-GB" sz="1200" b="1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endParaRPr lang="en-GB" sz="1400" b="1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23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Find the radius when the volume (in cm</a:t>
                          </a:r>
                          <a:r>
                            <a:rPr kumimoji="0" lang="en-GB" sz="2300" b="0" i="0" u="none" strike="noStrike" kern="1200" cap="none" spc="0" normalizeH="0" baseline="3000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3</a:t>
                          </a:r>
                          <a:r>
                            <a:rPr kumimoji="0" lang="en-GB" sz="23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) is three times the surface area (in cm</a:t>
                          </a:r>
                          <a:r>
                            <a:rPr kumimoji="0" lang="en-GB" sz="2300" b="0" i="0" u="none" strike="noStrike" kern="1200" cap="none" spc="0" normalizeH="0" baseline="3000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2</a:t>
                          </a:r>
                          <a:r>
                            <a:rPr kumimoji="0" lang="en-GB" sz="23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).</a:t>
                          </a: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3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08000" marR="108000" marT="137160" marB="137160"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4BACC6">
                            <a:lumMod val="20000"/>
                            <a:lumOff val="80000"/>
                          </a:srgb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1245119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3" name="Table 6">
                <a:extLst>
                  <a:ext uri="{FF2B5EF4-FFF2-40B4-BE49-F238E27FC236}">
                    <a16:creationId xmlns:a16="http://schemas.microsoft.com/office/drawing/2014/main" id="{44AEC2F0-0CCB-572B-0266-E692EAD299A8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0" y="0"/>
              <a:ext cx="12191997" cy="6858000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4063999">
                      <a:extLst>
                        <a:ext uri="{9D8B030D-6E8A-4147-A177-3AD203B41FA5}">
                          <a16:colId xmlns:a16="http://schemas.microsoft.com/office/drawing/2014/main" val="954580696"/>
                        </a:ext>
                      </a:extLst>
                    </a:gridCol>
                    <a:gridCol w="4063999">
                      <a:extLst>
                        <a:ext uri="{9D8B030D-6E8A-4147-A177-3AD203B41FA5}">
                          <a16:colId xmlns:a16="http://schemas.microsoft.com/office/drawing/2014/main" val="4165355064"/>
                        </a:ext>
                      </a:extLst>
                    </a:gridCol>
                    <a:gridCol w="4063999">
                      <a:extLst>
                        <a:ext uri="{9D8B030D-6E8A-4147-A177-3AD203B41FA5}">
                          <a16:colId xmlns:a16="http://schemas.microsoft.com/office/drawing/2014/main" val="1911278159"/>
                        </a:ext>
                      </a:extLst>
                    </a:gridCol>
                  </a:tblGrid>
                  <a:tr h="2286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09160" marR="209160" marT="137160" marB="137160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938" t="-1667" r="-201563" b="-202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09160" marR="209160" marT="137160" marB="137160"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00937" t="-1667" r="-101563" b="-202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09160" marR="209160" marT="137160" marB="137160"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00938" t="-1667" r="-1563" b="-20277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20825665"/>
                      </a:ext>
                    </a:extLst>
                  </a:tr>
                  <a:tr h="228600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(8)</a:t>
                          </a:r>
                        </a:p>
                        <a:p>
                          <a:pPr algn="ctr"/>
                          <a:r>
                            <a:rPr lang="en-GB" sz="1200" b="1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endParaRPr lang="en-GB" sz="1400" b="1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For what values of the radius is the volume (in cm</a:t>
                          </a:r>
                          <a:r>
                            <a:rPr lang="en-GB" sz="2300" b="0" baseline="30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) less than the surface area (in cm</a:t>
                          </a:r>
                          <a:r>
                            <a:rPr lang="en-GB" sz="2300" b="0" baseline="30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)?</a:t>
                          </a:r>
                        </a:p>
                      </a:txBody>
                      <a:tcPr marL="101160" marR="101160" marT="137160" marB="137160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F3CC"/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800" b="1" u="sng" dirty="0">
                              <a:solidFill>
                                <a:schemeClr val="tx1"/>
                              </a:solidFill>
                            </a:rPr>
                            <a:t>Cylinder</a:t>
                          </a:r>
                        </a:p>
                      </a:txBody>
                      <a:tcPr marL="209160" marR="209160" marT="137160" marB="137160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ysClr val="window" lastClr="FFFFFF">
                            <a:lumMod val="95000"/>
                          </a:sys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09160" marR="209160" marT="137160" marB="137160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00938" t="-101667" r="-1563" b="-10277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3412029"/>
                      </a:ext>
                    </a:extLst>
                  </a:tr>
                  <a:tr h="2286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01160" marR="101160" marT="137160" marB="137160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938" t="-201667" r="-201563" b="-2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72000" marR="72000" marT="137160" marB="137160"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00937" t="-201667" r="-101563" b="-2778"/>
                          </a:stretch>
                        </a:blip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(5)</a:t>
                          </a:r>
                        </a:p>
                        <a:p>
                          <a:pPr algn="ctr"/>
                          <a:r>
                            <a:rPr lang="en-GB" sz="1200" b="1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endParaRPr lang="en-GB" sz="1400" b="1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23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Find the radius when the volume (in cm</a:t>
                          </a:r>
                          <a:r>
                            <a:rPr kumimoji="0" lang="en-GB" sz="2300" b="0" i="0" u="none" strike="noStrike" kern="1200" cap="none" spc="0" normalizeH="0" baseline="3000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3</a:t>
                          </a:r>
                          <a:r>
                            <a:rPr kumimoji="0" lang="en-GB" sz="23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) is three times the surface area (in cm</a:t>
                          </a:r>
                          <a:r>
                            <a:rPr kumimoji="0" lang="en-GB" sz="2300" b="0" i="0" u="none" strike="noStrike" kern="1200" cap="none" spc="0" normalizeH="0" baseline="3000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2</a:t>
                          </a:r>
                          <a:r>
                            <a:rPr kumimoji="0" lang="en-GB" sz="23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).</a:t>
                          </a: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3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08000" marR="108000" marT="137160" marB="137160"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4BACC6">
                            <a:lumMod val="20000"/>
                            <a:lumOff val="80000"/>
                          </a:srgb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12451192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" name="Can 1">
            <a:extLst>
              <a:ext uri="{FF2B5EF4-FFF2-40B4-BE49-F238E27FC236}">
                <a16:creationId xmlns:a16="http://schemas.microsoft.com/office/drawing/2014/main" id="{F41378F9-3EDF-73AB-D311-65005276285E}"/>
              </a:ext>
            </a:extLst>
          </p:cNvPr>
          <p:cNvSpPr/>
          <p:nvPr/>
        </p:nvSpPr>
        <p:spPr>
          <a:xfrm rot="5400000">
            <a:off x="5626870" y="2413883"/>
            <a:ext cx="938254" cy="2225043"/>
          </a:xfrm>
          <a:prstGeom prst="can">
            <a:avLst>
              <a:gd name="adj" fmla="val 41949"/>
            </a:avLst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D1B01B68-FCD2-1111-72EA-59E459EFA455}"/>
              </a:ext>
            </a:extLst>
          </p:cNvPr>
          <p:cNvCxnSpPr/>
          <p:nvPr/>
        </p:nvCxnSpPr>
        <p:spPr>
          <a:xfrm>
            <a:off x="5170636" y="4143078"/>
            <a:ext cx="1861692" cy="0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01ABCA7-A1C7-42EE-2506-1558192C6295}"/>
                  </a:ext>
                </a:extLst>
              </p:cNvPr>
              <p:cNvSpPr txBox="1"/>
              <p:nvPr/>
            </p:nvSpPr>
            <p:spPr>
              <a:xfrm>
                <a:off x="5788717" y="4035078"/>
                <a:ext cx="625530" cy="2160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txBody>
              <a:bodyPr wrap="none" tIns="0" bIns="0" rtlCol="0" anchor="ctr" anchorCtr="0">
                <a:no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7</m:t>
                    </m:r>
                  </m:oMath>
                </a14:m>
                <a:r>
                  <a:rPr lang="en-GB" sz="2000" dirty="0"/>
                  <a:t> cm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01ABCA7-A1C7-42EE-2506-1558192C62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8717" y="4035078"/>
                <a:ext cx="625530" cy="216000"/>
              </a:xfrm>
              <a:prstGeom prst="rect">
                <a:avLst/>
              </a:prstGeom>
              <a:blipFill>
                <a:blip r:embed="rId3"/>
                <a:stretch>
                  <a:fillRect l="-6122" t="-50000" r="-16327" b="-8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77186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6">
                <a:extLst>
                  <a:ext uri="{FF2B5EF4-FFF2-40B4-BE49-F238E27FC236}">
                    <a16:creationId xmlns:a16="http://schemas.microsoft.com/office/drawing/2014/main" id="{AA8513A2-2119-6929-8362-1E44A1933030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0" y="0"/>
              <a:ext cx="12191997" cy="6858000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4063999">
                      <a:extLst>
                        <a:ext uri="{9D8B030D-6E8A-4147-A177-3AD203B41FA5}">
                          <a16:colId xmlns:a16="http://schemas.microsoft.com/office/drawing/2014/main" val="954580696"/>
                        </a:ext>
                      </a:extLst>
                    </a:gridCol>
                    <a:gridCol w="4063999">
                      <a:extLst>
                        <a:ext uri="{9D8B030D-6E8A-4147-A177-3AD203B41FA5}">
                          <a16:colId xmlns:a16="http://schemas.microsoft.com/office/drawing/2014/main" val="4165355064"/>
                        </a:ext>
                      </a:extLst>
                    </a:gridCol>
                    <a:gridCol w="4063999">
                      <a:extLst>
                        <a:ext uri="{9D8B030D-6E8A-4147-A177-3AD203B41FA5}">
                          <a16:colId xmlns:a16="http://schemas.microsoft.com/office/drawing/2014/main" val="1911278159"/>
                        </a:ext>
                      </a:extLst>
                    </a:gridCol>
                  </a:tblGrid>
                  <a:tr h="228600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(1)</a:t>
                          </a:r>
                        </a:p>
                        <a:p>
                          <a:pPr algn="ctr"/>
                          <a:r>
                            <a:rPr lang="en-GB" sz="1200" b="1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endParaRPr lang="en-GB" sz="1400" b="1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/>
                          <a:r>
                            <a:rPr lang="en-GB" sz="2400" b="0" dirty="0">
                              <a:solidFill>
                                <a:schemeClr val="tx1"/>
                              </a:solidFill>
                            </a:rPr>
                            <a:t>What would be the volume of the cylinder if the radius was </a:t>
                          </a:r>
                          <a14:m>
                            <m:oMath xmlns:m="http://schemas.openxmlformats.org/officeDocument/2006/math">
                              <m:r>
                                <a:rPr lang="en-GB" sz="24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GB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oMath>
                          </a14:m>
                          <a:r>
                            <a:rPr lang="en-GB" sz="2400" b="0" baseline="0" dirty="0">
                              <a:solidFill>
                                <a:schemeClr val="tx1"/>
                              </a:solidFill>
                            </a:rPr>
                            <a:t> cm?</a:t>
                          </a:r>
                        </a:p>
                      </a:txBody>
                      <a:tcPr marL="209160" marR="209160" marT="137160" marB="137160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4F81BD">
                            <a:lumMod val="20000"/>
                            <a:lumOff val="80000"/>
                          </a:srgb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(2)</a:t>
                          </a:r>
                        </a:p>
                        <a:p>
                          <a:pPr algn="ctr"/>
                          <a:r>
                            <a:rPr lang="en-GB" sz="1200" b="1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endParaRPr lang="en-GB" sz="1400" b="1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/>
                          <a:r>
                            <a:rPr lang="en-GB" sz="2400" b="0" dirty="0">
                              <a:solidFill>
                                <a:schemeClr val="tx1"/>
                              </a:solidFill>
                            </a:rPr>
                            <a:t>What would be the surface area of the cylinder if the radius was </a:t>
                          </a: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oMath>
                          </a14:m>
                          <a:r>
                            <a:rPr lang="en-GB" sz="2400" b="0" dirty="0">
                              <a:solidFill>
                                <a:schemeClr val="tx1"/>
                              </a:solidFill>
                            </a:rPr>
                            <a:t> cm? </a:t>
                          </a:r>
                        </a:p>
                      </a:txBody>
                      <a:tcPr marL="209160" marR="209160" marT="137160" marB="137160"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C0504D">
                            <a:lumMod val="20000"/>
                            <a:lumOff val="80000"/>
                          </a:srgb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(3)</a:t>
                          </a:r>
                        </a:p>
                        <a:p>
                          <a:pPr algn="ctr"/>
                          <a:r>
                            <a:rPr lang="en-GB" sz="1200" b="1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endParaRPr lang="en-GB" sz="1400" b="1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b="0" dirty="0">
                              <a:solidFill>
                                <a:schemeClr val="tx1"/>
                              </a:solidFill>
                            </a:rPr>
                            <a:t>What would be the radius of the cylinder if the volume was </a:t>
                          </a: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1237</m:t>
                              </m:r>
                            </m:oMath>
                          </a14:m>
                          <a:r>
                            <a:rPr lang="en-GB" sz="2400" b="0" dirty="0">
                              <a:solidFill>
                                <a:schemeClr val="tx1"/>
                              </a:solidFill>
                            </a:rPr>
                            <a:t> cm</a:t>
                          </a:r>
                          <a:r>
                            <a:rPr lang="en-GB" sz="2400" b="0" baseline="30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r>
                            <a:rPr lang="en-GB" sz="2400" b="0" dirty="0">
                              <a:solidFill>
                                <a:schemeClr val="tx1"/>
                              </a:solidFill>
                            </a:rPr>
                            <a:t>?</a:t>
                          </a:r>
                        </a:p>
                      </a:txBody>
                      <a:tcPr marL="209160" marR="209160" marT="137160" marB="137160"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9BBB59">
                            <a:lumMod val="20000"/>
                            <a:lumOff val="80000"/>
                          </a:srgb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520825665"/>
                      </a:ext>
                    </a:extLst>
                  </a:tr>
                  <a:tr h="228600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(8)</a:t>
                          </a:r>
                        </a:p>
                        <a:p>
                          <a:pPr algn="ctr"/>
                          <a:r>
                            <a:rPr lang="en-GB" sz="1200" b="1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endParaRPr lang="en-GB" sz="1400" b="1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For what values of the radius is the volume (in cm</a:t>
                          </a:r>
                          <a:r>
                            <a:rPr lang="en-GB" sz="2300" b="0" baseline="30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) less than the surface area (in cm</a:t>
                          </a:r>
                          <a:r>
                            <a:rPr lang="en-GB" sz="2300" b="0" baseline="30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)?</a:t>
                          </a:r>
                        </a:p>
                      </a:txBody>
                      <a:tcPr marL="101160" marR="101160" marT="137160" marB="137160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F3CC"/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800" b="1" u="sng" dirty="0">
                              <a:solidFill>
                                <a:schemeClr val="tx1"/>
                              </a:solidFill>
                            </a:rPr>
                            <a:t>Cylinder</a:t>
                          </a:r>
                        </a:p>
                      </a:txBody>
                      <a:tcPr marL="209160" marR="209160" marT="137160" marB="137160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ysClr val="window" lastClr="FFFFFF">
                            <a:lumMod val="95000"/>
                          </a:sys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(4)</a:t>
                          </a:r>
                        </a:p>
                        <a:p>
                          <a:pPr algn="ctr"/>
                          <a:r>
                            <a:rPr lang="en-GB" sz="1200" b="1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</a:p>
                        <a:p>
                          <a:pPr algn="ctr"/>
                          <a:r>
                            <a:rPr lang="en-GB" sz="2400" b="0" dirty="0">
                              <a:solidFill>
                                <a:schemeClr val="tx1"/>
                              </a:solidFill>
                            </a:rPr>
                            <a:t>What would be the surface area of the cylinder if the volume was </a:t>
                          </a:r>
                          <a14:m>
                            <m:oMath xmlns:m="http://schemas.openxmlformats.org/officeDocument/2006/math">
                              <m:r>
                                <a:rPr lang="en-GB" sz="2400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717</m:t>
                              </m:r>
                            </m:oMath>
                          </a14:m>
                          <a:r>
                            <a:rPr lang="en-GB" sz="2400" b="0" dirty="0">
                              <a:solidFill>
                                <a:schemeClr val="tx1"/>
                              </a:solidFill>
                            </a:rPr>
                            <a:t> cm</a:t>
                          </a:r>
                          <a:r>
                            <a:rPr lang="en-GB" sz="2400" b="0" baseline="30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r>
                            <a:rPr lang="en-GB" sz="2400" b="0" dirty="0">
                              <a:solidFill>
                                <a:schemeClr val="tx1"/>
                              </a:solidFill>
                            </a:rPr>
                            <a:t>?</a:t>
                          </a:r>
                          <a:endParaRPr lang="en-GB" sz="2400" b="0" baseline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209160" marR="209160" marT="137160" marB="137160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8064A2">
                            <a:lumMod val="20000"/>
                            <a:lumOff val="80000"/>
                          </a:srgb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3412029"/>
                      </a:ext>
                    </a:extLst>
                  </a:tr>
                  <a:tr h="228600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(7)</a:t>
                          </a:r>
                        </a:p>
                        <a:p>
                          <a:pPr algn="ctr"/>
                          <a:r>
                            <a:rPr lang="en-GB" sz="1200" b="1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endParaRPr lang="en-GB" sz="1400" b="1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Find the radius when the volume (in cm</a:t>
                          </a:r>
                          <a:r>
                            <a:rPr lang="en-GB" sz="2300" b="0" baseline="30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) is </a:t>
                          </a:r>
                          <a14:m>
                            <m:oMath xmlns:m="http://schemas.openxmlformats.org/officeDocument/2006/math">
                              <m:r>
                                <a:rPr lang="en-GB" sz="23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5%</m:t>
                              </m:r>
                            </m:oMath>
                          </a14:m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 bigger than the surface area (in cm</a:t>
                          </a:r>
                          <a:r>
                            <a:rPr lang="en-GB" sz="2300" b="0" baseline="30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).</a:t>
                          </a:r>
                        </a:p>
                      </a:txBody>
                      <a:tcPr marL="101160" marR="101160" marT="137160" marB="137160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E3F1D9"/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(6)</a:t>
                          </a:r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</a:p>
                        <a:p>
                          <a:pPr algn="ctr"/>
                          <a:r>
                            <a:rPr lang="en-GB" sz="1200" b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endParaRPr lang="en-GB" sz="1600" b="0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Find </a:t>
                          </a:r>
                          <a:r>
                            <a:rPr lang="en-GB" sz="2300" b="0" baseline="0" dirty="0">
                              <a:solidFill>
                                <a:schemeClr val="tx1"/>
                              </a:solidFill>
                            </a:rPr>
                            <a:t>the volume when the area of the curved face is </a:t>
                          </a:r>
                          <a14:m>
                            <m:oMath xmlns:m="http://schemas.openxmlformats.org/officeDocument/2006/math">
                              <m:box>
                                <m:boxPr>
                                  <m:ctrlPr>
                                    <a:rPr lang="en-GB" sz="2300" b="0" i="1" baseline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boxPr>
                                <m:e>
                                  <m:argPr>
                                    <m:argSz m:val="-1"/>
                                  </m:argPr>
                                  <m:f>
                                    <m:fPr>
                                      <m:ctrlPr>
                                        <a:rPr lang="en-GB" sz="2300" b="0" i="1" baseline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2300" b="0" i="1" baseline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GB" sz="2300" b="0" i="1" baseline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den>
                                  </m:f>
                                </m:e>
                              </m:box>
                            </m:oMath>
                          </a14:m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 of the total surface area.</a:t>
                          </a:r>
                        </a:p>
                      </a:txBody>
                      <a:tcPr marL="72000" marR="72000" marT="137160" marB="137160"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79646">
                            <a:lumMod val="20000"/>
                            <a:lumOff val="80000"/>
                          </a:srgb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(5)</a:t>
                          </a:r>
                        </a:p>
                        <a:p>
                          <a:pPr algn="ctr"/>
                          <a:r>
                            <a:rPr lang="en-GB" sz="1200" b="1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endParaRPr lang="en-GB" sz="1400" b="1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23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Find the radius when the volume (in cm</a:t>
                          </a:r>
                          <a:r>
                            <a:rPr kumimoji="0" lang="en-GB" sz="2300" b="0" i="0" u="none" strike="noStrike" kern="1200" cap="none" spc="0" normalizeH="0" baseline="3000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3</a:t>
                          </a:r>
                          <a:r>
                            <a:rPr kumimoji="0" lang="en-GB" sz="23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) is three times the surface area (in cm</a:t>
                          </a:r>
                          <a:r>
                            <a:rPr kumimoji="0" lang="en-GB" sz="2300" b="0" i="0" u="none" strike="noStrike" kern="1200" cap="none" spc="0" normalizeH="0" baseline="3000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2</a:t>
                          </a:r>
                          <a:r>
                            <a:rPr kumimoji="0" lang="en-GB" sz="23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).</a:t>
                          </a: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3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08000" marR="108000" marT="137160" marB="137160"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4BACC6">
                            <a:lumMod val="20000"/>
                            <a:lumOff val="80000"/>
                          </a:srgb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1245119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6">
                <a:extLst>
                  <a:ext uri="{FF2B5EF4-FFF2-40B4-BE49-F238E27FC236}">
                    <a16:creationId xmlns:a16="http://schemas.microsoft.com/office/drawing/2014/main" id="{AA8513A2-2119-6929-8362-1E44A1933030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0" y="0"/>
              <a:ext cx="12191997" cy="6858000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4063999">
                      <a:extLst>
                        <a:ext uri="{9D8B030D-6E8A-4147-A177-3AD203B41FA5}">
                          <a16:colId xmlns:a16="http://schemas.microsoft.com/office/drawing/2014/main" val="954580696"/>
                        </a:ext>
                      </a:extLst>
                    </a:gridCol>
                    <a:gridCol w="4063999">
                      <a:extLst>
                        <a:ext uri="{9D8B030D-6E8A-4147-A177-3AD203B41FA5}">
                          <a16:colId xmlns:a16="http://schemas.microsoft.com/office/drawing/2014/main" val="4165355064"/>
                        </a:ext>
                      </a:extLst>
                    </a:gridCol>
                    <a:gridCol w="4063999">
                      <a:extLst>
                        <a:ext uri="{9D8B030D-6E8A-4147-A177-3AD203B41FA5}">
                          <a16:colId xmlns:a16="http://schemas.microsoft.com/office/drawing/2014/main" val="1911278159"/>
                        </a:ext>
                      </a:extLst>
                    </a:gridCol>
                  </a:tblGrid>
                  <a:tr h="2286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09160" marR="209160" marT="137160" marB="137160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938" t="-1667" r="-201563" b="-202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09160" marR="209160" marT="137160" marB="137160"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00937" t="-1667" r="-101563" b="-202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09160" marR="209160" marT="137160" marB="137160"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00938" t="-1667" r="-1563" b="-20277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20825665"/>
                      </a:ext>
                    </a:extLst>
                  </a:tr>
                  <a:tr h="228600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(8)</a:t>
                          </a:r>
                        </a:p>
                        <a:p>
                          <a:pPr algn="ctr"/>
                          <a:r>
                            <a:rPr lang="en-GB" sz="1200" b="1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endParaRPr lang="en-GB" sz="1400" b="1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For what values of the radius is the volume (in cm</a:t>
                          </a:r>
                          <a:r>
                            <a:rPr lang="en-GB" sz="2300" b="0" baseline="30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) less than the surface area (in cm</a:t>
                          </a:r>
                          <a:r>
                            <a:rPr lang="en-GB" sz="2300" b="0" baseline="30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)?</a:t>
                          </a:r>
                        </a:p>
                      </a:txBody>
                      <a:tcPr marL="101160" marR="101160" marT="137160" marB="137160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F3CC"/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800" b="1" u="sng" dirty="0">
                              <a:solidFill>
                                <a:schemeClr val="tx1"/>
                              </a:solidFill>
                            </a:rPr>
                            <a:t>Cylinder</a:t>
                          </a:r>
                        </a:p>
                      </a:txBody>
                      <a:tcPr marL="209160" marR="209160" marT="137160" marB="137160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ysClr val="window" lastClr="FFFFFF">
                            <a:lumMod val="95000"/>
                          </a:sys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09160" marR="209160" marT="137160" marB="137160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00938" t="-101667" r="-1563" b="-10277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3412029"/>
                      </a:ext>
                    </a:extLst>
                  </a:tr>
                  <a:tr h="2286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01160" marR="101160" marT="137160" marB="137160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938" t="-201667" r="-201563" b="-2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72000" marR="72000" marT="137160" marB="137160"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00937" t="-201667" r="-101563" b="-2778"/>
                          </a:stretch>
                        </a:blip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(5)</a:t>
                          </a:r>
                        </a:p>
                        <a:p>
                          <a:pPr algn="ctr"/>
                          <a:r>
                            <a:rPr lang="en-GB" sz="1200" b="1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endParaRPr lang="en-GB" sz="1400" b="1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23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Find the radius when the volume (in cm</a:t>
                          </a:r>
                          <a:r>
                            <a:rPr kumimoji="0" lang="en-GB" sz="2300" b="0" i="0" u="none" strike="noStrike" kern="1200" cap="none" spc="0" normalizeH="0" baseline="3000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3</a:t>
                          </a:r>
                          <a:r>
                            <a:rPr kumimoji="0" lang="en-GB" sz="23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) is three times the surface area (in cm</a:t>
                          </a:r>
                          <a:r>
                            <a:rPr kumimoji="0" lang="en-GB" sz="2300" b="0" i="0" u="none" strike="noStrike" kern="1200" cap="none" spc="0" normalizeH="0" baseline="3000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2</a:t>
                          </a:r>
                          <a:r>
                            <a:rPr kumimoji="0" lang="en-GB" sz="23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).</a:t>
                          </a: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3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08000" marR="108000" marT="137160" marB="137160"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4BACC6">
                            <a:lumMod val="20000"/>
                            <a:lumOff val="80000"/>
                          </a:srgb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12451192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" name="Can 1">
            <a:extLst>
              <a:ext uri="{FF2B5EF4-FFF2-40B4-BE49-F238E27FC236}">
                <a16:creationId xmlns:a16="http://schemas.microsoft.com/office/drawing/2014/main" id="{F41378F9-3EDF-73AB-D311-65005276285E}"/>
              </a:ext>
            </a:extLst>
          </p:cNvPr>
          <p:cNvSpPr/>
          <p:nvPr/>
        </p:nvSpPr>
        <p:spPr>
          <a:xfrm rot="5400000">
            <a:off x="5626870" y="2413883"/>
            <a:ext cx="938254" cy="2225043"/>
          </a:xfrm>
          <a:prstGeom prst="can">
            <a:avLst>
              <a:gd name="adj" fmla="val 41949"/>
            </a:avLst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D1B01B68-FCD2-1111-72EA-59E459EFA455}"/>
              </a:ext>
            </a:extLst>
          </p:cNvPr>
          <p:cNvCxnSpPr/>
          <p:nvPr/>
        </p:nvCxnSpPr>
        <p:spPr>
          <a:xfrm>
            <a:off x="5170636" y="4143078"/>
            <a:ext cx="1861692" cy="0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01ABCA7-A1C7-42EE-2506-1558192C6295}"/>
                  </a:ext>
                </a:extLst>
              </p:cNvPr>
              <p:cNvSpPr txBox="1"/>
              <p:nvPr/>
            </p:nvSpPr>
            <p:spPr>
              <a:xfrm>
                <a:off x="5788717" y="4035078"/>
                <a:ext cx="625530" cy="2160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txBody>
              <a:bodyPr wrap="none" tIns="0" bIns="0" rtlCol="0" anchor="ctr" anchorCtr="0">
                <a:no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7</m:t>
                    </m:r>
                  </m:oMath>
                </a14:m>
                <a:r>
                  <a:rPr lang="en-GB" sz="2000" dirty="0"/>
                  <a:t> cm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01ABCA7-A1C7-42EE-2506-1558192C62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8717" y="4035078"/>
                <a:ext cx="625530" cy="216000"/>
              </a:xfrm>
              <a:prstGeom prst="rect">
                <a:avLst/>
              </a:prstGeom>
              <a:blipFill>
                <a:blip r:embed="rId3"/>
                <a:stretch>
                  <a:fillRect l="-6122" t="-50000" r="-16327" b="-8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e 6">
                <a:extLst>
                  <a:ext uri="{FF2B5EF4-FFF2-40B4-BE49-F238E27FC236}">
                    <a16:creationId xmlns:a16="http://schemas.microsoft.com/office/drawing/2014/main" id="{0D60089B-6A4E-AA0C-5249-FBD276577BE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91547411"/>
                  </p:ext>
                </p:extLst>
              </p:nvPr>
            </p:nvGraphicFramePr>
            <p:xfrm>
              <a:off x="2" y="0"/>
              <a:ext cx="12191997" cy="6858000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4063999">
                      <a:extLst>
                        <a:ext uri="{9D8B030D-6E8A-4147-A177-3AD203B41FA5}">
                          <a16:colId xmlns:a16="http://schemas.microsoft.com/office/drawing/2014/main" val="954580696"/>
                        </a:ext>
                      </a:extLst>
                    </a:gridCol>
                    <a:gridCol w="4063999">
                      <a:extLst>
                        <a:ext uri="{9D8B030D-6E8A-4147-A177-3AD203B41FA5}">
                          <a16:colId xmlns:a16="http://schemas.microsoft.com/office/drawing/2014/main" val="4165355064"/>
                        </a:ext>
                      </a:extLst>
                    </a:gridCol>
                    <a:gridCol w="4063999">
                      <a:extLst>
                        <a:ext uri="{9D8B030D-6E8A-4147-A177-3AD203B41FA5}">
                          <a16:colId xmlns:a16="http://schemas.microsoft.com/office/drawing/2014/main" val="641293842"/>
                        </a:ext>
                      </a:extLst>
                    </a:gridCol>
                  </a:tblGrid>
                  <a:tr h="228600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0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𝟒𝟗𝟒𝟖</m:t>
                              </m:r>
                            </m:oMath>
                          </a14:m>
                          <a:r>
                            <a:rPr lang="en-GB" sz="2000" b="1" dirty="0">
                              <a:solidFill>
                                <a:srgbClr val="C00000"/>
                              </a:solidFill>
                            </a:rPr>
                            <a:t> cm</a:t>
                          </a:r>
                          <a:r>
                            <a:rPr lang="en-GB" sz="2000" b="1" baseline="30000" dirty="0">
                              <a:solidFill>
                                <a:srgbClr val="C00000"/>
                              </a:solidFill>
                            </a:rPr>
                            <a:t>3</a:t>
                          </a:r>
                        </a:p>
                      </a:txBody>
                      <a:tcPr marL="209160" marR="209160" marT="137160" marB="137160" anchor="b">
                        <a:lnL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0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𝟑𝟕</m:t>
                              </m:r>
                              <m:r>
                                <a:rPr lang="en-GB" sz="20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𝟕</m:t>
                              </m:r>
                            </m:oMath>
                          </a14:m>
                          <a:r>
                            <a:rPr lang="en-GB" sz="2000" b="1" dirty="0">
                              <a:solidFill>
                                <a:srgbClr val="C00000"/>
                              </a:solidFill>
                            </a:rPr>
                            <a:t> cm</a:t>
                          </a:r>
                          <a:r>
                            <a:rPr lang="en-GB" sz="2000" b="1" baseline="30000" dirty="0">
                              <a:solidFill>
                                <a:srgbClr val="C00000"/>
                              </a:solidFill>
                            </a:rPr>
                            <a:t>2</a:t>
                          </a:r>
                        </a:p>
                      </a:txBody>
                      <a:tcPr marL="209160" marR="209160" marT="137160" marB="137160" anchor="b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0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𝟕</m:t>
                              </m:r>
                              <m:r>
                                <m:rPr>
                                  <m:nor/>
                                </m:rPr>
                                <a:rPr lang="en-GB" sz="2000" b="1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n-GB" sz="20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oMath>
                          </a14:m>
                          <a:r>
                            <a:rPr lang="en-GB" sz="2000" b="1" dirty="0">
                              <a:solidFill>
                                <a:srgbClr val="C00000"/>
                              </a:solidFill>
                            </a:rPr>
                            <a:t> cm</a:t>
                          </a:r>
                        </a:p>
                      </a:txBody>
                      <a:tcPr marL="209160" marR="209160" marT="137160" marB="137160" anchor="b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520825665"/>
                      </a:ext>
                    </a:extLst>
                  </a:tr>
                  <a:tr h="228600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0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  <m:r>
                                <a:rPr lang="en-GB" sz="20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&lt;</m:t>
                              </m:r>
                              <m:r>
                                <a:rPr lang="en-GB" sz="20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m:rPr>
                                  <m:nor/>
                                </m:rPr>
                                <a:rPr lang="en-GB" sz="2000" b="1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n-GB" sz="20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𝟖</m:t>
                              </m:r>
                            </m:oMath>
                          </a14:m>
                          <a:r>
                            <a:rPr lang="en-GB" sz="2000" b="1" dirty="0">
                              <a:solidFill>
                                <a:srgbClr val="C00000"/>
                              </a:solidFill>
                            </a:rPr>
                            <a:t> cm</a:t>
                          </a:r>
                        </a:p>
                      </a:txBody>
                      <a:tcPr marL="209160" marR="209160" marT="137160" marB="137160" anchor="b">
                        <a:lnL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endParaRPr lang="en-GB" sz="4000" b="0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 marL="209160" marR="209160" marT="137160" marB="137160" anchor="b">
                        <a:lnL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kumimoji="0" lang="en-GB" sz="20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C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𝟒𝟓𝟔</m:t>
                              </m:r>
                            </m:oMath>
                          </a14:m>
                          <a:r>
                            <a:rPr kumimoji="0" lang="en-GB" sz="2000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C0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 cm</a:t>
                          </a:r>
                          <a:r>
                            <a:rPr kumimoji="0" lang="en-GB" sz="2000" b="1" i="0" u="none" strike="noStrike" kern="1200" cap="none" spc="0" normalizeH="0" baseline="30000" noProof="0" dirty="0">
                              <a:ln>
                                <a:noFill/>
                              </a:ln>
                              <a:solidFill>
                                <a:srgbClr val="C0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2</a:t>
                          </a:r>
                        </a:p>
                      </a:txBody>
                      <a:tcPr marL="209160" marR="209160" marT="137160" marB="137160" anchor="b">
                        <a:lnL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73412029"/>
                      </a:ext>
                    </a:extLst>
                  </a:tr>
                  <a:tr h="228600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0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oMath>
                          </a14:m>
                          <a:r>
                            <a:rPr lang="en-GB" sz="2000" b="1" dirty="0">
                              <a:solidFill>
                                <a:srgbClr val="C00000"/>
                              </a:solidFill>
                            </a:rPr>
                            <a:t> cm</a:t>
                          </a:r>
                        </a:p>
                      </a:txBody>
                      <a:tcPr marL="209160" marR="209160" marT="137160" marB="137160" anchor="b">
                        <a:lnL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0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𝟗𝟔𝟗𝟖</m:t>
                              </m:r>
                            </m:oMath>
                          </a14:m>
                          <a:r>
                            <a:rPr lang="en-GB" sz="2000" b="1" dirty="0">
                              <a:solidFill>
                                <a:srgbClr val="C00000"/>
                              </a:solidFill>
                            </a:rPr>
                            <a:t> cm</a:t>
                          </a:r>
                          <a:r>
                            <a:rPr lang="en-GB" sz="2000" b="1" baseline="30000" dirty="0">
                              <a:solidFill>
                                <a:srgbClr val="C00000"/>
                              </a:solidFill>
                            </a:rPr>
                            <a:t>3</a:t>
                          </a:r>
                          <a:r>
                            <a:rPr lang="en-GB" sz="2000" b="1" baseline="0" dirty="0">
                              <a:solidFill>
                                <a:srgbClr val="C00000"/>
                              </a:solidFill>
                            </a:rPr>
                            <a:t>  </a:t>
                          </a:r>
                          <a:r>
                            <a:rPr lang="en-GB" sz="1600" b="0" baseline="0" dirty="0">
                              <a:solidFill>
                                <a:srgbClr val="C00000"/>
                              </a:solidFill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baseline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en-GB" sz="1600" b="0" i="1" baseline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=21</m:t>
                              </m:r>
                            </m:oMath>
                          </a14:m>
                          <a:r>
                            <a:rPr lang="en-GB" sz="1600" b="0" baseline="0" dirty="0">
                              <a:solidFill>
                                <a:srgbClr val="C00000"/>
                              </a:solidFill>
                            </a:rPr>
                            <a:t> cm)</a:t>
                          </a:r>
                          <a:endParaRPr lang="en-GB" sz="2000" b="0" baseline="0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 marL="209160" marR="209160" marT="137160" marB="137160" anchor="b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0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𝟒𝟐</m:t>
                              </m:r>
                            </m:oMath>
                          </a14:m>
                          <a:r>
                            <a:rPr lang="en-GB" sz="2000" b="1" i="0" dirty="0">
                              <a:solidFill>
                                <a:srgbClr val="C00000"/>
                              </a:solidFill>
                            </a:rPr>
                            <a:t> cm</a:t>
                          </a:r>
                        </a:p>
                      </a:txBody>
                      <a:tcPr marL="209160" marR="209160" marT="137160" marB="136800" anchor="b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912451192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e 6">
                <a:extLst>
                  <a:ext uri="{FF2B5EF4-FFF2-40B4-BE49-F238E27FC236}">
                    <a16:creationId xmlns:a16="http://schemas.microsoft.com/office/drawing/2014/main" id="{0D60089B-6A4E-AA0C-5249-FBD276577BE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91547411"/>
                  </p:ext>
                </p:extLst>
              </p:nvPr>
            </p:nvGraphicFramePr>
            <p:xfrm>
              <a:off x="2" y="0"/>
              <a:ext cx="12191997" cy="6858000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4063999">
                      <a:extLst>
                        <a:ext uri="{9D8B030D-6E8A-4147-A177-3AD203B41FA5}">
                          <a16:colId xmlns:a16="http://schemas.microsoft.com/office/drawing/2014/main" val="954580696"/>
                        </a:ext>
                      </a:extLst>
                    </a:gridCol>
                    <a:gridCol w="4063999">
                      <a:extLst>
                        <a:ext uri="{9D8B030D-6E8A-4147-A177-3AD203B41FA5}">
                          <a16:colId xmlns:a16="http://schemas.microsoft.com/office/drawing/2014/main" val="4165355064"/>
                        </a:ext>
                      </a:extLst>
                    </a:gridCol>
                    <a:gridCol w="4063999">
                      <a:extLst>
                        <a:ext uri="{9D8B030D-6E8A-4147-A177-3AD203B41FA5}">
                          <a16:colId xmlns:a16="http://schemas.microsoft.com/office/drawing/2014/main" val="641293842"/>
                        </a:ext>
                      </a:extLst>
                    </a:gridCol>
                  </a:tblGrid>
                  <a:tr h="2286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09160" marR="209160" marT="137160" marB="137160" anchor="b">
                        <a:lnL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r="-200312" b="-2011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09160" marR="209160" marT="137160" marB="137160" anchor="b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100000" r="-100312" b="-2011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09160" marR="209160" marT="137160" marB="137160" anchor="b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200000" r="-312" b="-20111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20825665"/>
                      </a:ext>
                    </a:extLst>
                  </a:tr>
                  <a:tr h="2286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09160" marR="209160" marT="137160" marB="137160" anchor="b">
                        <a:lnL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t="-100000" r="-200312" b="-101111"/>
                          </a:stretch>
                        </a:blip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endParaRPr lang="en-GB" sz="4000" b="0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 marL="209160" marR="209160" marT="137160" marB="137160" anchor="b">
                        <a:lnL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09160" marR="209160" marT="137160" marB="137160" anchor="b">
                        <a:lnL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200000" t="-100000" r="-312" b="-10111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3412029"/>
                      </a:ext>
                    </a:extLst>
                  </a:tr>
                  <a:tr h="2286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09160" marR="209160" marT="137160" marB="137160" anchor="b">
                        <a:lnL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t="-200000" r="-200312" b="-11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09160" marR="209160" marT="137160" marB="137160" anchor="b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100000" t="-200000" r="-100312" b="-11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09160" marR="209160" marT="137160" marB="136800" anchor="b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200000" t="-200000" r="-312" b="-111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1245119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997307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Table 6">
                <a:extLst>
                  <a:ext uri="{FF2B5EF4-FFF2-40B4-BE49-F238E27FC236}">
                    <a16:creationId xmlns:a16="http://schemas.microsoft.com/office/drawing/2014/main" id="{44AEC2F0-0CCB-572B-0266-E692EAD299A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0667732"/>
                  </p:ext>
                </p:extLst>
              </p:nvPr>
            </p:nvGraphicFramePr>
            <p:xfrm>
              <a:off x="0" y="0"/>
              <a:ext cx="12191997" cy="6858000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4063999">
                      <a:extLst>
                        <a:ext uri="{9D8B030D-6E8A-4147-A177-3AD203B41FA5}">
                          <a16:colId xmlns:a16="http://schemas.microsoft.com/office/drawing/2014/main" val="954580696"/>
                        </a:ext>
                      </a:extLst>
                    </a:gridCol>
                    <a:gridCol w="4063999">
                      <a:extLst>
                        <a:ext uri="{9D8B030D-6E8A-4147-A177-3AD203B41FA5}">
                          <a16:colId xmlns:a16="http://schemas.microsoft.com/office/drawing/2014/main" val="4165355064"/>
                        </a:ext>
                      </a:extLst>
                    </a:gridCol>
                    <a:gridCol w="4063999">
                      <a:extLst>
                        <a:ext uri="{9D8B030D-6E8A-4147-A177-3AD203B41FA5}">
                          <a16:colId xmlns:a16="http://schemas.microsoft.com/office/drawing/2014/main" val="1911278159"/>
                        </a:ext>
                      </a:extLst>
                    </a:gridCol>
                  </a:tblGrid>
                  <a:tr h="228600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l"/>
                          <a:r>
                            <a:rPr lang="en-GB" sz="1400" b="1" dirty="0">
                              <a:solidFill>
                                <a:schemeClr val="tx1"/>
                              </a:solidFill>
                            </a:rPr>
                            <a:t>(1)</a:t>
                          </a:r>
                          <a:r>
                            <a:rPr lang="en-GB" sz="1400" b="1" baseline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en-GB" sz="1400" b="0" dirty="0">
                              <a:solidFill>
                                <a:schemeClr val="tx1"/>
                              </a:solidFill>
                            </a:rPr>
                            <a:t>What would be the volume of the cylinder if the radius was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oMath>
                          </a14:m>
                          <a:r>
                            <a:rPr lang="en-GB" sz="1400" b="0" baseline="0" dirty="0">
                              <a:solidFill>
                                <a:schemeClr val="tx1"/>
                              </a:solidFill>
                            </a:rPr>
                            <a:t> cm?</a:t>
                          </a:r>
                        </a:p>
                      </a:txBody>
                      <a:tcPr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l"/>
                          <a:r>
                            <a:rPr lang="en-GB" sz="1400" b="1" dirty="0">
                              <a:solidFill>
                                <a:schemeClr val="tx1"/>
                              </a:solidFill>
                            </a:rPr>
                            <a:t>(2)</a:t>
                          </a:r>
                          <a:r>
                            <a:rPr lang="en-GB" sz="1400" b="1" baseline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en-GB" sz="1400" b="0" dirty="0">
                              <a:solidFill>
                                <a:schemeClr val="tx1"/>
                              </a:solidFill>
                            </a:rPr>
                            <a:t>What would be the surface area of the cylinder if the radius was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oMath>
                          </a14:m>
                          <a:r>
                            <a:rPr lang="en-GB" sz="1400" b="0" dirty="0">
                              <a:solidFill>
                                <a:schemeClr val="tx1"/>
                              </a:solidFill>
                            </a:rPr>
                            <a:t> cm? 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l"/>
                          <a:r>
                            <a:rPr lang="en-GB" sz="1400" b="1" dirty="0">
                              <a:solidFill>
                                <a:schemeClr val="tx1"/>
                              </a:solidFill>
                            </a:rPr>
                            <a:t>(3)</a:t>
                          </a:r>
                          <a:r>
                            <a:rPr lang="en-GB" sz="1400" b="1" baseline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en-GB" sz="1400" b="0" dirty="0">
                              <a:solidFill>
                                <a:schemeClr val="tx1"/>
                              </a:solidFill>
                            </a:rPr>
                            <a:t>What would be the radius of the cylinder if the volume was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1237</m:t>
                              </m:r>
                            </m:oMath>
                          </a14:m>
                          <a:r>
                            <a:rPr lang="en-GB" sz="1400" b="0" dirty="0">
                              <a:solidFill>
                                <a:schemeClr val="tx1"/>
                              </a:solidFill>
                            </a:rPr>
                            <a:t> cm</a:t>
                          </a:r>
                          <a:r>
                            <a:rPr lang="en-GB" sz="1400" b="0" baseline="30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r>
                            <a:rPr lang="en-GB" sz="1400" b="0" dirty="0">
                              <a:solidFill>
                                <a:schemeClr val="tx1"/>
                              </a:solidFill>
                            </a:rPr>
                            <a:t>?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520825665"/>
                      </a:ext>
                    </a:extLst>
                  </a:tr>
                  <a:tr h="228600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l"/>
                          <a:r>
                            <a:rPr lang="en-GB" sz="1400" b="1" dirty="0">
                              <a:solidFill>
                                <a:schemeClr val="tx1"/>
                              </a:solidFill>
                            </a:rPr>
                            <a:t>(8) </a:t>
                          </a:r>
                          <a:r>
                            <a:rPr lang="en-GB" sz="1400" b="0" dirty="0">
                              <a:solidFill>
                                <a:schemeClr val="tx1"/>
                              </a:solidFill>
                            </a:rPr>
                            <a:t>For what values of the radius is the volume (in cm</a:t>
                          </a:r>
                          <a:r>
                            <a:rPr lang="en-GB" sz="1400" b="0" baseline="30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r>
                            <a:rPr lang="en-GB" sz="1400" b="0" dirty="0">
                              <a:solidFill>
                                <a:schemeClr val="tx1"/>
                              </a:solidFill>
                            </a:rPr>
                            <a:t>) less than the surface area (in cm</a:t>
                          </a:r>
                          <a:r>
                            <a:rPr lang="en-GB" sz="1400" b="0" baseline="30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r>
                            <a:rPr lang="en-GB" sz="1400" b="0" dirty="0">
                              <a:solidFill>
                                <a:schemeClr val="tx1"/>
                              </a:solidFill>
                            </a:rPr>
                            <a:t>)?</a:t>
                          </a:r>
                        </a:p>
                      </a:txBody>
                      <a:tcPr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800" b="1" u="sng" dirty="0">
                              <a:solidFill>
                                <a:schemeClr val="tx1"/>
                              </a:solidFill>
                            </a:rPr>
                            <a:t>Cylinder</a:t>
                          </a:r>
                        </a:p>
                      </a:txBody>
                      <a:tcPr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l"/>
                          <a:r>
                            <a:rPr lang="en-GB" sz="1400" b="1" dirty="0">
                              <a:solidFill>
                                <a:schemeClr val="tx1"/>
                              </a:solidFill>
                            </a:rPr>
                            <a:t>(4)</a:t>
                          </a:r>
                          <a:r>
                            <a:rPr lang="en-GB" sz="1400" b="1" baseline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en-GB" sz="1400" b="0" dirty="0">
                              <a:solidFill>
                                <a:schemeClr val="tx1"/>
                              </a:solidFill>
                            </a:rPr>
                            <a:t>What would be the surface area of the cylinder if the volume was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717</m:t>
                              </m:r>
                            </m:oMath>
                          </a14:m>
                          <a:r>
                            <a:rPr lang="en-GB" sz="1400" b="0" dirty="0">
                              <a:solidFill>
                                <a:schemeClr val="tx1"/>
                              </a:solidFill>
                            </a:rPr>
                            <a:t> cm</a:t>
                          </a:r>
                          <a:r>
                            <a:rPr lang="en-GB" sz="1400" b="0" baseline="30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r>
                            <a:rPr lang="en-GB" sz="1400" b="0" dirty="0">
                              <a:solidFill>
                                <a:schemeClr val="tx1"/>
                              </a:solidFill>
                            </a:rPr>
                            <a:t>?</a:t>
                          </a:r>
                          <a:endParaRPr lang="en-GB" sz="1400" b="0" baseline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73412029"/>
                      </a:ext>
                    </a:extLst>
                  </a:tr>
                  <a:tr h="228600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l"/>
                          <a:r>
                            <a:rPr lang="en-GB" sz="1400" b="1" dirty="0">
                              <a:solidFill>
                                <a:schemeClr val="tx1"/>
                              </a:solidFill>
                            </a:rPr>
                            <a:t>(7)</a:t>
                          </a:r>
                          <a:r>
                            <a:rPr lang="en-GB" sz="1400" b="1" baseline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en-GB" sz="1400" b="0" dirty="0">
                              <a:solidFill>
                                <a:schemeClr val="tx1"/>
                              </a:solidFill>
                            </a:rPr>
                            <a:t>Find the radius when the volume (in cm</a:t>
                          </a:r>
                          <a:r>
                            <a:rPr lang="en-GB" sz="1400" b="0" baseline="30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r>
                            <a:rPr lang="en-GB" sz="1400" b="0" dirty="0">
                              <a:solidFill>
                                <a:schemeClr val="tx1"/>
                              </a:solidFill>
                            </a:rPr>
                            <a:t>) is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5%</m:t>
                              </m:r>
                            </m:oMath>
                          </a14:m>
                          <a:r>
                            <a:rPr lang="en-GB" sz="1400" b="0" dirty="0">
                              <a:solidFill>
                                <a:schemeClr val="tx1"/>
                              </a:solidFill>
                            </a:rPr>
                            <a:t> bigger than the surface area (in cm</a:t>
                          </a:r>
                          <a:r>
                            <a:rPr lang="en-GB" sz="1400" b="0" baseline="30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r>
                            <a:rPr lang="en-GB" sz="1400" b="0" dirty="0">
                              <a:solidFill>
                                <a:schemeClr val="tx1"/>
                              </a:solidFill>
                            </a:rPr>
                            <a:t>)?</a:t>
                          </a:r>
                        </a:p>
                      </a:txBody>
                      <a:tcPr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l"/>
                          <a:r>
                            <a:rPr lang="en-GB" sz="1400" b="1" dirty="0">
                              <a:solidFill>
                                <a:schemeClr val="tx1"/>
                              </a:solidFill>
                            </a:rPr>
                            <a:t>(6)</a:t>
                          </a:r>
                          <a:r>
                            <a:rPr lang="en-GB" sz="1400" b="0" dirty="0">
                              <a:solidFill>
                                <a:schemeClr val="tx1"/>
                              </a:solidFill>
                            </a:rPr>
                            <a:t> Find </a:t>
                          </a:r>
                          <a:r>
                            <a:rPr lang="en-GB" sz="1400" b="0" baseline="0" dirty="0">
                              <a:solidFill>
                                <a:schemeClr val="tx1"/>
                              </a:solidFill>
                            </a:rPr>
                            <a:t>the volume when the area of the curved face is </a:t>
                          </a:r>
                          <a14:m>
                            <m:oMath xmlns:m="http://schemas.openxmlformats.org/officeDocument/2006/math">
                              <m:box>
                                <m:boxPr>
                                  <m:ctrlPr>
                                    <a:rPr lang="en-GB" sz="1400" b="0" i="1" baseline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boxPr>
                                <m:e>
                                  <m:argPr>
                                    <m:argSz m:val="-1"/>
                                  </m:argPr>
                                  <m:f>
                                    <m:fPr>
                                      <m:ctrlPr>
                                        <a:rPr lang="en-GB" sz="1400" b="0" i="1" baseline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1400" b="0" i="1" baseline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GB" sz="1400" b="0" i="1" baseline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den>
                                  </m:f>
                                </m:e>
                              </m:box>
                            </m:oMath>
                          </a14:m>
                          <a:r>
                            <a:rPr lang="en-GB" sz="1400" b="0" dirty="0">
                              <a:solidFill>
                                <a:schemeClr val="tx1"/>
                              </a:solidFill>
                            </a:rPr>
                            <a:t> of the total surface area?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l"/>
                          <a:r>
                            <a:rPr lang="en-GB" sz="1400" b="1" dirty="0">
                              <a:solidFill>
                                <a:schemeClr val="tx1"/>
                              </a:solidFill>
                            </a:rPr>
                            <a:t>(5) </a:t>
                          </a:r>
                          <a:r>
                            <a:rPr kumimoji="0" lang="en-GB" sz="14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Find the radius when the volume (in cm</a:t>
                          </a:r>
                          <a:r>
                            <a:rPr kumimoji="0" lang="en-GB" sz="1400" b="0" i="0" u="none" strike="noStrike" kern="1200" cap="none" spc="0" normalizeH="0" baseline="3000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3</a:t>
                          </a:r>
                          <a:r>
                            <a:rPr kumimoji="0" lang="en-GB" sz="14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) is three times the surface area (in cm</a:t>
                          </a:r>
                          <a:r>
                            <a:rPr kumimoji="0" lang="en-GB" sz="1400" b="0" i="0" u="none" strike="noStrike" kern="1200" cap="none" spc="0" normalizeH="0" baseline="3000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2</a:t>
                          </a:r>
                          <a:r>
                            <a:rPr kumimoji="0" lang="en-GB" sz="14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).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91245119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3" name="Table 6">
                <a:extLst>
                  <a:ext uri="{FF2B5EF4-FFF2-40B4-BE49-F238E27FC236}">
                    <a16:creationId xmlns:a16="http://schemas.microsoft.com/office/drawing/2014/main" id="{44AEC2F0-0CCB-572B-0266-E692EAD299A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0667732"/>
                  </p:ext>
                </p:extLst>
              </p:nvPr>
            </p:nvGraphicFramePr>
            <p:xfrm>
              <a:off x="0" y="0"/>
              <a:ext cx="12191997" cy="6858000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4063999">
                      <a:extLst>
                        <a:ext uri="{9D8B030D-6E8A-4147-A177-3AD203B41FA5}">
                          <a16:colId xmlns:a16="http://schemas.microsoft.com/office/drawing/2014/main" val="954580696"/>
                        </a:ext>
                      </a:extLst>
                    </a:gridCol>
                    <a:gridCol w="4063999">
                      <a:extLst>
                        <a:ext uri="{9D8B030D-6E8A-4147-A177-3AD203B41FA5}">
                          <a16:colId xmlns:a16="http://schemas.microsoft.com/office/drawing/2014/main" val="4165355064"/>
                        </a:ext>
                      </a:extLst>
                    </a:gridCol>
                    <a:gridCol w="4063999">
                      <a:extLst>
                        <a:ext uri="{9D8B030D-6E8A-4147-A177-3AD203B41FA5}">
                          <a16:colId xmlns:a16="http://schemas.microsoft.com/office/drawing/2014/main" val="1911278159"/>
                        </a:ext>
                      </a:extLst>
                    </a:gridCol>
                  </a:tblGrid>
                  <a:tr h="2286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938" t="-1667" r="-201563" b="-202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00937" t="-1667" r="-101563" b="-202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00938" t="-1667" r="-1563" b="-20277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20825665"/>
                      </a:ext>
                    </a:extLst>
                  </a:tr>
                  <a:tr h="228600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l"/>
                          <a:r>
                            <a:rPr lang="en-GB" sz="1400" b="1" dirty="0">
                              <a:solidFill>
                                <a:schemeClr val="tx1"/>
                              </a:solidFill>
                            </a:rPr>
                            <a:t>(8) </a:t>
                          </a:r>
                          <a:r>
                            <a:rPr lang="en-GB" sz="1400" b="0" dirty="0">
                              <a:solidFill>
                                <a:schemeClr val="tx1"/>
                              </a:solidFill>
                            </a:rPr>
                            <a:t>For what values of the radius is the volume (in cm</a:t>
                          </a:r>
                          <a:r>
                            <a:rPr lang="en-GB" sz="1400" b="0" baseline="30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r>
                            <a:rPr lang="en-GB" sz="1400" b="0" dirty="0">
                              <a:solidFill>
                                <a:schemeClr val="tx1"/>
                              </a:solidFill>
                            </a:rPr>
                            <a:t>) less than the surface area (in cm</a:t>
                          </a:r>
                          <a:r>
                            <a:rPr lang="en-GB" sz="1400" b="0" baseline="30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r>
                            <a:rPr lang="en-GB" sz="1400" b="0" dirty="0">
                              <a:solidFill>
                                <a:schemeClr val="tx1"/>
                              </a:solidFill>
                            </a:rPr>
                            <a:t>)?</a:t>
                          </a:r>
                        </a:p>
                      </a:txBody>
                      <a:tcPr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800" b="1" u="sng" dirty="0">
                              <a:solidFill>
                                <a:schemeClr val="tx1"/>
                              </a:solidFill>
                            </a:rPr>
                            <a:t>Cylinder</a:t>
                          </a:r>
                        </a:p>
                      </a:txBody>
                      <a:tcPr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00938" t="-101667" r="-1563" b="-10277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3412029"/>
                      </a:ext>
                    </a:extLst>
                  </a:tr>
                  <a:tr h="2286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938" t="-201667" r="-201563" b="-2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00937" t="-201667" r="-101563" b="-2778"/>
                          </a:stretch>
                        </a:blip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l"/>
                          <a:r>
                            <a:rPr lang="en-GB" sz="1400" b="1" dirty="0">
                              <a:solidFill>
                                <a:schemeClr val="tx1"/>
                              </a:solidFill>
                            </a:rPr>
                            <a:t>(5) </a:t>
                          </a:r>
                          <a:r>
                            <a:rPr kumimoji="0" lang="en-GB" sz="14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Find the radius when the volume (in cm</a:t>
                          </a:r>
                          <a:r>
                            <a:rPr kumimoji="0" lang="en-GB" sz="1400" b="0" i="0" u="none" strike="noStrike" kern="1200" cap="none" spc="0" normalizeH="0" baseline="3000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3</a:t>
                          </a:r>
                          <a:r>
                            <a:rPr kumimoji="0" lang="en-GB" sz="14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) is three times the surface area (in cm</a:t>
                          </a:r>
                          <a:r>
                            <a:rPr kumimoji="0" lang="en-GB" sz="1400" b="0" i="0" u="none" strike="noStrike" kern="1200" cap="none" spc="0" normalizeH="0" baseline="3000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2</a:t>
                          </a:r>
                          <a:r>
                            <a:rPr kumimoji="0" lang="en-GB" sz="14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).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912451192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" name="Can 1">
            <a:extLst>
              <a:ext uri="{FF2B5EF4-FFF2-40B4-BE49-F238E27FC236}">
                <a16:creationId xmlns:a16="http://schemas.microsoft.com/office/drawing/2014/main" id="{F41378F9-3EDF-73AB-D311-65005276285E}"/>
              </a:ext>
            </a:extLst>
          </p:cNvPr>
          <p:cNvSpPr/>
          <p:nvPr/>
        </p:nvSpPr>
        <p:spPr>
          <a:xfrm rot="5400000">
            <a:off x="5626870" y="2413883"/>
            <a:ext cx="938254" cy="2225043"/>
          </a:xfrm>
          <a:prstGeom prst="can">
            <a:avLst>
              <a:gd name="adj" fmla="val 41949"/>
            </a:avLst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D1B01B68-FCD2-1111-72EA-59E459EFA455}"/>
              </a:ext>
            </a:extLst>
          </p:cNvPr>
          <p:cNvCxnSpPr/>
          <p:nvPr/>
        </p:nvCxnSpPr>
        <p:spPr>
          <a:xfrm>
            <a:off x="5170636" y="4143078"/>
            <a:ext cx="1861692" cy="0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01ABCA7-A1C7-42EE-2506-1558192C6295}"/>
                  </a:ext>
                </a:extLst>
              </p:cNvPr>
              <p:cNvSpPr txBox="1"/>
              <p:nvPr/>
            </p:nvSpPr>
            <p:spPr>
              <a:xfrm>
                <a:off x="5788717" y="4035078"/>
                <a:ext cx="625530" cy="21600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tIns="0" bIns="0" rtlCol="0" anchor="ctr" anchorCtr="0">
                <a:no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7</m:t>
                    </m:r>
                  </m:oMath>
                </a14:m>
                <a:r>
                  <a:rPr lang="en-GB" sz="2000" dirty="0"/>
                  <a:t> cm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01ABCA7-A1C7-42EE-2506-1558192C62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8717" y="4035078"/>
                <a:ext cx="625530" cy="216000"/>
              </a:xfrm>
              <a:prstGeom prst="rect">
                <a:avLst/>
              </a:prstGeom>
              <a:blipFill>
                <a:blip r:embed="rId3"/>
                <a:stretch>
                  <a:fillRect l="-6122" t="-50000" r="-16327" b="-8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517777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12492</TotalTime>
  <Words>557</Words>
  <Application>Microsoft Macintosh PowerPoint</Application>
  <PresentationFormat>Widescreen</PresentationFormat>
  <Paragraphs>70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 Day (Staff)</dc:creator>
  <cp:lastModifiedBy>N Day (Staff)</cp:lastModifiedBy>
  <cp:revision>5</cp:revision>
  <dcterms:created xsi:type="dcterms:W3CDTF">2023-05-21T10:25:57Z</dcterms:created>
  <dcterms:modified xsi:type="dcterms:W3CDTF">2023-06-09T17:29:03Z</dcterms:modified>
</cp:coreProperties>
</file>