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  <p:sldId id="264" r:id="rId4"/>
    <p:sldId id="26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1" autoAdjust="0"/>
    <p:restoredTop sz="94660"/>
  </p:normalViewPr>
  <p:slideViewPr>
    <p:cSldViewPr snapToGrid="0">
      <p:cViewPr varScale="1">
        <p:scale>
          <a:sx n="219" d="100"/>
          <a:sy n="219" d="100"/>
        </p:scale>
        <p:origin x="2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4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0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96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5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0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0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6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26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2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8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CDF2-A2F5-458A-99E9-00647BB1EFA2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EFB1C-8AF5-4B11-8D45-016CBDE1D5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9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C979E7-4C3C-4F7D-BC67-0CD21BBE65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444" t="8127" r="2444" b="36785"/>
          <a:stretch/>
        </p:blipFill>
        <p:spPr>
          <a:xfrm>
            <a:off x="73848" y="41565"/>
            <a:ext cx="9832152" cy="1401311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780185-BDD4-47C2-81EF-9445C374A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979210"/>
              </p:ext>
            </p:extLst>
          </p:nvPr>
        </p:nvGraphicFramePr>
        <p:xfrm>
          <a:off x="122913" y="1442876"/>
          <a:ext cx="4726179" cy="5339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014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597835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10133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cubes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Possible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725841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826249239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78304670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30730117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12, 1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6, 1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4, 2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2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9435258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144709288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901967575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63747-13A6-49FB-A263-170A62007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48680"/>
              </p:ext>
            </p:extLst>
          </p:nvPr>
        </p:nvGraphicFramePr>
        <p:xfrm>
          <a:off x="5056908" y="1442876"/>
          <a:ext cx="4726179" cy="532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1330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523519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10133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cubes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Possible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60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C979E7-4C3C-4F7D-BC67-0CD21BBE65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444" t="8127" r="2444" b="36785"/>
          <a:stretch/>
        </p:blipFill>
        <p:spPr>
          <a:xfrm>
            <a:off x="73848" y="41565"/>
            <a:ext cx="9832152" cy="1401311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780185-BDD4-47C2-81EF-9445C374A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05092"/>
              </p:ext>
            </p:extLst>
          </p:nvPr>
        </p:nvGraphicFramePr>
        <p:xfrm>
          <a:off x="122913" y="1442876"/>
          <a:ext cx="4726179" cy="5339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014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597835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10133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cubes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Possible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4×2×1, 2×2×2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725841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3×3×1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826249239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5×2×1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78304670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30730117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12, 1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6, 1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4, 2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</a:t>
                      </a:r>
                      <a:r>
                        <a:rPr lang="en-US" sz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2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9435258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144709288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7×2×1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5×3×1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8×2×1, 4×4×1, 4×2×1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9×2×1, 6×3×1, 3×3×2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901967575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10×2×1, 5×4×1, 5×2×2 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63747-13A6-49FB-A263-170A62007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12547"/>
              </p:ext>
            </p:extLst>
          </p:nvPr>
        </p:nvGraphicFramePr>
        <p:xfrm>
          <a:off x="5056908" y="1442876"/>
          <a:ext cx="4726179" cy="532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1330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523519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10133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cubes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Possible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 cuboids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12×2×1, 8×3×1,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6×4×1, 6×2×2, 4×3×2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15×2×1, 10×3×1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6×5×1, 5×3×2, 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18×2×1, 12×3×1, 9×4×1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6×6×1, 9×2×2, 6×3×2, 4×3×3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24×2×1, 16×3×1,</a:t>
                      </a:r>
                    </a:p>
                    <a:p>
                      <a:pPr algn="ctr"/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12×4×1, 8×6×1, 12×2×2,</a:t>
                      </a:r>
                    </a:p>
                    <a:p>
                      <a:pPr algn="ctr"/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8×3×2, 6×4×2, 4×4×3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30×2×1, 20×3×1,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15×4×1, 12×5×1, 10×6×1,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15×2×2, 10×3×2,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6×5×2, 5×4×3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×1×1, 36×2×1, 24×3×1,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18×4×1, 12×6×1, 9×8×1,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18×2×2, 12×3×2, 9×4×2,</a:t>
                      </a:r>
                      <a:b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8×3×3, 6×6×2, 6×4×3</a:t>
                      </a:r>
                      <a:endParaRPr lang="en-GB" sz="12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08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780185-BDD4-47C2-81EF-9445C374A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407136"/>
              </p:ext>
            </p:extLst>
          </p:nvPr>
        </p:nvGraphicFramePr>
        <p:xfrm>
          <a:off x="122913" y="1442876"/>
          <a:ext cx="4726179" cy="5339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742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410690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357747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</a:t>
                      </a:r>
                      <a:br>
                        <a:rPr lang="en-US" sz="1200" dirty="0">
                          <a:latin typeface="Corbel" panose="020B0503020204020204" pitchFamily="34" charset="0"/>
                        </a:rPr>
                      </a:br>
                      <a:r>
                        <a:rPr lang="en-US" sz="1200" dirty="0">
                          <a:latin typeface="Corbel" panose="020B0503020204020204" pitchFamily="34" charset="0"/>
                        </a:rPr>
                        <a:t>non-prime 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725841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826249239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78304670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30730117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800" b="1" i="1" u="sng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9435258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144709288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901967575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63747-13A6-49FB-A263-170A62007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57476"/>
              </p:ext>
            </p:extLst>
          </p:nvPr>
        </p:nvGraphicFramePr>
        <p:xfrm>
          <a:off x="5056908" y="1442876"/>
          <a:ext cx="4726179" cy="532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9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31796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</a:t>
                      </a:r>
                      <a:br>
                        <a:rPr lang="en-US" sz="1200" dirty="0">
                          <a:latin typeface="Corbel" panose="020B0503020204020204" pitchFamily="34" charset="0"/>
                        </a:rPr>
                      </a:br>
                      <a:r>
                        <a:rPr lang="en-US" sz="1200" dirty="0">
                          <a:latin typeface="Corbel" panose="020B0503020204020204" pitchFamily="34" charset="0"/>
                        </a:rPr>
                        <a:t>non-prime 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43A810-7803-42D0-81EC-0359BA8C33C9}"/>
                  </a:ext>
                </a:extLst>
              </p:cNvPr>
              <p:cNvSpPr txBox="1"/>
              <p:nvPr/>
            </p:nvSpPr>
            <p:spPr>
              <a:xfrm>
                <a:off x="122913" y="96982"/>
                <a:ext cx="966017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 factors that are not prime:</a:t>
                </a:r>
              </a:p>
              <a:p>
                <a:r>
                  <a:rPr lang="en-US" sz="1600" dirty="0">
                    <a:latin typeface="Corbel" panose="020B0503020204020204" pitchFamily="34" charset="0"/>
                  </a:rPr>
                  <a:t> </a:t>
                </a:r>
                <a:endParaRPr lang="en-US" sz="2400" dirty="0">
                  <a:latin typeface="Corbel" panose="020B0503020204020204" pitchFamily="34" charset="0"/>
                </a:endParaRPr>
              </a:p>
              <a:p>
                <a:r>
                  <a:rPr lang="en-US" sz="2400" dirty="0">
                    <a:latin typeface="Corbel" panose="020B0503020204020204" pitchFamily="34" charset="0"/>
                  </a:rPr>
                  <a:t>Factors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: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2, 3,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</a:t>
                </a:r>
                <a:endParaRPr lang="en-GB" sz="2400" b="1" i="1" u="sng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43A810-7803-42D0-81EC-0359BA8C3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13" y="96982"/>
                <a:ext cx="9660174" cy="1077218"/>
              </a:xfrm>
              <a:prstGeom prst="rect">
                <a:avLst/>
              </a:prstGeom>
              <a:blipFill>
                <a:blip r:embed="rId2"/>
                <a:stretch>
                  <a:fillRect l="-1050" t="-3488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55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5780185-BDD4-47C2-81EF-9445C374A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74101"/>
              </p:ext>
            </p:extLst>
          </p:nvPr>
        </p:nvGraphicFramePr>
        <p:xfrm>
          <a:off x="122913" y="1442876"/>
          <a:ext cx="4726179" cy="5339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742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410690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357747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</a:t>
                      </a:r>
                      <a:br>
                        <a:rPr lang="en-US" sz="1200" dirty="0">
                          <a:latin typeface="Corbel" panose="020B0503020204020204" pitchFamily="34" charset="0"/>
                        </a:rPr>
                      </a:br>
                      <a:r>
                        <a:rPr lang="en-US" sz="1200" dirty="0">
                          <a:latin typeface="Corbel" panose="020B0503020204020204" pitchFamily="34" charset="0"/>
                        </a:rPr>
                        <a:t>non-prime 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</a:t>
                      </a:r>
                      <a:r>
                        <a:rPr lang="en-GB" sz="1400" b="1" u="sng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72584182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826249239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78304670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11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30730117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r>
                        <a:rPr lang="en-US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US" sz="1800" b="1" i="1" u="sng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800" b="1" i="1" u="sng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994352583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13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144709288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7,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14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3, 5,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17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18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19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901967575"/>
                  </a:ext>
                </a:extLst>
              </a:tr>
              <a:tr h="3777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5,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20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63747-13A6-49FB-A263-170A62007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252944"/>
              </p:ext>
            </p:extLst>
          </p:nvPr>
        </p:nvGraphicFramePr>
        <p:xfrm>
          <a:off x="5056908" y="1442876"/>
          <a:ext cx="4726179" cy="532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9">
                  <a:extLst>
                    <a:ext uri="{9D8B030D-6E8A-4147-A177-3AD203B41FA5}">
                      <a16:colId xmlns:a16="http://schemas.microsoft.com/office/drawing/2014/main" val="28179332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63037740"/>
                    </a:ext>
                  </a:extLst>
                </a:gridCol>
                <a:gridCol w="1317960">
                  <a:extLst>
                    <a:ext uri="{9D8B030D-6E8A-4147-A177-3AD203B41FA5}">
                      <a16:colId xmlns:a16="http://schemas.microsoft.com/office/drawing/2014/main" val="2689317287"/>
                    </a:ext>
                  </a:extLst>
                </a:gridCol>
              </a:tblGrid>
              <a:tr h="4007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rbel" panose="020B0503020204020204" pitchFamily="34" charset="0"/>
                        </a:rPr>
                        <a:t>Number of</a:t>
                      </a:r>
                      <a:br>
                        <a:rPr lang="en-US" sz="1200" dirty="0">
                          <a:latin typeface="Corbel" panose="020B0503020204020204" pitchFamily="34" charset="0"/>
                        </a:rPr>
                      </a:br>
                      <a:r>
                        <a:rPr lang="en-US" sz="1200" dirty="0">
                          <a:latin typeface="Corbel" panose="020B0503020204020204" pitchFamily="34" charset="0"/>
                        </a:rPr>
                        <a:t>non-prime factors</a:t>
                      </a:r>
                      <a:endParaRPr lang="en-GB" sz="1200" dirty="0">
                        <a:latin typeface="Corbel" panose="020B0503020204020204" pitchFamily="34" charset="0"/>
                      </a:endParaRPr>
                    </a:p>
                  </a:txBody>
                  <a:tcPr marL="63305" marR="63305" marT="31652" marB="3165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793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40708287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5,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30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30155363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36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4262945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48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28179763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5,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20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30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60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222494184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  <a:endParaRPr lang="en-GB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2, 3,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18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36</a:t>
                      </a:r>
                      <a:r>
                        <a:rPr lang="en-GB" sz="14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</a:t>
                      </a:r>
                      <a:r>
                        <a:rPr lang="en-GB" sz="1400" b="1" u="sng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72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21060172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43A810-7803-42D0-81EC-0359BA8C33C9}"/>
                  </a:ext>
                </a:extLst>
              </p:cNvPr>
              <p:cNvSpPr txBox="1"/>
              <p:nvPr/>
            </p:nvSpPr>
            <p:spPr>
              <a:xfrm>
                <a:off x="122913" y="96982"/>
                <a:ext cx="966017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 factors that are not prime:</a:t>
                </a:r>
              </a:p>
              <a:p>
                <a:r>
                  <a:rPr lang="en-US" sz="1600" dirty="0">
                    <a:latin typeface="Corbel" panose="020B0503020204020204" pitchFamily="34" charset="0"/>
                  </a:rPr>
                  <a:t> </a:t>
                </a:r>
                <a:endParaRPr lang="en-US" sz="2400" dirty="0">
                  <a:latin typeface="Corbel" panose="020B0503020204020204" pitchFamily="34" charset="0"/>
                </a:endParaRPr>
              </a:p>
              <a:p>
                <a:r>
                  <a:rPr lang="en-US" sz="2400" dirty="0">
                    <a:latin typeface="Corbel" panose="020B0503020204020204" pitchFamily="34" charset="0"/>
                  </a:rPr>
                  <a:t>Factors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: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2, 3,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</a:t>
                </a:r>
                <a:endParaRPr lang="en-GB" sz="2400" b="1" i="1" u="sng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43A810-7803-42D0-81EC-0359BA8C3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13" y="96982"/>
                <a:ext cx="9660174" cy="1077218"/>
              </a:xfrm>
              <a:prstGeom prst="rect">
                <a:avLst/>
              </a:prstGeom>
              <a:blipFill>
                <a:blip r:embed="rId2"/>
                <a:stretch>
                  <a:fillRect l="-1050" t="-3488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854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626</Words>
  <Application>Microsoft Macintosh PowerPoint</Application>
  <PresentationFormat>A4 Paper (210x297 mm)</PresentationFormat>
  <Paragraphs>188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 Day (Staff)</cp:lastModifiedBy>
  <cp:revision>3</cp:revision>
  <dcterms:created xsi:type="dcterms:W3CDTF">2023-02-22T15:42:58Z</dcterms:created>
  <dcterms:modified xsi:type="dcterms:W3CDTF">2023-04-11T19:16:32Z</dcterms:modified>
</cp:coreProperties>
</file>