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6" r:id="rId6"/>
    <p:sldId id="265" r:id="rId7"/>
    <p:sldId id="259" r:id="rId8"/>
    <p:sldId id="260" r:id="rId9"/>
    <p:sldId id="263" r:id="rId10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2"/>
      <p:bold r:id="rId13"/>
      <p:italic r:id="rId14"/>
      <p:boldItalic r:id="rId15"/>
    </p:embeddedFont>
    <p:embeddedFont>
      <p:font typeface="Karla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3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7a7e1c5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7a7e1c5c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7a7e1c5c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7a7e1c5c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7a7e1c5c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7a7e1c5c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82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7a7e1c5c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7a7e1c5c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80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7a7e1c5c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7a7e1c5c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107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7a7e1c5c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7a7e1c5c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7a7e1c5c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7a7e1c5c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7a7e1c5c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7a7e1c5c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56700" y="308701"/>
            <a:ext cx="8430600" cy="42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Bodoni MT" panose="02070603080606020203" pitchFamily="18" charset="0"/>
                <a:ea typeface="Karla"/>
                <a:cs typeface="Karla"/>
                <a:sym typeface="Karla"/>
              </a:rPr>
              <a:t>Zuzana Licko</a:t>
            </a:r>
            <a:endParaRPr sz="2800" dirty="0">
              <a:solidFill>
                <a:srgbClr val="000000"/>
              </a:solidFill>
              <a:latin typeface="Bodoni MT" panose="020706030806060202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371525" y="4706254"/>
            <a:ext cx="2503811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  <a:latin typeface="Karla"/>
                <a:ea typeface="Karla"/>
                <a:cs typeface="Karla"/>
                <a:sym typeface="Karla"/>
              </a:rPr>
              <a:t>Hai Nguyen</a:t>
            </a:r>
            <a:endParaRPr sz="1200" dirty="0">
              <a:solidFill>
                <a:srgbClr val="59595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4706254"/>
            <a:ext cx="15321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" name="Picture 4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ECBD866-661A-4829-8B2D-F9EEE6FF6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48" r="45084"/>
          <a:stretch/>
        </p:blipFill>
        <p:spPr>
          <a:xfrm>
            <a:off x="3412230" y="872297"/>
            <a:ext cx="2319541" cy="3776309"/>
          </a:xfrm>
          <a:prstGeom prst="rect">
            <a:avLst/>
          </a:prstGeom>
        </p:spPr>
      </p:pic>
      <p:pic>
        <p:nvPicPr>
          <p:cNvPr id="7" name="Picture 6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52AA5E52-7D4F-4344-BEE3-B0506BB64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490" y="872296"/>
            <a:ext cx="3858627" cy="377630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0A09D57-A5FD-4711-A171-26B96C3E7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677" y="3075409"/>
            <a:ext cx="1988834" cy="15691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A86598-1988-46F3-919A-3501A08AC433}"/>
              </a:ext>
            </a:extLst>
          </p:cNvPr>
          <p:cNvSpPr/>
          <p:nvPr/>
        </p:nvSpPr>
        <p:spPr>
          <a:xfrm>
            <a:off x="1" y="872752"/>
            <a:ext cx="3294510" cy="2113836"/>
          </a:xfrm>
          <a:prstGeom prst="rect">
            <a:avLst/>
          </a:prstGeom>
          <a:solidFill>
            <a:srgbClr val="8E8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C5A124A-FA6E-433B-B638-2267036962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0" t="2862" r="1" b="22207"/>
          <a:stretch/>
        </p:blipFill>
        <p:spPr>
          <a:xfrm>
            <a:off x="573075" y="872296"/>
            <a:ext cx="2148362" cy="2060432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7C001B3-FF8A-4BF0-8F54-FA1EC6F890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9"/>
          <a:stretch/>
        </p:blipFill>
        <p:spPr>
          <a:xfrm>
            <a:off x="-1" y="3077392"/>
            <a:ext cx="1187955" cy="1571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56700" y="310896"/>
            <a:ext cx="85206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Bodoni MT" panose="02070603080606020203" pitchFamily="18" charset="0"/>
                <a:ea typeface="Karla"/>
                <a:cs typeface="Karla"/>
                <a:sym typeface="Karla"/>
              </a:rPr>
              <a:t>About</a:t>
            </a:r>
            <a:endParaRPr sz="2400" dirty="0">
              <a:solidFill>
                <a:srgbClr val="000000"/>
              </a:solidFill>
              <a:latin typeface="Bodoni MT" panose="020706030806060202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245801" y="1338857"/>
            <a:ext cx="4251447" cy="2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Zuzana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Licko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 was born in 1961 in Bratislava, Czechoslovakia.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Karla"/>
              <a:ea typeface="Karla"/>
              <a:cs typeface="Karla"/>
              <a:sym typeface="Karla"/>
            </a:endParaRPr>
          </a:p>
          <a:p>
            <a:r>
              <a:rPr lang="en-US" dirty="0"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She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emigrated with her parents to the U.S. in 1968.</a:t>
            </a:r>
          </a:p>
          <a:p>
            <a:endParaRPr lang="en-US" dirty="0">
              <a:highlight>
                <a:srgbClr val="FFFFFF"/>
              </a:highlight>
              <a:latin typeface="Karla"/>
              <a:sym typeface="Karla"/>
            </a:endParaRPr>
          </a:p>
          <a:p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She graduated from UC Berkeley in 1984, with a degree in Graphic Communications.</a:t>
            </a:r>
          </a:p>
          <a:p>
            <a:endParaRPr lang="en-US" dirty="0">
              <a:highlight>
                <a:srgbClr val="FFFFFF"/>
              </a:highlight>
              <a:latin typeface="Karla"/>
              <a:sym typeface="Karla"/>
            </a:endParaRPr>
          </a:p>
          <a:p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In 1984, </a:t>
            </a:r>
            <a:r>
              <a:rPr lang="en-US" dirty="0" err="1">
                <a:highlight>
                  <a:srgbClr val="FFFFFF"/>
                </a:highlight>
                <a:latin typeface="Karla"/>
                <a:sym typeface="Karla"/>
              </a:rPr>
              <a:t>Licko</a:t>
            </a: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 and her husband Rudy </a:t>
            </a:r>
            <a:r>
              <a:rPr lang="en-US" dirty="0" err="1">
                <a:highlight>
                  <a:srgbClr val="FFFFFF"/>
                </a:highlight>
                <a:latin typeface="Karla"/>
                <a:sym typeface="Karla"/>
              </a:rPr>
              <a:t>VanderLans</a:t>
            </a: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 started </a:t>
            </a:r>
            <a:r>
              <a:rPr lang="en-US" i="1" dirty="0">
                <a:highlight>
                  <a:srgbClr val="FFFFFF"/>
                </a:highlight>
                <a:latin typeface="Karla"/>
                <a:sym typeface="Karla"/>
              </a:rPr>
              <a:t>Emigre Graphics</a:t>
            </a: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. The design company became world renowned for its self-published, award-winning magazine </a:t>
            </a:r>
            <a:r>
              <a:rPr lang="en-US" i="1" dirty="0">
                <a:highlight>
                  <a:srgbClr val="FFFFFF"/>
                </a:highlight>
                <a:latin typeface="Karla"/>
                <a:sym typeface="Karla"/>
              </a:rPr>
              <a:t>Emigre</a:t>
            </a: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.</a:t>
            </a:r>
            <a:endParaRPr lang="en-US" i="1" dirty="0">
              <a:highlight>
                <a:srgbClr val="FFFFFF"/>
              </a:highlight>
              <a:latin typeface="Karla"/>
              <a:sym typeface="Karl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371525" y="4667550"/>
            <a:ext cx="2517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" name="Picture 2" descr="Zuzana Licko">
            <a:extLst>
              <a:ext uri="{FF2B5EF4-FFF2-40B4-BE49-F238E27FC236}">
                <a16:creationId xmlns:a16="http://schemas.microsoft.com/office/drawing/2014/main" id="{D7167C7B-A3ED-4E90-BAC5-5519243BB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20" y="1036949"/>
            <a:ext cx="3340418" cy="33404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356700" y="310896"/>
            <a:ext cx="85206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odoni MT" panose="02070603080606020203" pitchFamily="18" charset="0"/>
                <a:ea typeface="Karla"/>
                <a:cs typeface="Karla"/>
                <a:sym typeface="Karla"/>
              </a:rPr>
              <a:t>Emigre</a:t>
            </a:r>
            <a:r>
              <a:rPr lang="en" sz="2400" dirty="0">
                <a:latin typeface="Bodoni MT" panose="02070603080606020203" pitchFamily="18" charset="0"/>
                <a:ea typeface="Karla"/>
                <a:cs typeface="Karla"/>
                <a:sym typeface="Karla"/>
              </a:rPr>
              <a:t> Magazine</a:t>
            </a:r>
            <a:endParaRPr sz="2400" dirty="0">
              <a:solidFill>
                <a:srgbClr val="000000"/>
              </a:solidFill>
              <a:latin typeface="Bodoni MT" panose="020706030806060202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11700" y="4667550"/>
            <a:ext cx="15321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091910" y="1544758"/>
            <a:ext cx="3486033" cy="211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The magazine was inspired by the new technical possibilities offered by the introduction of the Macintosh computer.</a:t>
            </a:r>
          </a:p>
          <a:p>
            <a:endParaRPr lang="en-US" dirty="0">
              <a:highlight>
                <a:srgbClr val="FFFFFF"/>
              </a:highlight>
              <a:latin typeface="Karla"/>
              <a:sym typeface="Karla"/>
            </a:endParaRPr>
          </a:p>
          <a:p>
            <a:r>
              <a:rPr lang="en-US" dirty="0" err="1">
                <a:highlight>
                  <a:srgbClr val="FFFFFF"/>
                </a:highlight>
                <a:latin typeface="Karla"/>
                <a:sym typeface="Karla"/>
              </a:rPr>
              <a:t>Licko</a:t>
            </a: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 and </a:t>
            </a:r>
            <a:r>
              <a:rPr lang="en-US" dirty="0" err="1">
                <a:highlight>
                  <a:srgbClr val="FFFFFF"/>
                </a:highlight>
                <a:latin typeface="Karla"/>
                <a:sym typeface="Karla"/>
              </a:rPr>
              <a:t>VanderLans</a:t>
            </a: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 became early adopters and used the computer to experiment and created some of the very first typeface designs and digital page layouts.</a:t>
            </a:r>
          </a:p>
          <a:p>
            <a:endParaRPr lang="en-US" dirty="0">
              <a:highlight>
                <a:srgbClr val="FFFFFF"/>
              </a:highlight>
              <a:latin typeface="Karla"/>
              <a:sym typeface="Karl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371525" y="4667550"/>
            <a:ext cx="2517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AD044BC-77C1-4B80-8EAF-8C378B807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20" y="1043775"/>
            <a:ext cx="2095343" cy="3119005"/>
          </a:xfrm>
          <a:prstGeom prst="rect">
            <a:avLst/>
          </a:prstGeom>
        </p:spPr>
      </p:pic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C336F27-759A-4B0C-90BF-867572274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715" y="1043775"/>
            <a:ext cx="2095343" cy="3121188"/>
          </a:xfrm>
          <a:prstGeom prst="rect">
            <a:avLst/>
          </a:prstGeom>
        </p:spPr>
      </p:pic>
      <p:sp>
        <p:nvSpPr>
          <p:cNvPr id="13" name="Google Shape;71;p15">
            <a:extLst>
              <a:ext uri="{FF2B5EF4-FFF2-40B4-BE49-F238E27FC236}">
                <a16:creationId xmlns:a16="http://schemas.microsoft.com/office/drawing/2014/main" id="{AE285FE2-EE15-4501-83DC-20065BB92686}"/>
              </a:ext>
            </a:extLst>
          </p:cNvPr>
          <p:cNvSpPr txBox="1"/>
          <p:nvPr/>
        </p:nvSpPr>
        <p:spPr>
          <a:xfrm>
            <a:off x="1013435" y="4162780"/>
            <a:ext cx="999189" cy="3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Bodoni MT" panose="02070603080606020203" pitchFamily="18" charset="0"/>
                <a:ea typeface="Karla"/>
                <a:cs typeface="Karla"/>
                <a:sym typeface="Karla"/>
              </a:rPr>
              <a:t>Emigre #1</a:t>
            </a:r>
            <a:endParaRPr dirty="0">
              <a:solidFill>
                <a:srgbClr val="000000"/>
              </a:solidFill>
              <a:latin typeface="Bodoni MT" panose="020706030806060202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14" name="Google Shape;71;p15">
            <a:extLst>
              <a:ext uri="{FF2B5EF4-FFF2-40B4-BE49-F238E27FC236}">
                <a16:creationId xmlns:a16="http://schemas.microsoft.com/office/drawing/2014/main" id="{3F275FF0-35AD-4EE8-8BB5-51C695067F94}"/>
              </a:ext>
            </a:extLst>
          </p:cNvPr>
          <p:cNvSpPr txBox="1"/>
          <p:nvPr/>
        </p:nvSpPr>
        <p:spPr>
          <a:xfrm>
            <a:off x="3268791" y="4162780"/>
            <a:ext cx="999189" cy="3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Bodoni MT" panose="02070603080606020203" pitchFamily="18" charset="0"/>
                <a:ea typeface="Karla"/>
                <a:cs typeface="Karla"/>
                <a:sym typeface="Karla"/>
              </a:rPr>
              <a:t>Emigre #</a:t>
            </a:r>
            <a:r>
              <a:rPr lang="en-US" dirty="0">
                <a:latin typeface="Bodoni MT" panose="02070603080606020203" pitchFamily="18" charset="0"/>
                <a:ea typeface="Karla"/>
                <a:cs typeface="Karla"/>
                <a:sym typeface="Karla"/>
              </a:rPr>
              <a:t>4</a:t>
            </a:r>
            <a:endParaRPr dirty="0">
              <a:solidFill>
                <a:srgbClr val="000000"/>
              </a:solidFill>
              <a:latin typeface="Bodoni MT" panose="02070603080606020203" pitchFamily="18" charset="0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1700" y="4667550"/>
            <a:ext cx="15321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93888" y="4117030"/>
            <a:ext cx="8026923" cy="96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>
                <a:highlight>
                  <a:srgbClr val="FFFFFF"/>
                </a:highlight>
                <a:latin typeface="Karla"/>
                <a:sym typeface="Karla"/>
              </a:rPr>
              <a:t>Licko's</a:t>
            </a: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 experimental type designs became a prominent feature of the magazine for its entire run.</a:t>
            </a:r>
          </a:p>
          <a:p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Exposure to her typefaces through the magazine lead to the creation of </a:t>
            </a:r>
            <a:r>
              <a:rPr lang="en-US" i="1" dirty="0">
                <a:highlight>
                  <a:srgbClr val="FFFFFF"/>
                </a:highlight>
                <a:latin typeface="Karla"/>
                <a:sym typeface="Karla"/>
              </a:rPr>
              <a:t>Emigre Fonts </a:t>
            </a: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in 1985.</a:t>
            </a:r>
          </a:p>
        </p:txBody>
      </p:sp>
      <p:sp>
        <p:nvSpPr>
          <p:cNvPr id="14" name="Google Shape;71;p15">
            <a:extLst>
              <a:ext uri="{FF2B5EF4-FFF2-40B4-BE49-F238E27FC236}">
                <a16:creationId xmlns:a16="http://schemas.microsoft.com/office/drawing/2014/main" id="{3F275FF0-35AD-4EE8-8BB5-51C695067F94}"/>
              </a:ext>
            </a:extLst>
          </p:cNvPr>
          <p:cNvSpPr txBox="1"/>
          <p:nvPr/>
        </p:nvSpPr>
        <p:spPr>
          <a:xfrm>
            <a:off x="5084585" y="3242762"/>
            <a:ext cx="1203093" cy="38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Bodoni MT" panose="02070603080606020203" pitchFamily="18" charset="0"/>
                <a:ea typeface="Karla"/>
                <a:cs typeface="Karla"/>
                <a:sym typeface="Karla"/>
              </a:rPr>
              <a:t>Emigre #11</a:t>
            </a:r>
            <a:endParaRPr dirty="0">
              <a:solidFill>
                <a:srgbClr val="000000"/>
              </a:solidFill>
              <a:latin typeface="Bodoni MT" panose="02070603080606020203" pitchFamily="18" charset="0"/>
              <a:ea typeface="Karla"/>
              <a:cs typeface="Karla"/>
              <a:sym typeface="Karla"/>
            </a:endParaRPr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2C433A6F-2105-4F5D-91C1-E54C09632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333" y="998355"/>
            <a:ext cx="2698903" cy="202032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379650A-B57C-4149-91D5-39ECC54CB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80" y="1026470"/>
            <a:ext cx="1790119" cy="2664668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C94ED52-BCB4-4DF5-B0CA-26DDB54DB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521" y="1010104"/>
            <a:ext cx="2682216" cy="2021879"/>
          </a:xfrm>
          <a:prstGeom prst="rect">
            <a:avLst/>
          </a:prstGeom>
        </p:spPr>
      </p:pic>
      <p:sp>
        <p:nvSpPr>
          <p:cNvPr id="20" name="Google Shape;71;p15">
            <a:extLst>
              <a:ext uri="{FF2B5EF4-FFF2-40B4-BE49-F238E27FC236}">
                <a16:creationId xmlns:a16="http://schemas.microsoft.com/office/drawing/2014/main" id="{74F46704-5BEB-4F19-8752-729F339048E0}"/>
              </a:ext>
            </a:extLst>
          </p:cNvPr>
          <p:cNvSpPr txBox="1"/>
          <p:nvPr/>
        </p:nvSpPr>
        <p:spPr>
          <a:xfrm>
            <a:off x="356700" y="310896"/>
            <a:ext cx="85206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odoni MT" panose="02070603080606020203" pitchFamily="18" charset="0"/>
                <a:ea typeface="Karla"/>
                <a:cs typeface="Karla"/>
                <a:sym typeface="Karla"/>
              </a:rPr>
              <a:t>Emigre</a:t>
            </a:r>
            <a:r>
              <a:rPr lang="en" sz="2400" dirty="0">
                <a:latin typeface="Bodoni MT" panose="02070603080606020203" pitchFamily="18" charset="0"/>
                <a:ea typeface="Karla"/>
                <a:cs typeface="Karla"/>
                <a:sym typeface="Karla"/>
              </a:rPr>
              <a:t> Fonts</a:t>
            </a:r>
            <a:endParaRPr sz="2400" dirty="0">
              <a:solidFill>
                <a:srgbClr val="000000"/>
              </a:solidFill>
              <a:latin typeface="Bodoni MT" panose="02070603080606020203" pitchFamily="18" charset="0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10120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1700" y="4667550"/>
            <a:ext cx="15321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" name="Google Shape;71;p15">
            <a:extLst>
              <a:ext uri="{FF2B5EF4-FFF2-40B4-BE49-F238E27FC236}">
                <a16:creationId xmlns:a16="http://schemas.microsoft.com/office/drawing/2014/main" id="{74F46704-5BEB-4F19-8752-729F339048E0}"/>
              </a:ext>
            </a:extLst>
          </p:cNvPr>
          <p:cNvSpPr txBox="1"/>
          <p:nvPr/>
        </p:nvSpPr>
        <p:spPr>
          <a:xfrm>
            <a:off x="356700" y="310896"/>
            <a:ext cx="85206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odoni MT" panose="02070603080606020203" pitchFamily="18" charset="0"/>
                <a:ea typeface="Karla"/>
                <a:cs typeface="Karla"/>
                <a:sym typeface="Karla"/>
              </a:rPr>
              <a:t>Emigre</a:t>
            </a:r>
            <a:r>
              <a:rPr lang="en" sz="2400" dirty="0">
                <a:latin typeface="Bodoni MT" panose="02070603080606020203" pitchFamily="18" charset="0"/>
                <a:ea typeface="Karla"/>
                <a:cs typeface="Karla"/>
                <a:sym typeface="Karla"/>
              </a:rPr>
              <a:t> Fonts</a:t>
            </a:r>
            <a:endParaRPr sz="2400" dirty="0">
              <a:solidFill>
                <a:srgbClr val="000000"/>
              </a:solidFill>
              <a:latin typeface="Bodoni MT" panose="02070603080606020203" pitchFamily="18" charset="0"/>
              <a:ea typeface="Karla"/>
              <a:cs typeface="Karla"/>
              <a:sym typeface="Karla"/>
            </a:endParaRPr>
          </a:p>
        </p:txBody>
      </p:sp>
      <p:pic>
        <p:nvPicPr>
          <p:cNvPr id="3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105CE56A-EBA6-4BE3-96C2-54B122578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00" y="1054035"/>
            <a:ext cx="4155649" cy="3116737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64C3382-359A-4F2F-934F-E7A644BB6B2B}"/>
              </a:ext>
            </a:extLst>
          </p:cNvPr>
          <p:cNvSpPr txBox="1"/>
          <p:nvPr/>
        </p:nvSpPr>
        <p:spPr>
          <a:xfrm>
            <a:off x="5109328" y="1410104"/>
            <a:ext cx="3698822" cy="240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As a team, Emigre has been honored with numerous awards:</a:t>
            </a:r>
          </a:p>
          <a:p>
            <a:endParaRPr lang="en-US" dirty="0">
              <a:highlight>
                <a:srgbClr val="FFFFFF"/>
              </a:highlight>
              <a:latin typeface="Karla"/>
              <a:sym typeface="Karla"/>
            </a:endParaRPr>
          </a:p>
          <a:p>
            <a:pPr>
              <a:spcAft>
                <a:spcPts val="1200"/>
              </a:spcAft>
            </a:pP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- 1994 Chrysler Award for Innovation in Design</a:t>
            </a:r>
          </a:p>
          <a:p>
            <a:pPr>
              <a:spcAft>
                <a:spcPts val="1200"/>
              </a:spcAft>
            </a:pP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- 1998 Charles </a:t>
            </a:r>
            <a:r>
              <a:rPr lang="en-US" dirty="0" err="1">
                <a:highlight>
                  <a:srgbClr val="FFFFFF"/>
                </a:highlight>
                <a:latin typeface="Karla"/>
                <a:sym typeface="Karla"/>
              </a:rPr>
              <a:t>Nypels</a:t>
            </a: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 Award for excellence in the field of typography</a:t>
            </a:r>
          </a:p>
          <a:p>
            <a:pPr>
              <a:spcAft>
                <a:spcPts val="1200"/>
              </a:spcAft>
            </a:pP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- Recipient of the 1997 American Institute of Graphic Arts Gold Medal Award</a:t>
            </a:r>
          </a:p>
        </p:txBody>
      </p:sp>
    </p:spTree>
    <p:extLst>
      <p:ext uri="{BB962C8B-B14F-4D97-AF65-F5344CB8AC3E}">
        <p14:creationId xmlns:p14="http://schemas.microsoft.com/office/powerpoint/2010/main" val="288066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F27B53-8FE2-4882-A4D8-9AD0D1135FE8}"/>
              </a:ext>
            </a:extLst>
          </p:cNvPr>
          <p:cNvGrpSpPr/>
          <p:nvPr/>
        </p:nvGrpSpPr>
        <p:grpSpPr>
          <a:xfrm>
            <a:off x="1179526" y="498090"/>
            <a:ext cx="6784948" cy="4147321"/>
            <a:chOff x="1179526" y="506139"/>
            <a:chExt cx="6784948" cy="4147321"/>
          </a:xfrm>
        </p:grpSpPr>
        <p:pic>
          <p:nvPicPr>
            <p:cNvPr id="10" name="Picture 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176713D-00CD-4F41-9E3B-CB250C428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7666" y="2705057"/>
              <a:ext cx="3896805" cy="1948403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873A1B7-CE98-48A5-8CBF-ED4477E0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7669" y="506139"/>
              <a:ext cx="3896805" cy="1948403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A49B33D-DCB0-4087-8F85-699B7A66E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9526" y="506139"/>
              <a:ext cx="2620310" cy="4147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65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4FF20C-F217-46A9-985C-1DA92C3B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161" y="498090"/>
            <a:ext cx="2620312" cy="414732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B8ABB9C-DFB7-418A-9B19-0268CE729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28" y="2697008"/>
            <a:ext cx="3896806" cy="194840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F376F28-D23A-49FE-AE0A-4B48C915D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528" y="498090"/>
            <a:ext cx="3896806" cy="19484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596C6729-4094-4724-ADA5-3FA5296B6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852" y="4722930"/>
            <a:ext cx="2096410" cy="312277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F1FD42B-7C38-4CF9-80AA-E70B33156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120" y="-651812"/>
            <a:ext cx="2093976" cy="3116971"/>
          </a:xfrm>
          <a:prstGeom prst="rect">
            <a:avLst/>
          </a:prstGeom>
        </p:spPr>
      </p:pic>
      <p:pic>
        <p:nvPicPr>
          <p:cNvPr id="7" name="Picture 6" descr="A picture containing text, book, indoor, fabric&#10;&#10;Description automatically generated">
            <a:extLst>
              <a:ext uri="{FF2B5EF4-FFF2-40B4-BE49-F238E27FC236}">
                <a16:creationId xmlns:a16="http://schemas.microsoft.com/office/drawing/2014/main" id="{A9175888-6608-4693-ADAB-FC12AA2B9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852" y="-1991703"/>
            <a:ext cx="2093976" cy="311697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12BA72A-50CD-4693-9293-0C9352F9E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16" y="-433217"/>
            <a:ext cx="2096410" cy="3122777"/>
          </a:xfrm>
          <a:prstGeom prst="rect">
            <a:avLst/>
          </a:prstGeom>
        </p:spPr>
      </p:pic>
      <p:pic>
        <p:nvPicPr>
          <p:cNvPr id="11" name="Picture 10" descr="A picture containing arrow&#10;&#10;Description automatically generated">
            <a:extLst>
              <a:ext uri="{FF2B5EF4-FFF2-40B4-BE49-F238E27FC236}">
                <a16:creationId xmlns:a16="http://schemas.microsoft.com/office/drawing/2014/main" id="{CD135AA6-F43F-4559-98F2-1E20F620D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2852" y="1369648"/>
            <a:ext cx="2093976" cy="3116971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183702C-83AE-4E5C-9DC2-272803B816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8518" y="-123641"/>
            <a:ext cx="2093976" cy="329146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C6D6950-67B4-43FA-8825-5CCD8CD2B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8518" y="3411305"/>
            <a:ext cx="2093976" cy="31169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2A4779-1C5F-4E7B-BFD9-771E8CB3CB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7416" y="2928133"/>
            <a:ext cx="2093976" cy="2885760"/>
          </a:xfrm>
          <a:prstGeom prst="rect">
            <a:avLst/>
          </a:prstGeom>
        </p:spPr>
      </p:pic>
      <p:pic>
        <p:nvPicPr>
          <p:cNvPr id="19" name="Picture 18" descr="A black and white image of a baby's head&#10;&#10;Description automatically generated with low confidence">
            <a:extLst>
              <a:ext uri="{FF2B5EF4-FFF2-40B4-BE49-F238E27FC236}">
                <a16:creationId xmlns:a16="http://schemas.microsoft.com/office/drawing/2014/main" id="{84F8F0A0-D03F-44C7-B92E-B02D75F426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5816" y="2678341"/>
            <a:ext cx="2093976" cy="31169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/>
        </p:nvSpPr>
        <p:spPr>
          <a:xfrm>
            <a:off x="356700" y="310896"/>
            <a:ext cx="85206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Bodoni MT" panose="02070603080606020203" pitchFamily="18" charset="0"/>
                <a:ea typeface="Karla"/>
                <a:cs typeface="Karla"/>
                <a:sym typeface="Karla"/>
              </a:rPr>
              <a:t>Why I think this </a:t>
            </a:r>
            <a:r>
              <a:rPr lang="en" sz="2400" dirty="0">
                <a:latin typeface="Bodoni MT" panose="02070603080606020203" pitchFamily="18" charset="0"/>
                <a:ea typeface="Karla"/>
                <a:cs typeface="Karla"/>
                <a:sym typeface="Karla"/>
              </a:rPr>
              <a:t>Designer</a:t>
            </a:r>
            <a:r>
              <a:rPr lang="en" sz="2400" dirty="0">
                <a:solidFill>
                  <a:srgbClr val="000000"/>
                </a:solidFill>
                <a:latin typeface="Bodoni MT" panose="02070603080606020203" pitchFamily="18" charset="0"/>
                <a:ea typeface="Karla"/>
                <a:cs typeface="Karla"/>
                <a:sym typeface="Karla"/>
              </a:rPr>
              <a:t> is inspiring</a:t>
            </a:r>
            <a:endParaRPr sz="2400" dirty="0">
              <a:solidFill>
                <a:srgbClr val="000000"/>
              </a:solidFill>
              <a:latin typeface="Bodoni MT" panose="020706030806060202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356700" y="1330728"/>
            <a:ext cx="4341574" cy="296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FF"/>
                </a:highlight>
                <a:latin typeface="Karla"/>
                <a:sym typeface="Karla"/>
              </a:rPr>
              <a:t>Licko’s works showcase very extensive typographic experimentation, as well as her great range and versatility in graphics.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highlight>
                <a:srgbClr val="FFFFFF"/>
              </a:highlight>
              <a:latin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FF"/>
                </a:highlight>
                <a:latin typeface="Karla"/>
                <a:sym typeface="Karla"/>
              </a:rPr>
              <a:t>Establishing and developing Emigre have shown her commitment and passion for typography throughout her career.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highlight>
                <a:srgbClr val="FFFFFF"/>
              </a:highlight>
              <a:latin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FF"/>
                </a:highlight>
                <a:latin typeface="Karla"/>
                <a:sym typeface="Karla"/>
              </a:rPr>
              <a:t>Her mindset of adopting and exploring with novel creative mediums, embracing them over more traditional design methods and practices, </a:t>
            </a:r>
            <a:r>
              <a:rPr lang="en-US" dirty="0">
                <a:highlight>
                  <a:srgbClr val="FFFFFF"/>
                </a:highlight>
                <a:latin typeface="Karla"/>
                <a:sym typeface="Karla"/>
              </a:rPr>
              <a:t>is especially relevant and helpful for creatives of our time.</a:t>
            </a:r>
            <a:endParaRPr dirty="0">
              <a:highlight>
                <a:srgbClr val="FFFFFF"/>
              </a:highlight>
              <a:latin typeface="Karla"/>
              <a:sym typeface="Karla"/>
            </a:endParaRP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D89FE900-EB41-403D-9686-3BB0C2620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232" y="1168088"/>
            <a:ext cx="3291290" cy="32912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283</Words>
  <Application>Microsoft Office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Bodoni MT</vt:lpstr>
      <vt:lpstr>Arial</vt:lpstr>
      <vt:lpstr>Karla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Hai B Nguyen</cp:lastModifiedBy>
  <cp:revision>4</cp:revision>
  <dcterms:modified xsi:type="dcterms:W3CDTF">2021-11-26T08:51:32Z</dcterms:modified>
</cp:coreProperties>
</file>