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281" r:id="rId5"/>
    <p:sldId id="282" r:id="rId6"/>
    <p:sldId id="28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1D5980-662A-4744-960F-F4A4C9AF7C43}" v="18" dt="2021-11-30T20:16:23.8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4"/>
    <p:restoredTop sz="96302"/>
  </p:normalViewPr>
  <p:slideViewPr>
    <p:cSldViewPr snapToGrid="0" snapToObjects="1">
      <p:cViewPr varScale="1">
        <p:scale>
          <a:sx n="65" d="100"/>
          <a:sy n="65" d="100"/>
        </p:scale>
        <p:origin x="984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8" d="100"/>
          <a:sy n="128" d="100"/>
        </p:scale>
        <p:origin x="425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477E604-4566-F349-B015-633281DA3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EE10EF-1983-2443-AB92-F52CA96A842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C03DB-277B-F04D-8B46-DA9B715806A9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CCD05-52E9-7F4E-AA10-677945DCE63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5FA3B-F1D2-D542-B7D0-53EF8840C6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AD1896-BD88-5A46-B749-08926D1280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943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CB722-F5D9-4740-9827-A0CAD428721E}" type="datetimeFigureOut">
              <a:rPr lang="en-GB" smtClean="0"/>
              <a:t>01/12/2021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75E734-D1C8-944B-BBCF-08E8F26BE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8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75E734-D1C8-944B-BBCF-08E8F26BEB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0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6987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950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725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266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8655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854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123784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15140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68" r:id="rId3"/>
    <p:sldLayoutId id="2147483670" r:id="rId4"/>
    <p:sldLayoutId id="2147483669" r:id="rId5"/>
    <p:sldLayoutId id="2147483673" r:id="rId6"/>
    <p:sldLayoutId id="2147483674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7809" y="1337422"/>
              <a:ext cx="11676382" cy="49820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2832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47755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888000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888000">
                      <a:extLst>
                        <a:ext uri="{9D8B030D-6E8A-4147-A177-3AD203B41FA5}">
                          <a16:colId xmlns:a16="http://schemas.microsoft.com/office/drawing/2014/main" val="1891612228"/>
                        </a:ext>
                      </a:extLst>
                    </a:gridCol>
                  </a:tblGrid>
                  <a:tr h="71888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20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2000" b="0" baseline="300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chemeClr val="bg2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107832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20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r"/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pPr algn="l"/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</m:t>
                              </m:r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   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24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4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24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7809" y="1337422"/>
              <a:ext cx="11676382" cy="498200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22832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3477550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888000">
                      <a:extLst>
                        <a:ext uri="{9D8B030D-6E8A-4147-A177-3AD203B41FA5}">
                          <a16:colId xmlns:a16="http://schemas.microsoft.com/office/drawing/2014/main" val="594887427"/>
                        </a:ext>
                      </a:extLst>
                    </a:gridCol>
                    <a:gridCol w="3888000">
                      <a:extLst>
                        <a:ext uri="{9D8B030D-6E8A-4147-A177-3AD203B41FA5}">
                          <a16:colId xmlns:a16="http://schemas.microsoft.com/office/drawing/2014/main" val="1891612228"/>
                        </a:ext>
                      </a:extLst>
                    </a:gridCol>
                  </a:tblGrid>
                  <a:tr h="71888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3736" t="-11017" b="-59491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chemeClr val="bg2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107832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20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r"/>
                          <a:endParaRPr lang="en-GB" sz="20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303390" r="-199375" b="-302542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13" t="-303390" r="-100000" b="-3025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313" t="-303390" b="-3025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77477343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400000" r="-199375" b="-20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13" t="-400000" r="-1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313" t="-400000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93758467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504237" r="-199375" b="-1016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13" t="-504237" r="-100000" b="-10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313" t="-504237" b="-1016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29717060"/>
                      </a:ext>
                    </a:extLst>
                  </a:tr>
                  <a:tr h="720000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604237" r="-199375" b="-1695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00313" t="-604237" r="-100000" b="-16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88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00313" t="-604237" b="-16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1215769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59907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311400" y="1300479"/>
              <a:ext cx="11629794" cy="149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8066354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250040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57606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2000" b="0" baseline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2000" b="0" dirty="0" err="1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2000" b="0" baseline="3000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51845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14957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5">
                <a:extLst>
                  <a:ext uri="{FF2B5EF4-FFF2-40B4-BE49-F238E27FC236}">
                    <a16:creationId xmlns:a16="http://schemas.microsoft.com/office/drawing/2014/main" id="{75475E44-D048-2F4E-9459-DA1CC933C3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0752666"/>
                  </p:ext>
                </p:extLst>
              </p:nvPr>
            </p:nvGraphicFramePr>
            <p:xfrm>
              <a:off x="311400" y="1300479"/>
              <a:ext cx="11629794" cy="14935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13400">
                      <a:extLst>
                        <a:ext uri="{9D8B030D-6E8A-4147-A177-3AD203B41FA5}">
                          <a16:colId xmlns:a16="http://schemas.microsoft.com/office/drawing/2014/main" val="1829485005"/>
                        </a:ext>
                      </a:extLst>
                    </a:gridCol>
                    <a:gridCol w="8066354">
                      <a:extLst>
                        <a:ext uri="{9D8B030D-6E8A-4147-A177-3AD203B41FA5}">
                          <a16:colId xmlns:a16="http://schemas.microsoft.com/office/drawing/2014/main" val="1096845777"/>
                        </a:ext>
                      </a:extLst>
                    </a:gridCol>
                    <a:gridCol w="3250040">
                      <a:extLst>
                        <a:ext uri="{9D8B030D-6E8A-4147-A177-3AD203B41FA5}">
                          <a16:colId xmlns:a16="http://schemas.microsoft.com/office/drawing/2014/main" val="1535120206"/>
                        </a:ext>
                      </a:extLst>
                    </a:gridCol>
                  </a:tblGrid>
                  <a:tr h="60960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20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3" t="-12500" b="-14791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dirty="0">
                            <a:solidFill>
                              <a:srgbClr val="C00000"/>
                            </a:solidFill>
                            <a:latin typeface="Corbel" panose="020B0503020204020204" pitchFamily="34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06040516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400" b="0" kern="1200" dirty="0">
                              <a:solidFill>
                                <a:schemeClr val="bg2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0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88911200"/>
                      </a:ext>
                    </a:extLst>
                  </a:tr>
                  <a:tr h="243840">
                    <a:tc>
                      <a:txBody>
                        <a:bodyPr/>
                        <a:lstStyle/>
                        <a:p>
                          <a:pPr algn="r"/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600" b="0" kern="1200" dirty="0">
                            <a:solidFill>
                              <a:schemeClr val="bg2"/>
                            </a:solidFill>
                            <a:latin typeface="+mn-lt"/>
                            <a:ea typeface="Cambria Math" panose="02040503050406030204" pitchFamily="18" charset="0"/>
                            <a:cs typeface="+mn-cs"/>
                          </a:endParaRP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180394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751506B-A8A3-1B43-B01E-00D7D41DA7B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311399" y="2712378"/>
              <a:ext cx="11556000" cy="35598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0000">
                      <a:extLst>
                        <a:ext uri="{9D8B030D-6E8A-4147-A177-3AD203B41FA5}">
                          <a16:colId xmlns:a16="http://schemas.microsoft.com/office/drawing/2014/main" val="2160368299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31093999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54843060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166322577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403652325"/>
                        </a:ext>
                      </a:extLst>
                    </a:gridCol>
                    <a:gridCol w="2196000">
                      <a:extLst>
                        <a:ext uri="{9D8B030D-6E8A-4147-A177-3AD203B41FA5}">
                          <a16:colId xmlns:a16="http://schemas.microsoft.com/office/drawing/2014/main" val="1174825589"/>
                        </a:ext>
                      </a:extLst>
                    </a:gridCol>
                  </a:tblGrid>
                  <a:tr h="4449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0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5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7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2407081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399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199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195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=−16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469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234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74165955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 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0, −1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331648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=50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998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=83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686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228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85543726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0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4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5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 </a:t>
                          </a:r>
                          <a:r>
                            <a:rPr lang="en-GB" sz="1600" b="0" baseline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−15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,−21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70823929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195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=−24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1693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=282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2317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=−1158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1801325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11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−5, −6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  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649401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531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348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35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2317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=1158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339196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D751506B-A8A3-1B43-B01E-00D7D41DA7B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311399" y="2712378"/>
              <a:ext cx="11556000" cy="35598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0000">
                      <a:extLst>
                        <a:ext uri="{9D8B030D-6E8A-4147-A177-3AD203B41FA5}">
                          <a16:colId xmlns:a16="http://schemas.microsoft.com/office/drawing/2014/main" val="2160368299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31093999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54843060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166322577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403652325"/>
                        </a:ext>
                      </a:extLst>
                    </a:gridCol>
                    <a:gridCol w="2196000">
                      <a:extLst>
                        <a:ext uri="{9D8B030D-6E8A-4147-A177-3AD203B41FA5}">
                          <a16:colId xmlns:a16="http://schemas.microsoft.com/office/drawing/2014/main" val="1174825589"/>
                        </a:ext>
                      </a:extLst>
                    </a:gridCol>
                  </a:tblGrid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543051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r="-375371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r="-328814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r="-187834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r="-132721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r="-278" b="-7054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2407081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000" r="-543051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100000" r="-375371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100000" r="-328814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100000" r="-187834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100000" r="-132721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100000" r="-278" b="-6054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165955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000" r="-543051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200000" r="-375371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200000" r="-328814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200000" r="-187834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200000" r="-132721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200000" r="-278" b="-5054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0331648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95946" r="-543051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295946" r="-375371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295946" r="-328814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295946" r="-187834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295946" r="-132721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295946" r="-278" b="-3986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5543726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401370" r="-543051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401370" r="-375371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401370" r="-328814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401370" r="-187834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401370" r="-132721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401370" r="-278" b="-30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70823929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501370" r="-543051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501370" r="-375371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501370" r="-328814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501370" r="-187834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501370" r="-132721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501370" r="-278" b="-20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801325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601370" r="-543051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601370" r="-375371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601370" r="-328814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601370" r="-187834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601370" r="-132721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601370" r="-278" b="-10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49401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701370" r="-543051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701370" r="-375371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701370" r="-328814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701370" r="-187834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701370" r="-132721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701370" r="-278" b="-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339196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9668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32D193C-3A14-4F42-BC97-989F5C14B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AFCF164-402A-684C-A1E5-1E2A592A33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6000" y="1180706"/>
              <a:ext cx="11520000" cy="14017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6512">
                      <a:extLst>
                        <a:ext uri="{9D8B030D-6E8A-4147-A177-3AD203B41FA5}">
                          <a16:colId xmlns:a16="http://schemas.microsoft.com/office/drawing/2014/main" val="2051871587"/>
                        </a:ext>
                      </a:extLst>
                    </a:gridCol>
                    <a:gridCol w="11183488">
                      <a:extLst>
                        <a:ext uri="{9D8B030D-6E8A-4147-A177-3AD203B41FA5}">
                          <a16:colId xmlns:a16="http://schemas.microsoft.com/office/drawing/2014/main" val="1873791873"/>
                        </a:ext>
                      </a:extLst>
                    </a:gridCol>
                  </a:tblGrid>
                  <a:tr h="49704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Assuming that</a:t>
                          </a:r>
                          <a:r>
                            <a:rPr lang="en-GB" sz="1400" b="0" baseline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each pair of numbers is the start of an arithmetic sequence, find:</a:t>
                          </a:r>
                          <a:b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400" b="0" dirty="0" err="1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) the next three terms, (ii)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 term rule, (iii) the 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200</m:t>
                              </m:r>
                            </m:oMath>
                          </a14:m>
                          <a:r>
                            <a:rPr lang="en-GB" sz="1400" b="0" baseline="3000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th</a:t>
                          </a:r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orbel" panose="020B0503020204020204" pitchFamily="34" charset="0"/>
                              <a:ea typeface="Cambria Math" panose="02040503050406030204" pitchFamily="18" charset="0"/>
                            </a:rPr>
                            <a:t> term.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69781106"/>
                      </a:ext>
                    </a:extLst>
                  </a:tr>
                  <a:tr h="90468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800" b="0" dirty="0" err="1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800" b="0" kern="1200" dirty="0">
                              <a:solidFill>
                                <a:srgbClr val="C00000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733004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le 1">
                <a:extLst>
                  <a:ext uri="{FF2B5EF4-FFF2-40B4-BE49-F238E27FC236}">
                    <a16:creationId xmlns:a16="http://schemas.microsoft.com/office/drawing/2014/main" id="{2AFCF164-402A-684C-A1E5-1E2A592A330E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336000" y="1180706"/>
              <a:ext cx="11520000" cy="140172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36512">
                      <a:extLst>
                        <a:ext uri="{9D8B030D-6E8A-4147-A177-3AD203B41FA5}">
                          <a16:colId xmlns:a16="http://schemas.microsoft.com/office/drawing/2014/main" val="2051871587"/>
                        </a:ext>
                      </a:extLst>
                    </a:gridCol>
                    <a:gridCol w="11183488">
                      <a:extLst>
                        <a:ext uri="{9D8B030D-6E8A-4147-A177-3AD203B41FA5}">
                          <a16:colId xmlns:a16="http://schemas.microsoft.com/office/drawing/2014/main" val="1873791873"/>
                        </a:ext>
                      </a:extLst>
                    </a:gridCol>
                  </a:tblGrid>
                  <a:tr h="497043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4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65" t="-10000" b="-1925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781106"/>
                      </a:ext>
                    </a:extLst>
                  </a:tr>
                  <a:tr h="904684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2)</a:t>
                          </a:r>
                        </a:p>
                      </a:txBody>
                      <a:tcPr marL="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Assuming that each pair of numbers is the start of a geometric sequence, find: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</a:t>
                          </a:r>
                          <a:r>
                            <a:rPr lang="en-GB" sz="1800" b="0" dirty="0" err="1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i</a:t>
                          </a: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) the next three terms, (ii) the ratio between the first and third terms,</a:t>
                          </a:r>
                          <a:b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800" b="0" dirty="0">
                              <a:solidFill>
                                <a:srgbClr val="C00000"/>
                              </a:solidFill>
                              <a:latin typeface="+mj-lt"/>
                              <a:ea typeface="Cambria Math" panose="02040503050406030204" pitchFamily="18" charset="0"/>
                            </a:rPr>
                            <a:t>(iii)</a:t>
                          </a:r>
                          <a:r>
                            <a:rPr lang="en-GB" sz="1800" b="0" kern="1200" dirty="0">
                              <a:solidFill>
                                <a:srgbClr val="C00000"/>
                              </a:solidFill>
                              <a:latin typeface="+mn-lt"/>
                              <a:ea typeface="Cambria Math" panose="02040503050406030204" pitchFamily="18" charset="0"/>
                              <a:cs typeface="+mn-cs"/>
                            </a:rPr>
                            <a:t> the ratio between the second and fifth terms.</a:t>
                          </a:r>
                        </a:p>
                      </a:txBody>
                      <a:tcPr marL="144000" marR="0" marT="0" marB="0">
                        <a:lnL w="12700" cmpd="sng">
                          <a:noFill/>
                        </a:lnL>
                        <a:lnR w="12700" cmpd="sng">
                          <a:noFill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02733004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68DF64A-D20C-124A-A770-6E8AD213028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311399" y="2712378"/>
              <a:ext cx="11556000" cy="35598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0000">
                      <a:extLst>
                        <a:ext uri="{9D8B030D-6E8A-4147-A177-3AD203B41FA5}">
                          <a16:colId xmlns:a16="http://schemas.microsoft.com/office/drawing/2014/main" val="2160368299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31093999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54843060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166322577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403652325"/>
                        </a:ext>
                      </a:extLst>
                    </a:gridCol>
                    <a:gridCol w="2196000">
                      <a:extLst>
                        <a:ext uri="{9D8B030D-6E8A-4147-A177-3AD203B41FA5}">
                          <a16:colId xmlns:a16="http://schemas.microsoft.com/office/drawing/2014/main" val="1174825589"/>
                        </a:ext>
                      </a:extLst>
                    </a:gridCol>
                  </a:tblGrid>
                  <a:tr h="4449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256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 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189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12407081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74165955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f)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128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1024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j)  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14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28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56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10331648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512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85543726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128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512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g)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2000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40000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81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k) </a:t>
                          </a:r>
                          <a:r>
                            <a:rPr lang="en-GB" sz="1600" b="0" baseline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−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189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70823929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400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8000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1801325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d)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</m:t>
                              </m:r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27, 243, 2187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h)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−1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324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l)   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3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21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63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−</m:t>
                              </m:r>
                              <m:f>
                                <m:fPr>
                                  <m:ctrlP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189</m:t>
                                  </m:r>
                                </m:num>
                                <m:den>
                                  <m:r>
                                    <a:rPr lang="en-GB" sz="1600" b="0" i="1" baseline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649401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81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729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ii)</a:t>
                          </a:r>
                          <a:r>
                            <a:rPr lang="en-GB" sz="1600" b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1" baseline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36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216</m:t>
                              </m:r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9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iii) </a:t>
                          </a:r>
                          <a14:m>
                            <m:oMath xmlns:m="http://schemas.openxmlformats.org/officeDocument/2006/math">
                              <m:r>
                                <a:rPr lang="en-GB" sz="16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27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endParaRPr lang="en-GB" sz="16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3391962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368DF64A-D20C-124A-A770-6E8AD213028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311399" y="2712378"/>
              <a:ext cx="11556000" cy="355983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00000">
                      <a:extLst>
                        <a:ext uri="{9D8B030D-6E8A-4147-A177-3AD203B41FA5}">
                          <a16:colId xmlns:a16="http://schemas.microsoft.com/office/drawing/2014/main" val="2160368299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31093999"/>
                        </a:ext>
                      </a:extLst>
                    </a:gridCol>
                    <a:gridCol w="1800000">
                      <a:extLst>
                        <a:ext uri="{9D8B030D-6E8A-4147-A177-3AD203B41FA5}">
                          <a16:colId xmlns:a16="http://schemas.microsoft.com/office/drawing/2014/main" val="54843060"/>
                        </a:ext>
                      </a:extLst>
                    </a:gridCol>
                    <a:gridCol w="2052000">
                      <a:extLst>
                        <a:ext uri="{9D8B030D-6E8A-4147-A177-3AD203B41FA5}">
                          <a16:colId xmlns:a16="http://schemas.microsoft.com/office/drawing/2014/main" val="3166322577"/>
                        </a:ext>
                      </a:extLst>
                    </a:gridCol>
                    <a:gridCol w="1656000">
                      <a:extLst>
                        <a:ext uri="{9D8B030D-6E8A-4147-A177-3AD203B41FA5}">
                          <a16:colId xmlns:a16="http://schemas.microsoft.com/office/drawing/2014/main" val="3403652325"/>
                        </a:ext>
                      </a:extLst>
                    </a:gridCol>
                    <a:gridCol w="2196000">
                      <a:extLst>
                        <a:ext uri="{9D8B030D-6E8A-4147-A177-3AD203B41FA5}">
                          <a16:colId xmlns:a16="http://schemas.microsoft.com/office/drawing/2014/main" val="1174825589"/>
                        </a:ext>
                      </a:extLst>
                    </a:gridCol>
                  </a:tblGrid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r="-543051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r="-375371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r="-328814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r="-187834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r="-132721" b="-7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r="-278" b="-7054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2407081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100000" r="-543051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100000" r="-375371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100000" r="-328814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100000" r="-187834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100000" r="-132721" b="-6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100000" r="-278" b="-6054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74165955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00000" r="-543051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200000" r="-375371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200000" r="-328814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200000" r="-187834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200000" r="-132721" b="-5054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200000" r="-278" b="-50547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10331648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295946" r="-543051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295946" r="-375371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295946" r="-328814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295946" r="-187834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295946" r="-132721" b="-39864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295946" r="-278" b="-39864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85543726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401370" r="-543051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401370" r="-375371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401370" r="-328814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401370" r="-187834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401370" r="-132721" b="-3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401370" r="-278" b="-30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70823929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501370" r="-543051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501370" r="-375371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501370" r="-328814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501370" r="-187834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501370" r="-132721" b="-2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501370" r="-278" b="-20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1801325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601370" r="-543051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601370" r="-375371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601370" r="-328814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601370" r="-187834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601370" r="-132721" b="-10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601370" r="-278" b="-10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6494010"/>
                      </a:ext>
                    </a:extLst>
                  </a:tr>
                  <a:tr h="44497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12700" cmpd="sng">
                          <a:noFill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701370" r="-543051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87537" t="-701370" r="-375371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14237" t="-701370" r="-328814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75074" t="-701370" r="-187834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64706" t="-701370" r="-132721" b="-4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44000" marR="0" marT="0" marB="0" anchor="ctr">
                        <a:lnL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426667" t="-701370" r="-278" b="-4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3391962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2190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FD2D7AE384A04085A5ED607C4990F6" ma:contentTypeVersion="10" ma:contentTypeDescription="Create a new document." ma:contentTypeScope="" ma:versionID="35652a5ce73db62dd659532c2acc25ae">
  <xsd:schema xmlns:xsd="http://www.w3.org/2001/XMLSchema" xmlns:xs="http://www.w3.org/2001/XMLSchema" xmlns:p="http://schemas.microsoft.com/office/2006/metadata/properties" xmlns:ns3="3fd95729-3133-40de-9ebf-eb215d92e632" xmlns:ns4="834b11e3-52eb-4ffe-b789-f4b8a0ab034a" targetNamespace="http://schemas.microsoft.com/office/2006/metadata/properties" ma:root="true" ma:fieldsID="3ba9fd8d1a58cbb06dc1f287f01879f8" ns3:_="" ns4:_="">
    <xsd:import namespace="3fd95729-3133-40de-9ebf-eb215d92e632"/>
    <xsd:import namespace="834b11e3-52eb-4ffe-b789-f4b8a0ab03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d95729-3133-40de-9ebf-eb215d92e63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b11e3-52eb-4ffe-b789-f4b8a0ab0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24BA3F-74E4-4195-8F73-14D765CD26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d95729-3133-40de-9ebf-eb215d92e632"/>
    <ds:schemaRef ds:uri="834b11e3-52eb-4ffe-b789-f4b8a0ab03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F2806A2-040D-4B1D-89B1-C79EF302017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C18326-1FCE-47C1-8036-8C4A5CD94C29}">
  <ds:schemaRefs>
    <ds:schemaRef ds:uri="http://schemas.microsoft.com/office/2006/documentManagement/types"/>
    <ds:schemaRef ds:uri="http://purl.org/dc/elements/1.1/"/>
    <ds:schemaRef ds:uri="http://www.w3.org/XML/1998/namespace"/>
    <ds:schemaRef ds:uri="834b11e3-52eb-4ffe-b789-f4b8a0ab034a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3fd95729-3133-40de-9ebf-eb215d92e63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12708</TotalTime>
  <Words>927</Words>
  <Application>Microsoft Office PowerPoint</Application>
  <PresentationFormat>Widescreen</PresentationFormat>
  <Paragraphs>124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Bahnschrift</vt:lpstr>
      <vt:lpstr>Calibri</vt:lpstr>
      <vt:lpstr>Cambria Math</vt:lpstr>
      <vt:lpstr>Corbel</vt:lpstr>
      <vt:lpstr>Office Theme</vt:lpstr>
      <vt:lpstr>Fractions</vt:lpstr>
      <vt:lpstr>Fractions</vt:lpstr>
      <vt:lpstr>Fractions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Mr Day</cp:lastModifiedBy>
  <cp:revision>3</cp:revision>
  <dcterms:created xsi:type="dcterms:W3CDTF">2021-11-07T22:04:41Z</dcterms:created>
  <dcterms:modified xsi:type="dcterms:W3CDTF">2021-12-01T16:34:25Z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0x0101007CFD2D7AE384A04085A5ED607C4990F6</vt:lpwstr>
  </property>
</Properties>
</file>