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81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D5980-662A-4744-960F-F4A4C9AF7C43}" v="18" dt="2021-11-30T20:16:23.8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4"/>
    <p:restoredTop sz="96302"/>
  </p:normalViewPr>
  <p:slideViewPr>
    <p:cSldViewPr snapToGrid="0" snapToObjects="1">
      <p:cViewPr varScale="1">
        <p:scale>
          <a:sx n="65" d="100"/>
          <a:sy n="65" d="100"/>
        </p:scale>
        <p:origin x="98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q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854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q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2378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  <p:sldLayoutId id="2147483673" r:id="rId6"/>
    <p:sldLayoutId id="214748367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2D193C-3A14-4F42-BC97-989F5C1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57809" y="1337422"/>
              <a:ext cx="11676382" cy="49820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2832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347755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3888000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  <a:gridCol w="3888000">
                      <a:extLst>
                        <a:ext uri="{9D8B030D-6E8A-4147-A177-3AD203B41FA5}">
                          <a16:colId xmlns:a16="http://schemas.microsoft.com/office/drawing/2014/main" val="1891612228"/>
                        </a:ext>
                      </a:extLst>
                    </a:gridCol>
                  </a:tblGrid>
                  <a:tr h="718883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Assuming that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each pair of numbers is the start of an arithmetic sequence, find: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) the next three terms, (ii)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 term rule, (iii)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r>
                            <a:rPr lang="en-GB" sz="2000" b="0" baseline="300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term.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chemeClr val="bg2"/>
                            </a:solidFill>
                            <a:latin typeface="Corbel" panose="020B050302020402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107832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20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/>
                          <a:endParaRPr lang="en-GB" sz="20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720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7200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7200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7200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3</m:t>
                              </m:r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57809" y="1337422"/>
              <a:ext cx="11676382" cy="49820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2832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347755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3888000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  <a:gridCol w="3888000">
                      <a:extLst>
                        <a:ext uri="{9D8B030D-6E8A-4147-A177-3AD203B41FA5}">
                          <a16:colId xmlns:a16="http://schemas.microsoft.com/office/drawing/2014/main" val="1891612228"/>
                        </a:ext>
                      </a:extLst>
                    </a:gridCol>
                  </a:tblGrid>
                  <a:tr h="718883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736" t="-11017" b="-59491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chemeClr val="bg2"/>
                            </a:solidFill>
                            <a:latin typeface="Corbel" panose="020B050302020402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107832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20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r"/>
                          <a:endParaRPr lang="en-GB" sz="20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720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03390" r="-199375" b="-30254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3" t="-303390" r="-100000" b="-302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313" t="-303390" b="-3025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720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400000" r="-199375" b="-20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3" t="-400000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313" t="-4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720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504237" r="-199375" b="-1016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3" t="-504237" r="-100000" b="-1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313" t="-504237" b="-1016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720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604237" r="-199375" b="-16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13" t="-604237" r="-100000" b="-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313" t="-604237" b="-16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5990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2D193C-3A14-4F42-BC97-989F5C1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1400" y="1300479"/>
              <a:ext cx="11629794" cy="1493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4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8066354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3250040">
                      <a:extLst>
                        <a:ext uri="{9D8B030D-6E8A-4147-A177-3AD203B41FA5}">
                          <a16:colId xmlns:a16="http://schemas.microsoft.com/office/drawing/2014/main" val="1535120206"/>
                        </a:ext>
                      </a:extLst>
                    </a:gridCol>
                  </a:tblGrid>
                  <a:tr h="5760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Assuming that</a:t>
                          </a:r>
                          <a:r>
                            <a:rPr lang="en-GB" sz="2000" b="0" baseline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each pair of numbers is the start of an arithmetic sequence, find:</a:t>
                          </a:r>
                          <a:b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) the next three terms, (ii)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 term rule, (iii)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r>
                            <a:rPr lang="en-GB" sz="2000" b="0" baseline="300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term.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51845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4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214957">
                    <a:tc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0752666"/>
                  </p:ext>
                </p:extLst>
              </p:nvPr>
            </p:nvGraphicFramePr>
            <p:xfrm>
              <a:off x="311400" y="1300479"/>
              <a:ext cx="11629794" cy="1493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4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8066354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3250040">
                      <a:extLst>
                        <a:ext uri="{9D8B030D-6E8A-4147-A177-3AD203B41FA5}">
                          <a16:colId xmlns:a16="http://schemas.microsoft.com/office/drawing/2014/main" val="1535120206"/>
                        </a:ext>
                      </a:extLst>
                    </a:gridCol>
                  </a:tblGrid>
                  <a:tr h="6096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3" t="-12500" b="-14791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4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751506B-A8A3-1B43-B01E-00D7D41DA7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1399" y="2712378"/>
              <a:ext cx="11556000" cy="35598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2160368299"/>
                        </a:ext>
                      </a:extLst>
                    </a:gridCol>
                    <a:gridCol w="2052000">
                      <a:extLst>
                        <a:ext uri="{9D8B030D-6E8A-4147-A177-3AD203B41FA5}">
                          <a16:colId xmlns:a16="http://schemas.microsoft.com/office/drawing/2014/main" val="331093999"/>
                        </a:ext>
                      </a:extLst>
                    </a:gridCol>
                    <a:gridCol w="1800000">
                      <a:extLst>
                        <a:ext uri="{9D8B030D-6E8A-4147-A177-3AD203B41FA5}">
                          <a16:colId xmlns:a16="http://schemas.microsoft.com/office/drawing/2014/main" val="54843060"/>
                        </a:ext>
                      </a:extLst>
                    </a:gridCol>
                    <a:gridCol w="2052000">
                      <a:extLst>
                        <a:ext uri="{9D8B030D-6E8A-4147-A177-3AD203B41FA5}">
                          <a16:colId xmlns:a16="http://schemas.microsoft.com/office/drawing/2014/main" val="3166322577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403652325"/>
                        </a:ext>
                      </a:extLst>
                    </a:gridCol>
                    <a:gridCol w="2196000">
                      <a:extLst>
                        <a:ext uri="{9D8B030D-6E8A-4147-A177-3AD203B41FA5}">
                          <a16:colId xmlns:a16="http://schemas.microsoft.com/office/drawing/2014/main" val="1174825589"/>
                        </a:ext>
                      </a:extLst>
                    </a:gridCol>
                  </a:tblGrid>
                  <a:tr h="44497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0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  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3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5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7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2407081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399</m:t>
                                  </m:r>
                                </m:num>
                                <m:den>
                                  <m:r>
                                    <a:rPr lang="en-GB" sz="16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199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195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=−16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469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234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74165955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   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0, −1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0331648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=50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998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=83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686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228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85543726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0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4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5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k) </a:t>
                          </a:r>
                          <a:r>
                            <a:rPr lang="en-GB" sz="1600" b="0" baseline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−15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,−21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70823929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195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=−24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1693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=282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2317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=−1158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18013250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3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11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−1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−5, −6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l)   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6494010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531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348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2317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=1158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339196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751506B-A8A3-1B43-B01E-00D7D41DA7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1399" y="2712378"/>
              <a:ext cx="11556000" cy="35598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2160368299"/>
                        </a:ext>
                      </a:extLst>
                    </a:gridCol>
                    <a:gridCol w="2052000">
                      <a:extLst>
                        <a:ext uri="{9D8B030D-6E8A-4147-A177-3AD203B41FA5}">
                          <a16:colId xmlns:a16="http://schemas.microsoft.com/office/drawing/2014/main" val="331093999"/>
                        </a:ext>
                      </a:extLst>
                    </a:gridCol>
                    <a:gridCol w="1800000">
                      <a:extLst>
                        <a:ext uri="{9D8B030D-6E8A-4147-A177-3AD203B41FA5}">
                          <a16:colId xmlns:a16="http://schemas.microsoft.com/office/drawing/2014/main" val="54843060"/>
                        </a:ext>
                      </a:extLst>
                    </a:gridCol>
                    <a:gridCol w="2052000">
                      <a:extLst>
                        <a:ext uri="{9D8B030D-6E8A-4147-A177-3AD203B41FA5}">
                          <a16:colId xmlns:a16="http://schemas.microsoft.com/office/drawing/2014/main" val="3166322577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403652325"/>
                        </a:ext>
                      </a:extLst>
                    </a:gridCol>
                    <a:gridCol w="2196000">
                      <a:extLst>
                        <a:ext uri="{9D8B030D-6E8A-4147-A177-3AD203B41FA5}">
                          <a16:colId xmlns:a16="http://schemas.microsoft.com/office/drawing/2014/main" val="1174825589"/>
                        </a:ext>
                      </a:extLst>
                    </a:gridCol>
                  </a:tblGrid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543051" b="-7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r="-375371" b="-7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r="-328814" b="-7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r="-187834" b="-7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r="-132721" b="-7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r="-278" b="-7054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407081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543051" b="-6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100000" r="-375371" b="-6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100000" r="-328814" b="-6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100000" r="-187834" b="-6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100000" r="-132721" b="-6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100000" r="-278" b="-6054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4165955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000" r="-543051" b="-5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200000" r="-375371" b="-5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200000" r="-328814" b="-5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200000" r="-187834" b="-5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200000" r="-132721" b="-5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200000" r="-278" b="-5054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0331648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95946" r="-543051" b="-39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295946" r="-375371" b="-39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295946" r="-328814" b="-39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295946" r="-187834" b="-39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295946" r="-132721" b="-39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295946" r="-278" b="-398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5543726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401370" r="-543051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401370" r="-375371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401370" r="-328814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401370" r="-187834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401370" r="-132721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401370" r="-278" b="-3041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70823929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501370" r="-543051" b="-2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501370" r="-375371" b="-2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501370" r="-328814" b="-2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501370" r="-187834" b="-2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501370" r="-132721" b="-2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501370" r="-278" b="-2041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18013250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601370" r="-543051" b="-1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601370" r="-375371" b="-1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601370" r="-328814" b="-1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601370" r="-187834" b="-1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601370" r="-132721" b="-1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601370" r="-278" b="-1041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494010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701370" r="-543051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701370" r="-375371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701370" r="-328814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701370" r="-187834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701370" r="-132721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701370" r="-278" b="-41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3391962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1966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2D193C-3A14-4F42-BC97-989F5C1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2AFCF164-402A-684C-A1E5-1E2A592A330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36000" y="1180706"/>
              <a:ext cx="11520000" cy="14017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6512">
                      <a:extLst>
                        <a:ext uri="{9D8B030D-6E8A-4147-A177-3AD203B41FA5}">
                          <a16:colId xmlns:a16="http://schemas.microsoft.com/office/drawing/2014/main" val="2051871587"/>
                        </a:ext>
                      </a:extLst>
                    </a:gridCol>
                    <a:gridCol w="11183488">
                      <a:extLst>
                        <a:ext uri="{9D8B030D-6E8A-4147-A177-3AD203B41FA5}">
                          <a16:colId xmlns:a16="http://schemas.microsoft.com/office/drawing/2014/main" val="1873791873"/>
                        </a:ext>
                      </a:extLst>
                    </a:gridCol>
                  </a:tblGrid>
                  <a:tr h="497043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Assuming that</a:t>
                          </a:r>
                          <a:r>
                            <a:rPr lang="en-GB" sz="1400" b="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each pair of numbers is the start of an arithmetic sequence, find: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400" b="0" dirty="0" err="1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) the next three terms, (ii)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 term rule, (iii)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r>
                            <a:rPr lang="en-GB" sz="1400" b="0" baseline="300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term.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781106"/>
                      </a:ext>
                    </a:extLst>
                  </a:tr>
                  <a:tr h="90468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800" b="0" dirty="0" err="1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800" b="0" kern="1200" dirty="0">
                              <a:solidFill>
                                <a:srgbClr val="C00000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273300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2AFCF164-402A-684C-A1E5-1E2A592A330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36000" y="1180706"/>
              <a:ext cx="11520000" cy="14017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6512">
                      <a:extLst>
                        <a:ext uri="{9D8B030D-6E8A-4147-A177-3AD203B41FA5}">
                          <a16:colId xmlns:a16="http://schemas.microsoft.com/office/drawing/2014/main" val="2051871587"/>
                        </a:ext>
                      </a:extLst>
                    </a:gridCol>
                    <a:gridCol w="11183488">
                      <a:extLst>
                        <a:ext uri="{9D8B030D-6E8A-4147-A177-3AD203B41FA5}">
                          <a16:colId xmlns:a16="http://schemas.microsoft.com/office/drawing/2014/main" val="1873791873"/>
                        </a:ext>
                      </a:extLst>
                    </a:gridCol>
                  </a:tblGrid>
                  <a:tr h="497043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65" t="-10000" b="-19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781106"/>
                      </a:ext>
                    </a:extLst>
                  </a:tr>
                  <a:tr h="90468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800" b="0" dirty="0" err="1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800" b="0" kern="1200" dirty="0">
                              <a:solidFill>
                                <a:srgbClr val="C00000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2733004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368DF64A-D20C-124A-A770-6E8AD213028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1399" y="2712378"/>
              <a:ext cx="11556000" cy="35598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2160368299"/>
                        </a:ext>
                      </a:extLst>
                    </a:gridCol>
                    <a:gridCol w="2052000">
                      <a:extLst>
                        <a:ext uri="{9D8B030D-6E8A-4147-A177-3AD203B41FA5}">
                          <a16:colId xmlns:a16="http://schemas.microsoft.com/office/drawing/2014/main" val="331093999"/>
                        </a:ext>
                      </a:extLst>
                    </a:gridCol>
                    <a:gridCol w="1800000">
                      <a:extLst>
                        <a:ext uri="{9D8B030D-6E8A-4147-A177-3AD203B41FA5}">
                          <a16:colId xmlns:a16="http://schemas.microsoft.com/office/drawing/2014/main" val="54843060"/>
                        </a:ext>
                      </a:extLst>
                    </a:gridCol>
                    <a:gridCol w="2052000">
                      <a:extLst>
                        <a:ext uri="{9D8B030D-6E8A-4147-A177-3AD203B41FA5}">
                          <a16:colId xmlns:a16="http://schemas.microsoft.com/office/drawing/2014/main" val="3166322577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403652325"/>
                        </a:ext>
                      </a:extLst>
                    </a:gridCol>
                    <a:gridCol w="2196000">
                      <a:extLst>
                        <a:ext uri="{9D8B030D-6E8A-4147-A177-3AD203B41FA5}">
                          <a16:colId xmlns:a16="http://schemas.microsoft.com/office/drawing/2014/main" val="1174825589"/>
                        </a:ext>
                      </a:extLst>
                    </a:gridCol>
                  </a:tblGrid>
                  <a:tr h="44497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256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  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3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21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63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189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2407081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74165955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16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128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1024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81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   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28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56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81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0331648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64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512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85543726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128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512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2000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40000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81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k) </a:t>
                          </a:r>
                          <a:r>
                            <a:rPr lang="en-GB" sz="1600" b="0" baseline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21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−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63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189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70823929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400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8000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18013250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3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27, 243, 2187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−1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324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l)   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3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21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63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−</m:t>
                              </m:r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189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6494010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81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729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216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339196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368DF64A-D20C-124A-A770-6E8AD213028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11399" y="2712378"/>
              <a:ext cx="11556000" cy="35598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0000">
                      <a:extLst>
                        <a:ext uri="{9D8B030D-6E8A-4147-A177-3AD203B41FA5}">
                          <a16:colId xmlns:a16="http://schemas.microsoft.com/office/drawing/2014/main" val="2160368299"/>
                        </a:ext>
                      </a:extLst>
                    </a:gridCol>
                    <a:gridCol w="2052000">
                      <a:extLst>
                        <a:ext uri="{9D8B030D-6E8A-4147-A177-3AD203B41FA5}">
                          <a16:colId xmlns:a16="http://schemas.microsoft.com/office/drawing/2014/main" val="331093999"/>
                        </a:ext>
                      </a:extLst>
                    </a:gridCol>
                    <a:gridCol w="1800000">
                      <a:extLst>
                        <a:ext uri="{9D8B030D-6E8A-4147-A177-3AD203B41FA5}">
                          <a16:colId xmlns:a16="http://schemas.microsoft.com/office/drawing/2014/main" val="54843060"/>
                        </a:ext>
                      </a:extLst>
                    </a:gridCol>
                    <a:gridCol w="2052000">
                      <a:extLst>
                        <a:ext uri="{9D8B030D-6E8A-4147-A177-3AD203B41FA5}">
                          <a16:colId xmlns:a16="http://schemas.microsoft.com/office/drawing/2014/main" val="3166322577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403652325"/>
                        </a:ext>
                      </a:extLst>
                    </a:gridCol>
                    <a:gridCol w="2196000">
                      <a:extLst>
                        <a:ext uri="{9D8B030D-6E8A-4147-A177-3AD203B41FA5}">
                          <a16:colId xmlns:a16="http://schemas.microsoft.com/office/drawing/2014/main" val="1174825589"/>
                        </a:ext>
                      </a:extLst>
                    </a:gridCol>
                  </a:tblGrid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543051" b="-7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r="-375371" b="-7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r="-328814" b="-7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r="-187834" b="-7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r="-132721" b="-7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r="-278" b="-7054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407081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543051" b="-6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100000" r="-375371" b="-6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100000" r="-328814" b="-6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100000" r="-187834" b="-6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100000" r="-132721" b="-6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100000" r="-278" b="-6054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4165955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000" r="-543051" b="-5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200000" r="-375371" b="-5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200000" r="-328814" b="-5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200000" r="-187834" b="-5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200000" r="-132721" b="-505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200000" r="-278" b="-5054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0331648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95946" r="-543051" b="-39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295946" r="-375371" b="-39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295946" r="-328814" b="-39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295946" r="-187834" b="-39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295946" r="-132721" b="-39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295946" r="-278" b="-398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5543726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401370" r="-543051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401370" r="-375371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401370" r="-328814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401370" r="-187834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401370" r="-132721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401370" r="-278" b="-3041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70823929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501370" r="-543051" b="-2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501370" r="-375371" b="-2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501370" r="-328814" b="-2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501370" r="-187834" b="-2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501370" r="-132721" b="-2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501370" r="-278" b="-2041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18013250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601370" r="-543051" b="-1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601370" r="-375371" b="-1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601370" r="-328814" b="-1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601370" r="-187834" b="-1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601370" r="-132721" b="-1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601370" r="-278" b="-1041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494010"/>
                      </a:ext>
                    </a:extLst>
                  </a:tr>
                  <a:tr h="44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701370" r="-543051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537" t="-701370" r="-375371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4237" t="-701370" r="-328814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75074" t="-701370" r="-187834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4706" t="-701370" r="-132721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26667" t="-701370" r="-278" b="-41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3391962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52190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D2D7AE384A04085A5ED607C4990F6" ma:contentTypeVersion="10" ma:contentTypeDescription="Create a new document." ma:contentTypeScope="" ma:versionID="35652a5ce73db62dd659532c2acc25ae">
  <xsd:schema xmlns:xsd="http://www.w3.org/2001/XMLSchema" xmlns:xs="http://www.w3.org/2001/XMLSchema" xmlns:p="http://schemas.microsoft.com/office/2006/metadata/properties" xmlns:ns3="3fd95729-3133-40de-9ebf-eb215d92e632" xmlns:ns4="834b11e3-52eb-4ffe-b789-f4b8a0ab034a" targetNamespace="http://schemas.microsoft.com/office/2006/metadata/properties" ma:root="true" ma:fieldsID="3ba9fd8d1a58cbb06dc1f287f01879f8" ns3:_="" ns4:_="">
    <xsd:import namespace="3fd95729-3133-40de-9ebf-eb215d92e632"/>
    <xsd:import namespace="834b11e3-52eb-4ffe-b789-f4b8a0ab03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95729-3133-40de-9ebf-eb215d92e6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11e3-52eb-4ffe-b789-f4b8a0ab0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24BA3F-74E4-4195-8F73-14D765CD26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d95729-3133-40de-9ebf-eb215d92e632"/>
    <ds:schemaRef ds:uri="834b11e3-52eb-4ffe-b789-f4b8a0ab0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2806A2-040D-4B1D-89B1-C79EF30201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C18326-1FCE-47C1-8036-8C4A5CD94C29}">
  <ds:schemaRefs>
    <ds:schemaRef ds:uri="http://schemas.microsoft.com/office/2006/documentManagement/types"/>
    <ds:schemaRef ds:uri="http://purl.org/dc/elements/1.1/"/>
    <ds:schemaRef ds:uri="http://www.w3.org/XML/1998/namespace"/>
    <ds:schemaRef ds:uri="834b11e3-52eb-4ffe-b789-f4b8a0ab034a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3fd95729-3133-40de-9ebf-eb215d92e63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12708</TotalTime>
  <Words>927</Words>
  <Application>Microsoft Office PowerPoint</Application>
  <PresentationFormat>Widescreen</PresentationFormat>
  <Paragraphs>124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Bahnschrift</vt:lpstr>
      <vt:lpstr>Calibri</vt:lpstr>
      <vt:lpstr>Cambria Math</vt:lpstr>
      <vt:lpstr>Corbel</vt:lpstr>
      <vt:lpstr>Office Theme</vt:lpstr>
      <vt:lpstr>Fractions</vt:lpstr>
      <vt:lpstr>Fractions</vt:lpstr>
      <vt:lpstr>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Mr Day</cp:lastModifiedBy>
  <cp:revision>3</cp:revision>
  <dcterms:created xsi:type="dcterms:W3CDTF">2021-11-07T22:04:41Z</dcterms:created>
  <dcterms:modified xsi:type="dcterms:W3CDTF">2021-12-01T16:34:25Z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0x0101007CFD2D7AE384A04085A5ED607C4990F6</vt:lpwstr>
  </property>
</Properties>
</file>