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74" r:id="rId2"/>
    <p:sldId id="275" r:id="rId3"/>
    <p:sldId id="276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1D5980-662A-4744-960F-F4A4C9AF7C43}" v="17" dt="2021-11-27T15:37:12.1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44"/>
    <p:restoredTop sz="96302"/>
  </p:normalViewPr>
  <p:slideViewPr>
    <p:cSldViewPr snapToGrid="0" snapToObjects="1">
      <p:cViewPr varScale="1">
        <p:scale>
          <a:sx n="155" d="100"/>
          <a:sy n="155" d="100"/>
        </p:scale>
        <p:origin x="216" y="2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8" d="100"/>
          <a:sy n="128" d="100"/>
        </p:scale>
        <p:origin x="4256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477E604-4566-F349-B015-633281DA35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EE10EF-1983-2443-AB92-F52CA96A842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0C03DB-277B-F04D-8B46-DA9B715806A9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ECCD05-52E9-7F4E-AA10-677945DCE63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F5FA3B-F1D2-D542-B7D0-53EF8840C6B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AD1896-BD88-5A46-B749-08926D1280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943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7CB722-F5D9-4740-9827-A0CAD428721E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75E734-D1C8-944B-BBCF-08E8F26BE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889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alf-frame 6">
            <a:extLst>
              <a:ext uri="{FF2B5EF4-FFF2-40B4-BE49-F238E27FC236}">
                <a16:creationId xmlns:a16="http://schemas.microsoft.com/office/drawing/2014/main" id="{B85CB996-A7CA-B441-87A2-036A6FD95850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bg2"/>
                </a:solidFill>
              </a:rPr>
              <a:t>InterwovenMaths.com</a:t>
            </a:r>
          </a:p>
        </p:txBody>
      </p:sp>
      <p:sp>
        <p:nvSpPr>
          <p:cNvPr id="8" name="Half-frame 7">
            <a:extLst>
              <a:ext uri="{FF2B5EF4-FFF2-40B4-BE49-F238E27FC236}">
                <a16:creationId xmlns:a16="http://schemas.microsoft.com/office/drawing/2014/main" id="{E1F8CDB2-CC46-8F43-85AC-587B64AAA38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406F0E6-61E0-B54E-878A-9AC19F7BEDA2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8100" y="108246"/>
            <a:chExt cx="615950" cy="631529"/>
          </a:xfrm>
        </p:grpSpPr>
        <p:pic>
          <p:nvPicPr>
            <p:cNvPr id="10" name="Graphic 9" descr="Alterations &amp; Tailoring outline">
              <a:extLst>
                <a:ext uri="{FF2B5EF4-FFF2-40B4-BE49-F238E27FC236}">
                  <a16:creationId xmlns:a16="http://schemas.microsoft.com/office/drawing/2014/main" id="{C0E2D3BF-97D2-F248-AF40-20CD5664F7E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73541" y="108246"/>
              <a:ext cx="587829" cy="587829"/>
            </a:xfrm>
            <a:prstGeom prst="rect">
              <a:avLst/>
            </a:prstGeom>
          </p:spPr>
        </p:pic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69E41F2-D5AF-8348-9380-C08B4462416E}"/>
                </a:ext>
              </a:extLst>
            </p:cNvPr>
            <p:cNvSpPr/>
            <p:nvPr/>
          </p:nvSpPr>
          <p:spPr>
            <a:xfrm>
              <a:off x="11468100" y="123825"/>
              <a:ext cx="615950" cy="6159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DDF35908-52AC-1948-859A-0BCF673CE791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bg2"/>
                </a:solidFill>
              </a:rPr>
              <a:t>@nathanday314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C52EC418-C4BE-284A-93B4-EDD58886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07883"/>
            <a:ext cx="10515600" cy="1325563"/>
          </a:xfrm>
          <a:prstGeom prst="rect">
            <a:avLst/>
          </a:prstGeom>
        </p:spPr>
        <p:txBody>
          <a:bodyPr/>
          <a:lstStyle>
            <a:lvl1pPr algn="ctr">
              <a:defRPr sz="6000" b="1"/>
            </a:lvl1pPr>
          </a:lstStyle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69874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9500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2725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mC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@mrshawthorne7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BC7462-0F28-B747-A707-E3B15818E678}"/>
              </a:ext>
            </a:extLst>
          </p:cNvPr>
          <p:cNvSpPr txBox="1"/>
          <p:nvPr userDrawn="1"/>
        </p:nvSpPr>
        <p:spPr>
          <a:xfrm>
            <a:off x="183015" y="372862"/>
            <a:ext cx="73575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000" b="0" dirty="0">
                <a:solidFill>
                  <a:schemeClr val="bg2"/>
                </a:solidFill>
              </a:rPr>
              <a:t>Solving Linear Equations from…</a:t>
            </a:r>
          </a:p>
        </p:txBody>
      </p:sp>
      <p:sp>
        <p:nvSpPr>
          <p:cNvPr id="15" name="Title 12">
            <a:extLst>
              <a:ext uri="{FF2B5EF4-FFF2-40B4-BE49-F238E27FC236}">
                <a16:creationId xmlns:a16="http://schemas.microsoft.com/office/drawing/2014/main" id="{041FFABF-8174-234D-B585-A78CC71AC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2300" y="262256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54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26646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romC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@mrshawthorne7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604A9FA4-5B41-7846-94C8-AE6EC130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6792" y="319149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F8AD2D-EBC2-3049-98D6-2079A067E748}"/>
              </a:ext>
            </a:extLst>
          </p:cNvPr>
          <p:cNvSpPr txBox="1"/>
          <p:nvPr userDrawn="1"/>
        </p:nvSpPr>
        <p:spPr>
          <a:xfrm>
            <a:off x="106015" y="401737"/>
            <a:ext cx="7357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800" b="0" dirty="0">
                <a:solidFill>
                  <a:schemeClr val="bg2"/>
                </a:solidFill>
              </a:rPr>
              <a:t>Solving Linear Equations from…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80A56A-9316-2A47-8E5F-ED92FA6905C2}"/>
              </a:ext>
            </a:extLst>
          </p:cNvPr>
          <p:cNvSpPr txBox="1"/>
          <p:nvPr userDrawn="1"/>
        </p:nvSpPr>
        <p:spPr>
          <a:xfrm rot="1238043">
            <a:off x="9518493" y="36949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98655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q_With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BC7462-0F28-B747-A707-E3B15818E678}"/>
              </a:ext>
            </a:extLst>
          </p:cNvPr>
          <p:cNvSpPr txBox="1"/>
          <p:nvPr userDrawn="1"/>
        </p:nvSpPr>
        <p:spPr>
          <a:xfrm>
            <a:off x="183015" y="372862"/>
            <a:ext cx="73575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0" dirty="0">
                <a:solidFill>
                  <a:schemeClr val="bg2"/>
                </a:solidFill>
              </a:rPr>
              <a:t>Sequences with…</a:t>
            </a:r>
          </a:p>
        </p:txBody>
      </p:sp>
      <p:sp>
        <p:nvSpPr>
          <p:cNvPr id="15" name="Title 12">
            <a:extLst>
              <a:ext uri="{FF2B5EF4-FFF2-40B4-BE49-F238E27FC236}">
                <a16:creationId xmlns:a16="http://schemas.microsoft.com/office/drawing/2014/main" id="{041FFABF-8174-234D-B585-A78CC71AC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550" y="288632"/>
            <a:ext cx="6392254" cy="823146"/>
          </a:xfrm>
          <a:prstGeom prst="rect">
            <a:avLst/>
          </a:prstGeom>
        </p:spPr>
        <p:txBody>
          <a:bodyPr/>
          <a:lstStyle>
            <a:lvl1pPr>
              <a:defRPr sz="60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93515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q_With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604A9FA4-5B41-7846-94C8-AE6EC130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9960" y="366568"/>
            <a:ext cx="5134432" cy="823146"/>
          </a:xfrm>
          <a:prstGeom prst="rect">
            <a:avLst/>
          </a:prstGeom>
        </p:spPr>
        <p:txBody>
          <a:bodyPr/>
          <a:lstStyle>
            <a:lvl1pPr>
              <a:defRPr sz="44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F8AD2D-EBC2-3049-98D6-2079A067E748}"/>
              </a:ext>
            </a:extLst>
          </p:cNvPr>
          <p:cNvSpPr txBox="1"/>
          <p:nvPr userDrawn="1"/>
        </p:nvSpPr>
        <p:spPr>
          <a:xfrm>
            <a:off x="106015" y="401737"/>
            <a:ext cx="73575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0" dirty="0">
                <a:solidFill>
                  <a:schemeClr val="bg2"/>
                </a:solidFill>
              </a:rPr>
              <a:t>Sequences with…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80A56A-9316-2A47-8E5F-ED92FA6905C2}"/>
              </a:ext>
            </a:extLst>
          </p:cNvPr>
          <p:cNvSpPr txBox="1"/>
          <p:nvPr userDrawn="1"/>
        </p:nvSpPr>
        <p:spPr>
          <a:xfrm rot="1238043">
            <a:off x="9518493" y="36949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1848201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15140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68" r:id="rId3"/>
    <p:sldLayoutId id="2147483670" r:id="rId4"/>
    <p:sldLayoutId id="2147483669" r:id="rId5"/>
    <p:sldLayoutId id="2147483671" r:id="rId6"/>
    <p:sldLayoutId id="2147483672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32D193C-3A14-4F42-BC97-989F5C14B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Surds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5">
                <a:extLst>
                  <a:ext uri="{FF2B5EF4-FFF2-40B4-BE49-F238E27FC236}">
                    <a16:creationId xmlns:a16="http://schemas.microsoft.com/office/drawing/2014/main" id="{75475E44-D048-2F4E-9459-DA1CC933C3F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13364306"/>
                  </p:ext>
                </p:extLst>
              </p:nvPr>
            </p:nvGraphicFramePr>
            <p:xfrm>
              <a:off x="311400" y="1300478"/>
              <a:ext cx="11569200" cy="480400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94800">
                      <a:extLst>
                        <a:ext uri="{9D8B030D-6E8A-4147-A177-3AD203B41FA5}">
                          <a16:colId xmlns:a16="http://schemas.microsoft.com/office/drawing/2014/main" val="1829485005"/>
                        </a:ext>
                      </a:extLst>
                    </a:gridCol>
                    <a:gridCol w="5298038">
                      <a:extLst>
                        <a:ext uri="{9D8B030D-6E8A-4147-A177-3AD203B41FA5}">
                          <a16:colId xmlns:a16="http://schemas.microsoft.com/office/drawing/2014/main" val="1096845777"/>
                        </a:ext>
                      </a:extLst>
                    </a:gridCol>
                    <a:gridCol w="5776362">
                      <a:extLst>
                        <a:ext uri="{9D8B030D-6E8A-4147-A177-3AD203B41FA5}">
                          <a16:colId xmlns:a16="http://schemas.microsoft.com/office/drawing/2014/main" val="594887427"/>
                        </a:ext>
                      </a:extLst>
                    </a:gridCol>
                  </a:tblGrid>
                  <a:tr h="69088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Assuming that</a:t>
                          </a:r>
                          <a:r>
                            <a:rPr lang="en-GB" sz="2000" b="0" baseline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each pair of numbers is the start of an arithmetic sequence, find:</a:t>
                          </a: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(</a:t>
                          </a:r>
                          <a:r>
                            <a:rPr lang="en-GB" sz="2000" b="0" dirty="0" err="1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i</a:t>
                          </a:r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) the next three terms, (ii) the </a:t>
                          </a:r>
                          <a14:m>
                            <m:oMath xmlns:m="http://schemas.openxmlformats.org/officeDocument/2006/math">
                              <m:r>
                                <a:rPr lang="en-GB" sz="2000" b="0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oMath>
                          </a14:m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th term rule, (iii) the </a:t>
                          </a:r>
                          <a14:m>
                            <m:oMath xmlns:m="http://schemas.openxmlformats.org/officeDocument/2006/math">
                              <m:r>
                                <a:rPr lang="en-GB" sz="2000" b="0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200</m:t>
                              </m:r>
                            </m:oMath>
                          </a14:m>
                          <a:r>
                            <a:rPr lang="en-GB" sz="2000" b="0" baseline="3000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th</a:t>
                          </a:r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 term.</a:t>
                          </a: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06040516"/>
                      </a:ext>
                    </a:extLst>
                  </a:tr>
                  <a:tr h="1036321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Assuming that each pair of numbers is the start of a geometric sequence, find:</a:t>
                          </a: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(</a:t>
                          </a:r>
                          <a:r>
                            <a:rPr lang="en-GB" sz="2000" b="0" dirty="0" err="1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i</a:t>
                          </a:r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) the next three terms, (ii) the ratio between the first and third terms,</a:t>
                          </a: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(iii)</a:t>
                          </a:r>
                          <a:r>
                            <a:rPr lang="en-GB" sz="2000" b="0" kern="120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 the ratio between the second and fifth terms.</a:t>
                          </a: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8911200"/>
                      </a:ext>
                    </a:extLst>
                  </a:tr>
                  <a:tr h="304801">
                    <a:tc>
                      <a:txBody>
                        <a:bodyPr/>
                        <a:lstStyle/>
                        <a:p>
                          <a:pPr algn="r"/>
                          <a:endParaRPr lang="en-GB" sz="20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000" b="0" kern="1200" dirty="0">
                            <a:solidFill>
                              <a:schemeClr val="bg2"/>
                            </a:solidFill>
                            <a:latin typeface="+mn-lt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18039446"/>
                      </a:ext>
                    </a:extLst>
                  </a:tr>
                  <a:tr h="554400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a)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3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000" b="0" kern="1200" dirty="0">
                            <a:solidFill>
                              <a:schemeClr val="bg2"/>
                            </a:solidFill>
                            <a:latin typeface="+mn-lt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f)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27</m:t>
                                  </m:r>
                                </m:e>
                              </m:rad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108</m:t>
                                  </m:r>
                                </m:e>
                              </m:rad>
                            </m:oMath>
                          </a14:m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77477343"/>
                      </a:ext>
                    </a:extLst>
                  </a:tr>
                  <a:tr h="554400"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b)</a:t>
                          </a: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32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g)</a:t>
                          </a: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48</m:t>
                                  </m:r>
                                </m:e>
                              </m:rad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108</m:t>
                                  </m:r>
                                </m:e>
                              </m:rad>
                            </m:oMath>
                          </a14:m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93758467"/>
                      </a:ext>
                    </a:extLst>
                  </a:tr>
                  <a:tr h="554400"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c)</a:t>
                          </a: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2</m:t>
                              </m:r>
                            </m:oMath>
                          </a14:m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h)</a:t>
                          </a: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108</m:t>
                                  </m:r>
                                </m:e>
                              </m:rad>
                            </m:oMath>
                          </a14:m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29717060"/>
                      </a:ext>
                    </a:extLst>
                  </a:tr>
                  <a:tr h="554400"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d)</a:t>
                          </a: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 1</m:t>
                              </m:r>
                            </m:oMath>
                          </a14:m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6,</m:t>
                              </m:r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 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108</m:t>
                                  </m:r>
                                </m:e>
                              </m:rad>
                            </m:oMath>
                          </a14:m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512157696"/>
                      </a:ext>
                    </a:extLst>
                  </a:tr>
                  <a:tr h="554400"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e)</a:t>
                          </a: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oMath>
                          </a14:m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j) </a:t>
                          </a:r>
                          <a14:m>
                            <m:oMath xmlns:m="http://schemas.openxmlformats.org/officeDocument/2006/math">
                              <m:r>
                                <a:rPr lang="en-GB" sz="2800" b="0" i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75</m:t>
                                  </m:r>
                                </m:e>
                              </m:rad>
                              <m:r>
                                <a:rPr lang="en-GB" sz="2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108</m:t>
                                  </m:r>
                                </m:e>
                              </m:rad>
                            </m:oMath>
                          </a14:m>
                          <a:endParaRPr lang="en-GB" sz="28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98707218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5">
                <a:extLst>
                  <a:ext uri="{FF2B5EF4-FFF2-40B4-BE49-F238E27FC236}">
                    <a16:creationId xmlns:a16="http://schemas.microsoft.com/office/drawing/2014/main" id="{75475E44-D048-2F4E-9459-DA1CC933C3F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13364306"/>
                  </p:ext>
                </p:extLst>
              </p:nvPr>
            </p:nvGraphicFramePr>
            <p:xfrm>
              <a:off x="311400" y="1300478"/>
              <a:ext cx="11569200" cy="480400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94800">
                      <a:extLst>
                        <a:ext uri="{9D8B030D-6E8A-4147-A177-3AD203B41FA5}">
                          <a16:colId xmlns:a16="http://schemas.microsoft.com/office/drawing/2014/main" val="1829485005"/>
                        </a:ext>
                      </a:extLst>
                    </a:gridCol>
                    <a:gridCol w="5298038">
                      <a:extLst>
                        <a:ext uri="{9D8B030D-6E8A-4147-A177-3AD203B41FA5}">
                          <a16:colId xmlns:a16="http://schemas.microsoft.com/office/drawing/2014/main" val="1096845777"/>
                        </a:ext>
                      </a:extLst>
                    </a:gridCol>
                    <a:gridCol w="5776362">
                      <a:extLst>
                        <a:ext uri="{9D8B030D-6E8A-4147-A177-3AD203B41FA5}">
                          <a16:colId xmlns:a16="http://schemas.microsoft.com/office/drawing/2014/main" val="594887427"/>
                        </a:ext>
                      </a:extLst>
                    </a:gridCol>
                  </a:tblGrid>
                  <a:tr h="69088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467" t="-10909" b="-614545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06040516"/>
                      </a:ext>
                    </a:extLst>
                  </a:tr>
                  <a:tr h="1036321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Assuming that each pair of numbers is the start of a geometric sequence, find:</a:t>
                          </a: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(</a:t>
                          </a:r>
                          <a:r>
                            <a:rPr lang="en-GB" sz="2000" b="0" dirty="0" err="1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i</a:t>
                          </a:r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) the next three terms, (ii) the ratio between the first and third terms,</a:t>
                          </a: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(iii)</a:t>
                          </a:r>
                          <a:r>
                            <a:rPr lang="en-GB" sz="2000" b="0" kern="120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 the ratio between the second and fifth terms.</a:t>
                          </a: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8911200"/>
                      </a:ext>
                    </a:extLst>
                  </a:tr>
                  <a:tr h="304801">
                    <a:tc>
                      <a:txBody>
                        <a:bodyPr/>
                        <a:lstStyle/>
                        <a:p>
                          <a:pPr algn="r"/>
                          <a:endParaRPr lang="en-GB" sz="20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000" b="0" kern="1200" dirty="0">
                            <a:solidFill>
                              <a:schemeClr val="bg2"/>
                            </a:solidFill>
                            <a:latin typeface="+mn-lt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18039446"/>
                      </a:ext>
                    </a:extLst>
                  </a:tr>
                  <a:tr h="554400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377273" r="-99562" b="-429545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000" b="0" kern="1200" dirty="0">
                            <a:solidFill>
                              <a:schemeClr val="bg2"/>
                            </a:solidFill>
                            <a:latin typeface="+mn-lt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440" t="-377273" b="-4295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77477343"/>
                      </a:ext>
                    </a:extLst>
                  </a:tr>
                  <a:tr h="554400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477273" r="-99562" b="-329545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440" t="-477273" b="-3295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93758467"/>
                      </a:ext>
                    </a:extLst>
                  </a:tr>
                  <a:tr h="554400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577273" r="-99562" b="-229545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440" t="-577273" b="-2295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29717060"/>
                      </a:ext>
                    </a:extLst>
                  </a:tr>
                  <a:tr h="554400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693023" r="-99562" b="-134884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440" t="-693023" b="-13488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12157696"/>
                      </a:ext>
                    </a:extLst>
                  </a:tr>
                  <a:tr h="554400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775000" r="-99562" b="-31818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440" t="-775000" b="-318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870721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276347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32D193C-3A14-4F42-BC97-989F5C14B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Surds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5">
                <a:extLst>
                  <a:ext uri="{FF2B5EF4-FFF2-40B4-BE49-F238E27FC236}">
                    <a16:creationId xmlns:a16="http://schemas.microsoft.com/office/drawing/2014/main" id="{75475E44-D048-2F4E-9459-DA1CC933C3FA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11400" y="1300479"/>
              <a:ext cx="11629794" cy="50755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13400">
                      <a:extLst>
                        <a:ext uri="{9D8B030D-6E8A-4147-A177-3AD203B41FA5}">
                          <a16:colId xmlns:a16="http://schemas.microsoft.com/office/drawing/2014/main" val="1829485005"/>
                        </a:ext>
                      </a:extLst>
                    </a:gridCol>
                    <a:gridCol w="2222903">
                      <a:extLst>
                        <a:ext uri="{9D8B030D-6E8A-4147-A177-3AD203B41FA5}">
                          <a16:colId xmlns:a16="http://schemas.microsoft.com/office/drawing/2014/main" val="1096845777"/>
                        </a:ext>
                      </a:extLst>
                    </a:gridCol>
                    <a:gridCol w="3283131">
                      <a:extLst>
                        <a:ext uri="{9D8B030D-6E8A-4147-A177-3AD203B41FA5}">
                          <a16:colId xmlns:a16="http://schemas.microsoft.com/office/drawing/2014/main" val="3445736973"/>
                        </a:ext>
                      </a:extLst>
                    </a:gridCol>
                    <a:gridCol w="2603863">
                      <a:extLst>
                        <a:ext uri="{9D8B030D-6E8A-4147-A177-3AD203B41FA5}">
                          <a16:colId xmlns:a16="http://schemas.microsoft.com/office/drawing/2014/main" val="594887427"/>
                        </a:ext>
                      </a:extLst>
                    </a:gridCol>
                    <a:gridCol w="3206497">
                      <a:extLst>
                        <a:ext uri="{9D8B030D-6E8A-4147-A177-3AD203B41FA5}">
                          <a16:colId xmlns:a16="http://schemas.microsoft.com/office/drawing/2014/main" val="1535120206"/>
                        </a:ext>
                      </a:extLst>
                    </a:gridCol>
                  </a:tblGrid>
                  <a:tr h="57606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Assuming that</a:t>
                          </a:r>
                          <a:r>
                            <a:rPr lang="en-GB" sz="2000" b="0" baseline="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each pair of numbers is the start of an arithmetic sequence, find:</a:t>
                          </a:r>
                          <a:br>
                            <a:rPr lang="en-GB" sz="2000" b="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(</a:t>
                          </a:r>
                          <a:r>
                            <a:rPr lang="en-GB" sz="2000" b="0" dirty="0" err="1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i</a:t>
                          </a:r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) the next three terms, (ii) the </a:t>
                          </a:r>
                          <a14:m>
                            <m:oMath xmlns:m="http://schemas.openxmlformats.org/officeDocument/2006/math">
                              <m:r>
                                <a:rPr lang="en-GB" sz="20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oMath>
                          </a14:m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th term rule, (iii) the </a:t>
                          </a:r>
                          <a14:m>
                            <m:oMath xmlns:m="http://schemas.openxmlformats.org/officeDocument/2006/math">
                              <m:r>
                                <a:rPr lang="en-GB" sz="20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200</m:t>
                              </m:r>
                            </m:oMath>
                          </a14:m>
                          <a:r>
                            <a:rPr lang="en-GB" sz="2000" b="0" baseline="300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th</a:t>
                          </a:r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 term.</a:t>
                          </a: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000" b="0" dirty="0">
                            <a:solidFill>
                              <a:srgbClr val="C00000"/>
                            </a:solidFill>
                            <a:latin typeface="Corbel" panose="020B0503020204020204" pitchFamily="34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306040516"/>
                      </a:ext>
                    </a:extLst>
                  </a:tr>
                  <a:tr h="518454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Assuming that each pair of numbers is the start of a geometric sequence, find:</a:t>
                          </a:r>
                          <a:br>
                            <a:rPr lang="en-GB" sz="1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(</a:t>
                          </a:r>
                          <a:r>
                            <a:rPr lang="en-GB" sz="1400" b="0" dirty="0" err="1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i</a:t>
                          </a: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) the next three terms, (ii) the ratio between the first and third terms,</a:t>
                          </a:r>
                          <a:br>
                            <a:rPr lang="en-GB" sz="1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(iii)</a:t>
                          </a:r>
                          <a:r>
                            <a:rPr lang="en-GB" sz="1400" b="0" kern="120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 the ratio between the second and fifth terms.</a:t>
                          </a: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000" b="0" kern="1200" dirty="0">
                            <a:solidFill>
                              <a:schemeClr val="bg2"/>
                            </a:solidFill>
                            <a:latin typeface="+mn-lt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8911200"/>
                      </a:ext>
                    </a:extLst>
                  </a:tr>
                  <a:tr h="214957">
                    <a:tc>
                      <a:txBody>
                        <a:bodyPr/>
                        <a:lstStyle/>
                        <a:p>
                          <a:pPr algn="r"/>
                          <a:endParaRPr lang="en-GB" sz="16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600" b="0" kern="1200" dirty="0">
                            <a:solidFill>
                              <a:schemeClr val="bg2"/>
                            </a:solidFill>
                            <a:latin typeface="+mn-lt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600" b="0" kern="1200" dirty="0">
                            <a:solidFill>
                              <a:schemeClr val="bg2"/>
                            </a:solidFill>
                            <a:latin typeface="+mn-lt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18039446"/>
                      </a:ext>
                    </a:extLst>
                  </a:tr>
                  <a:tr h="358198"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a)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3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000" b="0" kern="1200" dirty="0">
                            <a:solidFill>
                              <a:schemeClr val="bg2"/>
                            </a:solidFill>
                            <a:latin typeface="+mn-lt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  <m:r>
                                <a:rPr lang="en-GB" sz="16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9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f)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27</m:t>
                                  </m:r>
                                </m:e>
                              </m:rad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108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 </a:t>
                          </a: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a:rPr lang="en-GB" sz="16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6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)</a:t>
                          </a:r>
                          <a:endParaRPr lang="en-GB" sz="16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12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,</a:t>
                          </a: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77477343"/>
                      </a:ext>
                    </a:extLst>
                  </a:tr>
                  <a:tr h="358198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399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600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093303709"/>
                      </a:ext>
                    </a:extLst>
                  </a:tr>
                  <a:tr h="358198"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b)</a:t>
                          </a: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32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6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  <m:r>
                                <a:rPr lang="en-GB" sz="16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4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)</a:t>
                          </a:r>
                          <a:endParaRPr lang="en-GB" sz="16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  <m:r>
                                <a:rPr lang="en-GB" sz="16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13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g)</a:t>
                          </a: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48</m:t>
                                  </m:r>
                                </m:e>
                              </m:rad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108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a:rPr lang="en-GB" sz="16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6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)</a:t>
                          </a:r>
                          <a:endParaRPr lang="en-GB" sz="16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1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,</a:t>
                          </a: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93758467"/>
                      </a:ext>
                    </a:extLst>
                  </a:tr>
                  <a:tr h="358198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598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30947736"/>
                      </a:ext>
                    </a:extLst>
                  </a:tr>
                  <a:tr h="358198"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c)</a:t>
                          </a: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2</m:t>
                              </m:r>
                            </m:oMath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6−2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8−3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h)</a:t>
                          </a: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108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6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a:rPr lang="en-GB" sz="16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6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)</a:t>
                          </a:r>
                          <a:endParaRPr lang="en-GB" sz="16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11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1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,</a:t>
                          </a: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21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29717060"/>
                      </a:ext>
                    </a:extLst>
                  </a:tr>
                  <a:tr h="358198"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2−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GB" sz="16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6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e>
                              </m:d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398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−198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−4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996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275902101"/>
                      </a:ext>
                    </a:extLst>
                  </a:tr>
                  <a:tr h="358198"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d)</a:t>
                          </a: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1</m:t>
                              </m:r>
                            </m:oMath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3−2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4−3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6,  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108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(6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6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)</a:t>
                          </a:r>
                          <a:endParaRPr lang="en-GB" sz="16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−6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1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−12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,</a:t>
                          </a: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24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−18</m:t>
                              </m:r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512157696"/>
                      </a:ext>
                    </a:extLst>
                  </a:tr>
                  <a:tr h="358198"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1−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GB" sz="16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6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e>
                              </m:d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199−198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GB" sz="14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4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−6</m:t>
                                  </m:r>
                                </m:e>
                              </m:d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+12−6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</a:t>
                          </a:r>
                          <a:r>
                            <a:rPr lang="en-GB" sz="1600" b="0" baseline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1194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a:rPr lang="en-GB" sz="16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−1188</m:t>
                              </m:r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251535160"/>
                      </a:ext>
                    </a:extLst>
                  </a:tr>
                  <a:tr h="358198"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e)</a:t>
                          </a: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2+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oMath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j)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75</m:t>
                                  </m:r>
                                </m:e>
                              </m:rad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108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en-GB" sz="12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0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−5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2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2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a:rPr lang="en-GB" sz="12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6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2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2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2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)</a:t>
                          </a:r>
                          <a:endParaRPr lang="en-GB" sz="16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17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28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39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98707218"/>
                      </a:ext>
                    </a:extLst>
                  </a:tr>
                  <a:tr h="358198"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iv)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398+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11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−16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2184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25976648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5">
                <a:extLst>
                  <a:ext uri="{FF2B5EF4-FFF2-40B4-BE49-F238E27FC236}">
                    <a16:creationId xmlns:a16="http://schemas.microsoft.com/office/drawing/2014/main" id="{75475E44-D048-2F4E-9459-DA1CC933C3FA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11400" y="1300479"/>
              <a:ext cx="11629794" cy="50755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13400">
                      <a:extLst>
                        <a:ext uri="{9D8B030D-6E8A-4147-A177-3AD203B41FA5}">
                          <a16:colId xmlns:a16="http://schemas.microsoft.com/office/drawing/2014/main" val="1829485005"/>
                        </a:ext>
                      </a:extLst>
                    </a:gridCol>
                    <a:gridCol w="2222903">
                      <a:extLst>
                        <a:ext uri="{9D8B030D-6E8A-4147-A177-3AD203B41FA5}">
                          <a16:colId xmlns:a16="http://schemas.microsoft.com/office/drawing/2014/main" val="1096845777"/>
                        </a:ext>
                      </a:extLst>
                    </a:gridCol>
                    <a:gridCol w="3283131">
                      <a:extLst>
                        <a:ext uri="{9D8B030D-6E8A-4147-A177-3AD203B41FA5}">
                          <a16:colId xmlns:a16="http://schemas.microsoft.com/office/drawing/2014/main" val="3445736973"/>
                        </a:ext>
                      </a:extLst>
                    </a:gridCol>
                    <a:gridCol w="2603863">
                      <a:extLst>
                        <a:ext uri="{9D8B030D-6E8A-4147-A177-3AD203B41FA5}">
                          <a16:colId xmlns:a16="http://schemas.microsoft.com/office/drawing/2014/main" val="594887427"/>
                        </a:ext>
                      </a:extLst>
                    </a:gridCol>
                    <a:gridCol w="3206497">
                      <a:extLst>
                        <a:ext uri="{9D8B030D-6E8A-4147-A177-3AD203B41FA5}">
                          <a16:colId xmlns:a16="http://schemas.microsoft.com/office/drawing/2014/main" val="1535120206"/>
                        </a:ext>
                      </a:extLst>
                    </a:gridCol>
                  </a:tblGrid>
                  <a:tr h="6096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803" t="-12500" b="-74791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000" b="0" dirty="0">
                            <a:solidFill>
                              <a:srgbClr val="C00000"/>
                            </a:solidFill>
                            <a:latin typeface="Corbel" panose="020B0503020204020204" pitchFamily="34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306040516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Assuming that each pair of numbers is the start of a geometric sequence, find:</a:t>
                          </a:r>
                          <a:br>
                            <a:rPr lang="en-GB" sz="1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(</a:t>
                          </a:r>
                          <a:r>
                            <a:rPr lang="en-GB" sz="1400" b="0" dirty="0" err="1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i</a:t>
                          </a: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) the next three terms, (ii) the ratio between the first and third terms,</a:t>
                          </a:r>
                          <a:br>
                            <a:rPr lang="en-GB" sz="1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(iii)</a:t>
                          </a:r>
                          <a:r>
                            <a:rPr lang="en-GB" sz="1400" b="0" kern="120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 the ratio between the second and fifth terms.</a:t>
                          </a: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000" b="0" kern="1200" dirty="0">
                            <a:solidFill>
                              <a:schemeClr val="bg2"/>
                            </a:solidFill>
                            <a:latin typeface="+mn-lt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8911200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r"/>
                          <a:endParaRPr lang="en-GB" sz="16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600" b="0" kern="1200" dirty="0">
                            <a:solidFill>
                              <a:schemeClr val="bg2"/>
                            </a:solidFill>
                            <a:latin typeface="+mn-lt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600" b="0" kern="1200" dirty="0">
                            <a:solidFill>
                              <a:schemeClr val="bg2"/>
                            </a:solidFill>
                            <a:latin typeface="+mn-lt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18039446"/>
                      </a:ext>
                    </a:extLst>
                  </a:tr>
                  <a:tr h="358198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442857" r="-358500" b="-93214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000" b="0" kern="1200" dirty="0">
                            <a:solidFill>
                              <a:schemeClr val="bg2"/>
                            </a:solidFill>
                            <a:latin typeface="+mn-lt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7220" t="-442857" r="-176834" b="-932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23902" t="-442857" r="-123415" b="-932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62451" t="-442857" b="-93214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77477343"/>
                      </a:ext>
                    </a:extLst>
                  </a:tr>
                  <a:tr h="358198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524138" r="-358500" b="-80000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7220" t="-524138" r="-176834" b="-8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23902" t="-524138" r="-123415" b="-8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62451" t="-524138" b="-8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93303709"/>
                      </a:ext>
                    </a:extLst>
                  </a:tr>
                  <a:tr h="358198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646429" r="-358500" b="-728571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7220" t="-646429" r="-176834" b="-728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23902" t="-646429" r="-123415" b="-728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62451" t="-646429" b="-72857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93758467"/>
                      </a:ext>
                    </a:extLst>
                  </a:tr>
                  <a:tr h="358198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746429" r="-358500" b="-628571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7220" t="-746429" r="-176834" b="-628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23902" t="-746429" r="-123415" b="-628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62451" t="-746429" b="-62857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30947736"/>
                      </a:ext>
                    </a:extLst>
                  </a:tr>
                  <a:tr h="358198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846429" r="-358500" b="-528571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7220" t="-846429" r="-176834" b="-528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23902" t="-846429" r="-123415" b="-528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62451" t="-846429" b="-52857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29717060"/>
                      </a:ext>
                    </a:extLst>
                  </a:tr>
                  <a:tr h="358198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913793" r="-358500" b="-410345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7220" t="-913793" r="-176834" b="-4103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23902" t="-913793" r="-123415" b="-4103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62451" t="-913793" b="-4103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75902101"/>
                      </a:ext>
                    </a:extLst>
                  </a:tr>
                  <a:tr h="358198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1050000" r="-358500" b="-32500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7220" t="-1050000" r="-176834" b="-32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23902" t="-1050000" r="-123415" b="-32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62451" t="-1050000" b="-325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12157696"/>
                      </a:ext>
                    </a:extLst>
                  </a:tr>
                  <a:tr h="358198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1150000" r="-358500" b="-22500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7220" t="-1150000" r="-176834" b="-22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23902" t="-1150000" r="-123415" b="-22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62451" t="-1150000" b="-225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51535160"/>
                      </a:ext>
                    </a:extLst>
                  </a:tr>
                  <a:tr h="358198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1206897" r="-358500" b="-117241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7220" t="-1206897" r="-176834" b="-1172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23902" t="-1206897" r="-123415" b="-1172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62451" t="-1206897" b="-1172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8707218"/>
                      </a:ext>
                    </a:extLst>
                  </a:tr>
                  <a:tr h="358198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1353571" r="-358500" b="-2142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7220" t="-1353571" r="-176834" b="-21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23902" t="-1353571" r="-123415" b="-21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62451" t="-1353571" b="-214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5976648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936690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32D193C-3A14-4F42-BC97-989F5C14B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Surds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5">
                <a:extLst>
                  <a:ext uri="{FF2B5EF4-FFF2-40B4-BE49-F238E27FC236}">
                    <a16:creationId xmlns:a16="http://schemas.microsoft.com/office/drawing/2014/main" id="{75475E44-D048-2F4E-9459-DA1CC933C3FA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11400" y="1300479"/>
              <a:ext cx="11629796" cy="50617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13400">
                      <a:extLst>
                        <a:ext uri="{9D8B030D-6E8A-4147-A177-3AD203B41FA5}">
                          <a16:colId xmlns:a16="http://schemas.microsoft.com/office/drawing/2014/main" val="1829485005"/>
                        </a:ext>
                      </a:extLst>
                    </a:gridCol>
                    <a:gridCol w="2222904">
                      <a:extLst>
                        <a:ext uri="{9D8B030D-6E8A-4147-A177-3AD203B41FA5}">
                          <a16:colId xmlns:a16="http://schemas.microsoft.com/office/drawing/2014/main" val="1096845777"/>
                        </a:ext>
                      </a:extLst>
                    </a:gridCol>
                    <a:gridCol w="1448399">
                      <a:extLst>
                        <a:ext uri="{9D8B030D-6E8A-4147-A177-3AD203B41FA5}">
                          <a16:colId xmlns:a16="http://schemas.microsoft.com/office/drawing/2014/main" val="3445736973"/>
                        </a:ext>
                      </a:extLst>
                    </a:gridCol>
                    <a:gridCol w="827690">
                      <a:extLst>
                        <a:ext uri="{9D8B030D-6E8A-4147-A177-3AD203B41FA5}">
                          <a16:colId xmlns:a16="http://schemas.microsoft.com/office/drawing/2014/main" val="45631282"/>
                        </a:ext>
                      </a:extLst>
                    </a:gridCol>
                    <a:gridCol w="1007043">
                      <a:extLst>
                        <a:ext uri="{9D8B030D-6E8A-4147-A177-3AD203B41FA5}">
                          <a16:colId xmlns:a16="http://schemas.microsoft.com/office/drawing/2014/main" val="126278854"/>
                        </a:ext>
                      </a:extLst>
                    </a:gridCol>
                    <a:gridCol w="2603863">
                      <a:extLst>
                        <a:ext uri="{9D8B030D-6E8A-4147-A177-3AD203B41FA5}">
                          <a16:colId xmlns:a16="http://schemas.microsoft.com/office/drawing/2014/main" val="594887427"/>
                        </a:ext>
                      </a:extLst>
                    </a:gridCol>
                    <a:gridCol w="3206497">
                      <a:extLst>
                        <a:ext uri="{9D8B030D-6E8A-4147-A177-3AD203B41FA5}">
                          <a16:colId xmlns:a16="http://schemas.microsoft.com/office/drawing/2014/main" val="1535120206"/>
                        </a:ext>
                      </a:extLst>
                    </a:gridCol>
                  </a:tblGrid>
                  <a:tr h="477513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6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Assuming that</a:t>
                          </a:r>
                          <a:r>
                            <a:rPr lang="en-GB" sz="1600" b="0" baseline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each pair of numbers is the start of an arithmetic sequence, find:</a:t>
                          </a:r>
                          <a:br>
                            <a:rPr lang="en-GB" sz="16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(</a:t>
                          </a:r>
                          <a:r>
                            <a:rPr lang="en-GB" sz="1600" b="0" dirty="0" err="1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i</a:t>
                          </a: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) the next three terms, (ii) the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th term rule, (iii) the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200</m:t>
                              </m:r>
                            </m:oMath>
                          </a14:m>
                          <a:r>
                            <a:rPr lang="en-GB" sz="1600" b="0" baseline="3000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th</a:t>
                          </a: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 term.</a:t>
                          </a: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mpd="sng">
                          <a:noFill/>
                        </a:ln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000" b="0" dirty="0">
                            <a:solidFill>
                              <a:srgbClr val="C00000"/>
                            </a:solidFill>
                            <a:latin typeface="Corbel" panose="020B0503020204020204" pitchFamily="34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306040516"/>
                      </a:ext>
                    </a:extLst>
                  </a:tr>
                  <a:tr h="805803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6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Assuming that each pair of numbers is the start of a geometric sequence, find:</a:t>
                          </a:r>
                          <a:br>
                            <a:rPr lang="en-GB" sz="1800" b="0" dirty="0">
                              <a:solidFill>
                                <a:srgbClr val="C00000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(</a:t>
                          </a:r>
                          <a:r>
                            <a:rPr lang="en-GB" sz="1800" b="0" dirty="0" err="1">
                              <a:solidFill>
                                <a:srgbClr val="C00000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i</a:t>
                          </a:r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) the next three terms, (ii) the ratio between the first and third terms,</a:t>
                          </a:r>
                          <a:br>
                            <a:rPr lang="en-GB" sz="1800" b="0" dirty="0">
                              <a:solidFill>
                                <a:srgbClr val="C00000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(iii)</a:t>
                          </a:r>
                          <a:r>
                            <a:rPr lang="en-GB" sz="1800" b="0" kern="1200" dirty="0">
                              <a:solidFill>
                                <a:srgbClr val="C00000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 the ratio between the second and fifth terms.</a:t>
                          </a: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mpd="sng">
                          <a:noFill/>
                        </a:ln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000" b="0" kern="1200" dirty="0">
                            <a:solidFill>
                              <a:schemeClr val="bg2"/>
                            </a:solidFill>
                            <a:latin typeface="+mn-lt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8911200"/>
                      </a:ext>
                    </a:extLst>
                  </a:tr>
                  <a:tr h="238756">
                    <a:tc>
                      <a:txBody>
                        <a:bodyPr/>
                        <a:lstStyle/>
                        <a:p>
                          <a:pPr algn="r"/>
                          <a:endParaRPr lang="en-GB" sz="16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5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600" b="0" kern="1200" dirty="0">
                            <a:solidFill>
                              <a:schemeClr val="bg2"/>
                            </a:solidFill>
                            <a:latin typeface="+mn-lt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mpd="sng">
                          <a:noFill/>
                        </a:ln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600" b="0" kern="1200" dirty="0">
                            <a:solidFill>
                              <a:schemeClr val="bg2"/>
                            </a:solidFill>
                            <a:latin typeface="+mn-lt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18039446"/>
                      </a:ext>
                    </a:extLst>
                  </a:tr>
                  <a:tr h="350730"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a)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3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000" b="0" kern="1200" dirty="0">
                            <a:solidFill>
                              <a:schemeClr val="bg2"/>
                            </a:solidFill>
                            <a:latin typeface="+mn-lt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pPr algn="l"/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  <m:r>
                                <a:rPr lang="en-GB" sz="16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27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81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f)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27</m:t>
                                  </m:r>
                                </m:e>
                              </m:rad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108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 </a:t>
                          </a: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a:rPr lang="en-GB" sz="16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6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)</a:t>
                          </a:r>
                          <a:endParaRPr lang="en-GB" sz="16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24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,</a:t>
                          </a: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48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77477343"/>
                      </a:ext>
                    </a:extLst>
                  </a:tr>
                  <a:tr h="350730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</m:t>
                              </m:r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l"/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27</m:t>
                              </m:r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</m:t>
                              </m:r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093303709"/>
                      </a:ext>
                    </a:extLst>
                  </a:tr>
                  <a:tr h="350730"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b)</a:t>
                          </a: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32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6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  <m:r>
                                <a:rPr lang="en-GB" sz="16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4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)</a:t>
                          </a:r>
                          <a:endParaRPr lang="en-GB" sz="16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16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  <m:r>
                                <a:rPr lang="en-GB" sz="16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64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256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g)</a:t>
                          </a: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48</m:t>
                                  </m:r>
                                </m:e>
                              </m:rad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108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a:rPr lang="en-GB" sz="16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6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)</a:t>
                          </a:r>
                          <a:endParaRPr lang="en-GB" sz="16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27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ad>
                                <m:radPr>
                                  <m:degHide m:val="on"/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,</a:t>
                          </a: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81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ad>
                                <m:radPr>
                                  <m:degHide m:val="on"/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93758467"/>
                      </a:ext>
                    </a:extLst>
                  </a:tr>
                  <a:tr h="350730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16</m:t>
                              </m:r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l"/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64</m:t>
                              </m:r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9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27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30947736"/>
                      </a:ext>
                    </a:extLst>
                  </a:tr>
                  <a:tr h="350730"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c)</a:t>
                          </a: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2</m:t>
                              </m:r>
                            </m:oMath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4,  4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h)</a:t>
                          </a: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108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6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a:rPr lang="en-GB" sz="16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6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)</a:t>
                          </a:r>
                          <a:endParaRPr lang="en-GB" sz="16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36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216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,</a:t>
                          </a: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1272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29717060"/>
                      </a:ext>
                    </a:extLst>
                  </a:tr>
                  <a:tr h="350730"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36</m:t>
                              </m:r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216</m:t>
                              </m:r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275902101"/>
                      </a:ext>
                    </a:extLst>
                  </a:tr>
                  <a:tr h="350730">
                    <a:tc rowSpan="2"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d)</a:t>
                          </a: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1</m:t>
                              </m:r>
                            </m:oMath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8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8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den>
                              </m:f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GB" sz="18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8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den>
                              </m:f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row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endParaRPr lang="en-GB" sz="18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row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GB" sz="18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8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den>
                              </m:f>
                            </m:oMath>
                          </a14:m>
                          <a:endParaRPr lang="en-GB" sz="18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80000" marR="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6,  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108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(6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6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)</a:t>
                          </a:r>
                          <a:endParaRPr lang="en-GB" sz="16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</a:t>
                          </a:r>
                          <a:r>
                            <a:rPr lang="en-GB" sz="1600" b="0" baseline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18, 18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a:rPr lang="en-GB" sz="16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54</m:t>
                              </m:r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512157696"/>
                      </a:ext>
                    </a:extLst>
                  </a:tr>
                  <a:tr h="350730">
                    <a:tc gridSpan="2" v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</a:t>
                          </a:r>
                          <a:r>
                            <a:rPr lang="en-GB" sz="1600" b="0" baseline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251535160"/>
                      </a:ext>
                    </a:extLst>
                  </a:tr>
                  <a:tr h="350730"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e)</a:t>
                          </a: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2+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GB" sz="105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05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  <m:r>
                                <a:rPr lang="en-GB" sz="105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05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05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  <m:r>
                                <a:rPr lang="en-GB" sz="105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oMath>
                          </a14:m>
                          <a:r>
                            <a:rPr lang="en-GB" sz="105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)</a:t>
                          </a:r>
                          <a:endParaRPr lang="en-GB" sz="16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4+3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10+7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24+17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j)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75</m:t>
                                  </m:r>
                                </m:e>
                              </m:rad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108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en-GB" sz="12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0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−5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2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2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a:rPr lang="en-GB" sz="12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6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2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2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2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)</a:t>
                          </a:r>
                          <a:endParaRPr lang="en-GB" sz="16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36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  <m:rad>
                                <m:radPr>
                                  <m:degHide m:val="on"/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216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25</m:t>
                                  </m:r>
                                </m:den>
                              </m:f>
                              <m:rad>
                                <m:radPr>
                                  <m:degHide m:val="on"/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1272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125</m:t>
                                  </m:r>
                                </m:den>
                              </m:f>
                              <m:rad>
                                <m:radPr>
                                  <m:degHide m:val="on"/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98707218"/>
                      </a:ext>
                    </a:extLst>
                  </a:tr>
                  <a:tr h="350730"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3+2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iv)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7+5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</a:t>
                          </a:r>
                          <a:r>
                            <a:rPr lang="en-GB" sz="1400" b="0" baseline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4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36</m:t>
                                  </m:r>
                                </m:num>
                                <m:den>
                                  <m:r>
                                    <a:rPr lang="en-GB" sz="14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25</m:t>
                                  </m:r>
                                </m:den>
                              </m:f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216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125</m:t>
                                  </m:r>
                                </m:den>
                              </m:f>
                            </m:oMath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25976648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5">
                <a:extLst>
                  <a:ext uri="{FF2B5EF4-FFF2-40B4-BE49-F238E27FC236}">
                    <a16:creationId xmlns:a16="http://schemas.microsoft.com/office/drawing/2014/main" id="{75475E44-D048-2F4E-9459-DA1CC933C3FA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11400" y="1300479"/>
              <a:ext cx="11629796" cy="50617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13400">
                      <a:extLst>
                        <a:ext uri="{9D8B030D-6E8A-4147-A177-3AD203B41FA5}">
                          <a16:colId xmlns:a16="http://schemas.microsoft.com/office/drawing/2014/main" val="1829485005"/>
                        </a:ext>
                      </a:extLst>
                    </a:gridCol>
                    <a:gridCol w="2222904">
                      <a:extLst>
                        <a:ext uri="{9D8B030D-6E8A-4147-A177-3AD203B41FA5}">
                          <a16:colId xmlns:a16="http://schemas.microsoft.com/office/drawing/2014/main" val="1096845777"/>
                        </a:ext>
                      </a:extLst>
                    </a:gridCol>
                    <a:gridCol w="1448399">
                      <a:extLst>
                        <a:ext uri="{9D8B030D-6E8A-4147-A177-3AD203B41FA5}">
                          <a16:colId xmlns:a16="http://schemas.microsoft.com/office/drawing/2014/main" val="3445736973"/>
                        </a:ext>
                      </a:extLst>
                    </a:gridCol>
                    <a:gridCol w="827690">
                      <a:extLst>
                        <a:ext uri="{9D8B030D-6E8A-4147-A177-3AD203B41FA5}">
                          <a16:colId xmlns:a16="http://schemas.microsoft.com/office/drawing/2014/main" val="45631282"/>
                        </a:ext>
                      </a:extLst>
                    </a:gridCol>
                    <a:gridCol w="1007043">
                      <a:extLst>
                        <a:ext uri="{9D8B030D-6E8A-4147-A177-3AD203B41FA5}">
                          <a16:colId xmlns:a16="http://schemas.microsoft.com/office/drawing/2014/main" val="126278854"/>
                        </a:ext>
                      </a:extLst>
                    </a:gridCol>
                    <a:gridCol w="2603863">
                      <a:extLst>
                        <a:ext uri="{9D8B030D-6E8A-4147-A177-3AD203B41FA5}">
                          <a16:colId xmlns:a16="http://schemas.microsoft.com/office/drawing/2014/main" val="594887427"/>
                        </a:ext>
                      </a:extLst>
                    </a:gridCol>
                    <a:gridCol w="3206497">
                      <a:extLst>
                        <a:ext uri="{9D8B030D-6E8A-4147-A177-3AD203B41FA5}">
                          <a16:colId xmlns:a16="http://schemas.microsoft.com/office/drawing/2014/main" val="1535120206"/>
                        </a:ext>
                      </a:extLst>
                    </a:gridCol>
                  </a:tblGrid>
                  <a:tr h="48768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6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803" t="-13158" b="-968421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mpd="sng">
                          <a:noFill/>
                        </a:ln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000" b="0" dirty="0">
                            <a:solidFill>
                              <a:srgbClr val="C00000"/>
                            </a:solidFill>
                            <a:latin typeface="Corbel" panose="020B0503020204020204" pitchFamily="34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306040516"/>
                      </a:ext>
                    </a:extLst>
                  </a:tr>
                  <a:tr h="82296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6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Assuming that each pair of numbers is the start of a geometric sequence, find:</a:t>
                          </a:r>
                          <a:br>
                            <a:rPr lang="en-GB" sz="1800" b="0" dirty="0">
                              <a:solidFill>
                                <a:srgbClr val="C00000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(</a:t>
                          </a:r>
                          <a:r>
                            <a:rPr lang="en-GB" sz="1800" b="0" dirty="0" err="1">
                              <a:solidFill>
                                <a:srgbClr val="C00000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i</a:t>
                          </a:r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) the next three terms, (ii) the ratio between the first and third terms,</a:t>
                          </a:r>
                          <a:br>
                            <a:rPr lang="en-GB" sz="1800" b="0" dirty="0">
                              <a:solidFill>
                                <a:srgbClr val="C00000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(iii)</a:t>
                          </a:r>
                          <a:r>
                            <a:rPr lang="en-GB" sz="1800" b="0" kern="1200" dirty="0">
                              <a:solidFill>
                                <a:srgbClr val="C00000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 the ratio between the second and fifth terms.</a:t>
                          </a: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mpd="sng">
                          <a:noFill/>
                        </a:ln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000" b="0" kern="1200" dirty="0">
                            <a:solidFill>
                              <a:schemeClr val="bg2"/>
                            </a:solidFill>
                            <a:latin typeface="+mn-lt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8911200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r"/>
                          <a:endParaRPr lang="en-GB" sz="16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5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600" b="0" kern="1200" dirty="0">
                            <a:solidFill>
                              <a:schemeClr val="bg2"/>
                            </a:solidFill>
                            <a:latin typeface="+mn-lt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mpd="sng">
                          <a:noFill/>
                        </a:ln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600" b="0" kern="1200" dirty="0">
                            <a:solidFill>
                              <a:schemeClr val="bg2"/>
                            </a:solidFill>
                            <a:latin typeface="+mn-lt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18039446"/>
                      </a:ext>
                    </a:extLst>
                  </a:tr>
                  <a:tr h="350730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474074" r="-358500" b="-948148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000" b="0" kern="1200" dirty="0">
                            <a:solidFill>
                              <a:schemeClr val="bg2"/>
                            </a:solidFill>
                            <a:latin typeface="+mn-lt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7220" t="-474074" r="-176834" b="-948148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23902" t="-474074" r="-123415" b="-9481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62451" t="-474074" b="-94814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77477343"/>
                      </a:ext>
                    </a:extLst>
                  </a:tr>
                  <a:tr h="350730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553571" r="-358500" b="-81428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7220" t="-553571" r="-176834" b="-81428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23902" t="-553571" r="-123415" b="-8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62451" t="-553571" b="-8142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93303709"/>
                      </a:ext>
                    </a:extLst>
                  </a:tr>
                  <a:tr h="350730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677778" r="-358500" b="-744444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7220" t="-677778" r="-176834" b="-744444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23902" t="-677778" r="-123415" b="-7444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62451" t="-677778" b="-74444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93758467"/>
                      </a:ext>
                    </a:extLst>
                  </a:tr>
                  <a:tr h="350730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750000" r="-358500" b="-61785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7220" t="-750000" r="-176834" b="-61785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23902" t="-750000" r="-123415" b="-617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62451" t="-750000" b="-61785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30947736"/>
                      </a:ext>
                    </a:extLst>
                  </a:tr>
                  <a:tr h="350730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850000" r="-358500" b="-51785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7220" t="-850000" r="-176834" b="-51785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23902" t="-850000" r="-123415" b="-517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62451" t="-850000" b="-51785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29717060"/>
                      </a:ext>
                    </a:extLst>
                  </a:tr>
                  <a:tr h="350730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985185" r="-358500" b="-43703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7220" t="-985185" r="-176834" b="-43703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23902" t="-985185" r="-123415" b="-4370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62451" t="-985185" b="-43703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75902101"/>
                      </a:ext>
                    </a:extLst>
                  </a:tr>
                  <a:tr h="350730">
                    <a:tc rowSpan="2"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523214" r="-358500" b="-110714"/>
                          </a:stretch>
                        </a:blipFill>
                      </a:tcPr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75439" t="-523214" r="-528947" b="-110714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83077" t="-523214" r="-827692" b="-110714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80000" marR="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73750" t="-523214" r="-572500" b="-110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23902" t="-1046429" r="-123415" b="-321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62451" t="-1046429" b="-3214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12157696"/>
                      </a:ext>
                    </a:extLst>
                  </a:tr>
                  <a:tr h="350730">
                    <a:tc gridSpan="2" v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23902" t="-1146429" r="-123415" b="-221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62451" t="-1146429" b="-2214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51535160"/>
                      </a:ext>
                    </a:extLst>
                  </a:tr>
                  <a:tr h="350730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1292593" r="-358500" b="-12963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7220" t="-1292593" r="-176834" b="-12963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23902" t="-1292593" r="-123415" b="-1296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62451" t="-1292593" b="-12963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8707218"/>
                      </a:ext>
                    </a:extLst>
                  </a:tr>
                  <a:tr h="350730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1342857" r="-358500" b="-2500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7220" t="-1342857" r="-176834" b="-2500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23902" t="-1342857" r="-123415" b="-2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62451" t="-1342857" b="-25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5976648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534713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4C96FF"/>
      </a:hlink>
      <a:folHlink>
        <a:srgbClr val="0066FF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12708</TotalTime>
  <Words>942</Words>
  <Application>Microsoft Macintosh PowerPoint</Application>
  <PresentationFormat>Widescreen</PresentationFormat>
  <Paragraphs>105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Bahnschrift</vt:lpstr>
      <vt:lpstr>Calibri</vt:lpstr>
      <vt:lpstr>Cambria Math</vt:lpstr>
      <vt:lpstr>Corbel</vt:lpstr>
      <vt:lpstr>Office Theme</vt:lpstr>
      <vt:lpstr>Surds</vt:lpstr>
      <vt:lpstr>Surds</vt:lpstr>
      <vt:lpstr>Surds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 Day (Staff)</dc:creator>
  <cp:lastModifiedBy>N Day (Staff)</cp:lastModifiedBy>
  <cp:revision>3</cp:revision>
  <dcterms:created xsi:type="dcterms:W3CDTF">2021-11-07T22:04:41Z</dcterms:created>
  <dcterms:modified xsi:type="dcterms:W3CDTF">2021-11-27T15:37:56Z</dcterms:modified>
</cp:coreProperties>
</file>