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88" r:id="rId2"/>
    <p:sldId id="289" r:id="rId3"/>
    <p:sldId id="291" r:id="rId4"/>
    <p:sldId id="29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1D5980-662A-4744-960F-F4A4C9AF7C43}" v="20" dt="2021-12-02T19:19:33.7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44"/>
    <p:restoredTop sz="96302"/>
  </p:normalViewPr>
  <p:slideViewPr>
    <p:cSldViewPr snapToGrid="0" snapToObjects="1">
      <p:cViewPr varScale="1">
        <p:scale>
          <a:sx n="155" d="100"/>
          <a:sy n="155" d="100"/>
        </p:scale>
        <p:origin x="216" y="2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8" d="100"/>
          <a:sy n="128" d="100"/>
        </p:scale>
        <p:origin x="425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477E604-4566-F349-B015-633281DA3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EE10EF-1983-2443-AB92-F52CA96A84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C03DB-277B-F04D-8B46-DA9B715806A9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ECCD05-52E9-7F4E-AA10-677945DCE6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F5FA3B-F1D2-D542-B7D0-53EF8840C6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D1896-BD88-5A46-B749-08926D1280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943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CB722-F5D9-4740-9827-A0CAD428721E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5E734-D1C8-944B-BBCF-08E8F26BE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889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5E734-D1C8-944B-BBCF-08E8F26BEBB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176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alf-frame 6">
            <a:extLst>
              <a:ext uri="{FF2B5EF4-FFF2-40B4-BE49-F238E27FC236}">
                <a16:creationId xmlns:a16="http://schemas.microsoft.com/office/drawing/2014/main" id="{B85CB996-A7CA-B441-87A2-036A6FD95850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bg2"/>
                </a:solidFill>
              </a:rPr>
              <a:t>InterwovenMaths.com</a:t>
            </a:r>
          </a:p>
        </p:txBody>
      </p:sp>
      <p:sp>
        <p:nvSpPr>
          <p:cNvPr id="8" name="Half-frame 7">
            <a:extLst>
              <a:ext uri="{FF2B5EF4-FFF2-40B4-BE49-F238E27FC236}">
                <a16:creationId xmlns:a16="http://schemas.microsoft.com/office/drawing/2014/main" id="{E1F8CDB2-CC46-8F43-85AC-587B64AAA38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406F0E6-61E0-B54E-878A-9AC19F7BEDA2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8100" y="108246"/>
            <a:chExt cx="615950" cy="631529"/>
          </a:xfrm>
        </p:grpSpPr>
        <p:pic>
          <p:nvPicPr>
            <p:cNvPr id="10" name="Graphic 9" descr="Alterations &amp; Tailoring outline">
              <a:extLst>
                <a:ext uri="{FF2B5EF4-FFF2-40B4-BE49-F238E27FC236}">
                  <a16:creationId xmlns:a16="http://schemas.microsoft.com/office/drawing/2014/main" id="{C0E2D3BF-97D2-F248-AF40-20CD5664F7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73541" y="108246"/>
              <a:ext cx="587829" cy="587829"/>
            </a:xfrm>
            <a:prstGeom prst="rect">
              <a:avLst/>
            </a:prstGeom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69E41F2-D5AF-8348-9380-C08B4462416E}"/>
                </a:ext>
              </a:extLst>
            </p:cNvPr>
            <p:cNvSpPr/>
            <p:nvPr/>
          </p:nvSpPr>
          <p:spPr>
            <a:xfrm>
              <a:off x="11468100" y="123825"/>
              <a:ext cx="615950" cy="6159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DF35908-52AC-1948-859A-0BCF673CE791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bg2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C52EC418-C4BE-284A-93B4-EDD58886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7883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sz="6000" b="1"/>
            </a:lvl1pPr>
          </a:lstStyle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6987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9500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272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mC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262256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2664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romC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6792" y="319149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98655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erages_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0" dirty="0">
                <a:solidFill>
                  <a:schemeClr val="bg2"/>
                </a:solidFill>
              </a:rPr>
              <a:t>Averages with…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550" y="288632"/>
            <a:ext cx="6392254" cy="823146"/>
          </a:xfrm>
          <a:prstGeom prst="rect">
            <a:avLst/>
          </a:prstGeom>
        </p:spPr>
        <p:txBody>
          <a:bodyPr/>
          <a:lstStyle>
            <a:lvl1pPr>
              <a:defRPr sz="6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0355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verages_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9960" y="366568"/>
            <a:ext cx="5134432" cy="823146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0" dirty="0">
                <a:solidFill>
                  <a:schemeClr val="bg2"/>
                </a:solidFill>
              </a:rPr>
              <a:t>Averages with…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224864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15140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8" r:id="rId3"/>
    <p:sldLayoutId id="2147483670" r:id="rId4"/>
    <p:sldLayoutId id="2147483669" r:id="rId5"/>
    <p:sldLayoutId id="2147483673" r:id="rId6"/>
    <p:sldLayoutId id="2147483674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A2A776-5379-49F1-B1DF-422A6E16A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Fractions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FCF13693-ED62-43E5-A3DF-9DE89FBB730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57808" y="1254950"/>
              <a:ext cx="11672933" cy="504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98381">
                      <a:extLst>
                        <a:ext uri="{9D8B030D-6E8A-4147-A177-3AD203B41FA5}">
                          <a16:colId xmlns:a16="http://schemas.microsoft.com/office/drawing/2014/main" val="2188069656"/>
                        </a:ext>
                      </a:extLst>
                    </a:gridCol>
                    <a:gridCol w="1028852">
                      <a:extLst>
                        <a:ext uri="{9D8B030D-6E8A-4147-A177-3AD203B41FA5}">
                          <a16:colId xmlns:a16="http://schemas.microsoft.com/office/drawing/2014/main" val="483471333"/>
                        </a:ext>
                      </a:extLst>
                    </a:gridCol>
                    <a:gridCol w="1028852">
                      <a:extLst>
                        <a:ext uri="{9D8B030D-6E8A-4147-A177-3AD203B41FA5}">
                          <a16:colId xmlns:a16="http://schemas.microsoft.com/office/drawing/2014/main" val="2925858976"/>
                        </a:ext>
                      </a:extLst>
                    </a:gridCol>
                    <a:gridCol w="1028852">
                      <a:extLst>
                        <a:ext uri="{9D8B030D-6E8A-4147-A177-3AD203B41FA5}">
                          <a16:colId xmlns:a16="http://schemas.microsoft.com/office/drawing/2014/main" val="528148663"/>
                        </a:ext>
                      </a:extLst>
                    </a:gridCol>
                    <a:gridCol w="498381">
                      <a:extLst>
                        <a:ext uri="{9D8B030D-6E8A-4147-A177-3AD203B41FA5}">
                          <a16:colId xmlns:a16="http://schemas.microsoft.com/office/drawing/2014/main" val="2174280365"/>
                        </a:ext>
                      </a:extLst>
                    </a:gridCol>
                    <a:gridCol w="1034490">
                      <a:extLst>
                        <a:ext uri="{9D8B030D-6E8A-4147-A177-3AD203B41FA5}">
                          <a16:colId xmlns:a16="http://schemas.microsoft.com/office/drawing/2014/main" val="2676367615"/>
                        </a:ext>
                      </a:extLst>
                    </a:gridCol>
                    <a:gridCol w="1034490">
                      <a:extLst>
                        <a:ext uri="{9D8B030D-6E8A-4147-A177-3AD203B41FA5}">
                          <a16:colId xmlns:a16="http://schemas.microsoft.com/office/drawing/2014/main" val="2690176864"/>
                        </a:ext>
                      </a:extLst>
                    </a:gridCol>
                    <a:gridCol w="1034490">
                      <a:extLst>
                        <a:ext uri="{9D8B030D-6E8A-4147-A177-3AD203B41FA5}">
                          <a16:colId xmlns:a16="http://schemas.microsoft.com/office/drawing/2014/main" val="1784641597"/>
                        </a:ext>
                      </a:extLst>
                    </a:gridCol>
                    <a:gridCol w="498381">
                      <a:extLst>
                        <a:ext uri="{9D8B030D-6E8A-4147-A177-3AD203B41FA5}">
                          <a16:colId xmlns:a16="http://schemas.microsoft.com/office/drawing/2014/main" val="2916045290"/>
                        </a:ext>
                      </a:extLst>
                    </a:gridCol>
                    <a:gridCol w="996941">
                      <a:extLst>
                        <a:ext uri="{9D8B030D-6E8A-4147-A177-3AD203B41FA5}">
                          <a16:colId xmlns:a16="http://schemas.microsoft.com/office/drawing/2014/main" val="2126523926"/>
                        </a:ext>
                      </a:extLst>
                    </a:gridCol>
                    <a:gridCol w="996941">
                      <a:extLst>
                        <a:ext uri="{9D8B030D-6E8A-4147-A177-3AD203B41FA5}">
                          <a16:colId xmlns:a16="http://schemas.microsoft.com/office/drawing/2014/main" val="3585363021"/>
                        </a:ext>
                      </a:extLst>
                    </a:gridCol>
                    <a:gridCol w="996941">
                      <a:extLst>
                        <a:ext uri="{9D8B030D-6E8A-4147-A177-3AD203B41FA5}">
                          <a16:colId xmlns:a16="http://schemas.microsoft.com/office/drawing/2014/main" val="2802094906"/>
                        </a:ext>
                      </a:extLst>
                    </a:gridCol>
                    <a:gridCol w="996941">
                      <a:extLst>
                        <a:ext uri="{9D8B030D-6E8A-4147-A177-3AD203B41FA5}">
                          <a16:colId xmlns:a16="http://schemas.microsoft.com/office/drawing/2014/main" val="3735140114"/>
                        </a:ext>
                      </a:extLst>
                    </a:gridCol>
                  </a:tblGrid>
                  <a:tr h="720000">
                    <a:tc gridSpan="13">
                      <a:txBody>
                        <a:bodyPr/>
                        <a:lstStyle/>
                        <a:p>
                          <a:pPr algn="l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For each set of numbers find: (</a:t>
                          </a:r>
                          <a:r>
                            <a:rPr lang="en-GB" sz="2400" b="0" dirty="0" err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 the mean, (ii) the median, (iii) the range.</a:t>
                          </a:r>
                        </a:p>
                        <a:p>
                          <a:pPr algn="l"/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Leave your answers in their simplest form.</a:t>
                          </a: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92048371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2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g)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m)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85656710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200" b="0" i="1" u="none" strike="noStrike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   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h)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n)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35298018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2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2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2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o)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2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59041400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2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j)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2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2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2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p)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2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2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18510616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e)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2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k)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2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2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2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q)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2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2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2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80491747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f)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2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2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l)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2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2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2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r)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2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2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2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2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f>
                                <m:fPr>
                                  <m:ctrlP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2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2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2829514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FCF13693-ED62-43E5-A3DF-9DE89FBB730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57808" y="1254950"/>
              <a:ext cx="11672933" cy="504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98381">
                      <a:extLst>
                        <a:ext uri="{9D8B030D-6E8A-4147-A177-3AD203B41FA5}">
                          <a16:colId xmlns:a16="http://schemas.microsoft.com/office/drawing/2014/main" val="2188069656"/>
                        </a:ext>
                      </a:extLst>
                    </a:gridCol>
                    <a:gridCol w="1028852">
                      <a:extLst>
                        <a:ext uri="{9D8B030D-6E8A-4147-A177-3AD203B41FA5}">
                          <a16:colId xmlns:a16="http://schemas.microsoft.com/office/drawing/2014/main" val="483471333"/>
                        </a:ext>
                      </a:extLst>
                    </a:gridCol>
                    <a:gridCol w="1028852">
                      <a:extLst>
                        <a:ext uri="{9D8B030D-6E8A-4147-A177-3AD203B41FA5}">
                          <a16:colId xmlns:a16="http://schemas.microsoft.com/office/drawing/2014/main" val="2925858976"/>
                        </a:ext>
                      </a:extLst>
                    </a:gridCol>
                    <a:gridCol w="1028852">
                      <a:extLst>
                        <a:ext uri="{9D8B030D-6E8A-4147-A177-3AD203B41FA5}">
                          <a16:colId xmlns:a16="http://schemas.microsoft.com/office/drawing/2014/main" val="528148663"/>
                        </a:ext>
                      </a:extLst>
                    </a:gridCol>
                    <a:gridCol w="498381">
                      <a:extLst>
                        <a:ext uri="{9D8B030D-6E8A-4147-A177-3AD203B41FA5}">
                          <a16:colId xmlns:a16="http://schemas.microsoft.com/office/drawing/2014/main" val="2174280365"/>
                        </a:ext>
                      </a:extLst>
                    </a:gridCol>
                    <a:gridCol w="1034490">
                      <a:extLst>
                        <a:ext uri="{9D8B030D-6E8A-4147-A177-3AD203B41FA5}">
                          <a16:colId xmlns:a16="http://schemas.microsoft.com/office/drawing/2014/main" val="2676367615"/>
                        </a:ext>
                      </a:extLst>
                    </a:gridCol>
                    <a:gridCol w="1034490">
                      <a:extLst>
                        <a:ext uri="{9D8B030D-6E8A-4147-A177-3AD203B41FA5}">
                          <a16:colId xmlns:a16="http://schemas.microsoft.com/office/drawing/2014/main" val="2690176864"/>
                        </a:ext>
                      </a:extLst>
                    </a:gridCol>
                    <a:gridCol w="1034490">
                      <a:extLst>
                        <a:ext uri="{9D8B030D-6E8A-4147-A177-3AD203B41FA5}">
                          <a16:colId xmlns:a16="http://schemas.microsoft.com/office/drawing/2014/main" val="1784641597"/>
                        </a:ext>
                      </a:extLst>
                    </a:gridCol>
                    <a:gridCol w="498381">
                      <a:extLst>
                        <a:ext uri="{9D8B030D-6E8A-4147-A177-3AD203B41FA5}">
                          <a16:colId xmlns:a16="http://schemas.microsoft.com/office/drawing/2014/main" val="2916045290"/>
                        </a:ext>
                      </a:extLst>
                    </a:gridCol>
                    <a:gridCol w="996941">
                      <a:extLst>
                        <a:ext uri="{9D8B030D-6E8A-4147-A177-3AD203B41FA5}">
                          <a16:colId xmlns:a16="http://schemas.microsoft.com/office/drawing/2014/main" val="2126523926"/>
                        </a:ext>
                      </a:extLst>
                    </a:gridCol>
                    <a:gridCol w="996941">
                      <a:extLst>
                        <a:ext uri="{9D8B030D-6E8A-4147-A177-3AD203B41FA5}">
                          <a16:colId xmlns:a16="http://schemas.microsoft.com/office/drawing/2014/main" val="3585363021"/>
                        </a:ext>
                      </a:extLst>
                    </a:gridCol>
                    <a:gridCol w="996941">
                      <a:extLst>
                        <a:ext uri="{9D8B030D-6E8A-4147-A177-3AD203B41FA5}">
                          <a16:colId xmlns:a16="http://schemas.microsoft.com/office/drawing/2014/main" val="2802094906"/>
                        </a:ext>
                      </a:extLst>
                    </a:gridCol>
                    <a:gridCol w="996941">
                      <a:extLst>
                        <a:ext uri="{9D8B030D-6E8A-4147-A177-3AD203B41FA5}">
                          <a16:colId xmlns:a16="http://schemas.microsoft.com/office/drawing/2014/main" val="3735140114"/>
                        </a:ext>
                      </a:extLst>
                    </a:gridCol>
                  </a:tblGrid>
                  <a:tr h="720000">
                    <a:tc gridSpan="13">
                      <a:txBody>
                        <a:bodyPr/>
                        <a:lstStyle/>
                        <a:p>
                          <a:pPr algn="l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For each set of numbers find: (</a:t>
                          </a:r>
                          <a:r>
                            <a:rPr lang="en-GB" sz="2400" b="0" dirty="0" err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 the mean, (ii) the median, (iii) the range.</a:t>
                          </a:r>
                        </a:p>
                        <a:p>
                          <a:pPr algn="l"/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Leave your answers in their simplest form.</a:t>
                          </a: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l"/>
                          <a:endParaRPr lang="en-GB" sz="1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92048371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8148" t="-107018" r="-987654" b="-5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48148" t="-107018" r="-887654" b="-5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45122" t="-107018" r="-776829" b="-5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g)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7531" t="-107018" r="-638272" b="-5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91463" t="-107018" r="-530488" b="-5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98765" t="-107018" r="-437037" b="-5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m)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776923" t="-107018" r="-302564" b="-5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65823" t="-107018" r="-198734" b="-5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78205" t="-107018" r="-101282" b="-5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64557" t="-107018" b="-5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85656710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8148" t="-207018" r="-987654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48148" t="-207018" r="-887654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45122" t="-207018" r="-776829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h)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7531" t="-207018" r="-638272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91463" t="-207018" r="-530488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98765" t="-207018" r="-437037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n)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776923" t="-207018" r="-302564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65823" t="-207018" r="-198734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78205" t="-207018" r="-101282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64557" t="-207018" b="-4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35298018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8148" t="-312500" r="-987654" b="-30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48148" t="-312500" r="-887654" b="-30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45122" t="-312500" r="-776829" b="-30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7531" t="-312500" r="-638272" b="-30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91463" t="-312500" r="-530488" b="-30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98765" t="-312500" r="-437037" b="-30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o)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776923" t="-312500" r="-302564" b="-30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65823" t="-312500" r="-198734" b="-30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78205" t="-312500" r="-101282" b="-30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64557" t="-312500" b="-3071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59041400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8148" t="-405263" r="-987654" b="-20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48148" t="-405263" r="-887654" b="-20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45122" t="-405263" r="-776829" b="-20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j)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7531" t="-405263" r="-638272" b="-20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91463" t="-405263" r="-530488" b="-20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98765" t="-405263" r="-437037" b="-20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p)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776923" t="-405263" r="-302564" b="-20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65823" t="-405263" r="-198734" b="-20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78205" t="-405263" r="-101282" b="-20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64557" t="-405263" b="-2017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18510616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e)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8148" t="-505263" r="-987654" b="-10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48148" t="-505263" r="-887654" b="-10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45122" t="-505263" r="-776829" b="-10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k)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7531" t="-505263" r="-638272" b="-10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91463" t="-505263" r="-530488" b="-10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98765" t="-505263" r="-437037" b="-10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q)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776923" t="-505263" r="-302564" b="-10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65823" t="-505263" r="-198734" b="-10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78205" t="-505263" r="-101282" b="-10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64557" t="-505263" b="-1017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0491747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f)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8148" t="-605263" r="-987654" b="-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48148" t="-605263" r="-887654" b="-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45122" t="-605263" r="-776829" b="-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l)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97531" t="-605263" r="-638272" b="-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91463" t="-605263" r="-530488" b="-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98765" t="-605263" r="-437037" b="-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r)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776923" t="-605263" r="-302564" b="-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65823" t="-605263" r="-198734" b="-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78205" t="-605263" r="-101282" b="-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64557" t="-605263" b="-17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2829514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373292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A264E-4464-44CB-9F6D-3933EBC2C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Fractions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3810FBD8-E893-F14B-8979-7962253C300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3499" y="1246076"/>
              <a:ext cx="11574555" cy="504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00">
                      <a:extLst>
                        <a:ext uri="{9D8B030D-6E8A-4147-A177-3AD203B41FA5}">
                          <a16:colId xmlns:a16="http://schemas.microsoft.com/office/drawing/2014/main" val="1319160766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3520087829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4290899013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1814195277"/>
                        </a:ext>
                      </a:extLst>
                    </a:gridCol>
                    <a:gridCol w="2142185">
                      <a:extLst>
                        <a:ext uri="{9D8B030D-6E8A-4147-A177-3AD203B41FA5}">
                          <a16:colId xmlns:a16="http://schemas.microsoft.com/office/drawing/2014/main" val="310189330"/>
                        </a:ext>
                      </a:extLst>
                    </a:gridCol>
                    <a:gridCol w="2142185">
                      <a:extLst>
                        <a:ext uri="{9D8B030D-6E8A-4147-A177-3AD203B41FA5}">
                          <a16:colId xmlns:a16="http://schemas.microsoft.com/office/drawing/2014/main" val="768490592"/>
                        </a:ext>
                      </a:extLst>
                    </a:gridCol>
                    <a:gridCol w="2142185">
                      <a:extLst>
                        <a:ext uri="{9D8B030D-6E8A-4147-A177-3AD203B41FA5}">
                          <a16:colId xmlns:a16="http://schemas.microsoft.com/office/drawing/2014/main" val="2200226963"/>
                        </a:ext>
                      </a:extLst>
                    </a:gridCol>
                  </a:tblGrid>
                  <a:tr h="720000">
                    <a:tc>
                      <a:txBody>
                        <a:bodyPr/>
                        <a:lstStyle/>
                        <a:p>
                          <a:pPr algn="ctr"/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2400" b="0" dirty="0" err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 mean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(ii) median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(iii) range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70004791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800" b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a)</a:t>
                          </a: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89881924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b)</a:t>
                          </a: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   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18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00256060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c)</a:t>
                          </a: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23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15397196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d)</a:t>
                          </a: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rgbClr val="C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280899694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e)</a:t>
                          </a: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44664057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f)</a:t>
                          </a: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rgbClr val="C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rgbClr val="C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429665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3810FBD8-E893-F14B-8979-7962253C300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01771427"/>
                  </p:ext>
                </p:extLst>
              </p:nvPr>
            </p:nvGraphicFramePr>
            <p:xfrm>
              <a:off x="313499" y="1246076"/>
              <a:ext cx="11574555" cy="504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00">
                      <a:extLst>
                        <a:ext uri="{9D8B030D-6E8A-4147-A177-3AD203B41FA5}">
                          <a16:colId xmlns:a16="http://schemas.microsoft.com/office/drawing/2014/main" val="1319160766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3520087829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4290899013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1814195277"/>
                        </a:ext>
                      </a:extLst>
                    </a:gridCol>
                    <a:gridCol w="2142185">
                      <a:extLst>
                        <a:ext uri="{9D8B030D-6E8A-4147-A177-3AD203B41FA5}">
                          <a16:colId xmlns:a16="http://schemas.microsoft.com/office/drawing/2014/main" val="310189330"/>
                        </a:ext>
                      </a:extLst>
                    </a:gridCol>
                    <a:gridCol w="2142185">
                      <a:extLst>
                        <a:ext uri="{9D8B030D-6E8A-4147-A177-3AD203B41FA5}">
                          <a16:colId xmlns:a16="http://schemas.microsoft.com/office/drawing/2014/main" val="768490592"/>
                        </a:ext>
                      </a:extLst>
                    </a:gridCol>
                    <a:gridCol w="2142185">
                      <a:extLst>
                        <a:ext uri="{9D8B030D-6E8A-4147-A177-3AD203B41FA5}">
                          <a16:colId xmlns:a16="http://schemas.microsoft.com/office/drawing/2014/main" val="2200226963"/>
                        </a:ext>
                      </a:extLst>
                    </a:gridCol>
                  </a:tblGrid>
                  <a:tr h="720000">
                    <a:tc>
                      <a:txBody>
                        <a:bodyPr/>
                        <a:lstStyle/>
                        <a:p>
                          <a:pPr algn="ctr"/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2400" b="0" dirty="0" err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 mean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(ii) median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(iii) range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70004791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627" t="-99160" r="-647881" b="-5058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6962" t="-99160" r="-545148" b="-5058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8051" t="-99160" r="-447458" b="-5058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40057" t="-99160" r="-200000" b="-5058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41026" t="-99160" r="-100570" b="-5058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9773" t="-99160" r="-284" b="-50588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89881924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627" t="-200847" r="-647881" b="-4101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6962" t="-200847" r="-545148" b="-4101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8051" t="-200847" r="-447458" b="-4101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40057" t="-200847" r="-200000" b="-4101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41026" t="-200847" r="-100570" b="-4101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9773" t="-200847" r="-284" b="-4101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00256060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627" t="-300847" r="-647881" b="-3101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6962" t="-300847" r="-545148" b="-3101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8051" t="-300847" r="-447458" b="-3101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40057" t="-300847" r="-200000" b="-3101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41026" t="-300847" r="-100570" b="-3101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9773" t="-300847" r="-284" b="-3101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15397196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627" t="-400847" r="-647881" b="-2101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6962" t="-400847" r="-545148" b="-2101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8051" t="-400847" r="-447458" b="-2101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40057" t="-400847" r="-200000" b="-2101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41026" t="-400847" r="-100570" b="-2101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9773" t="-400847" r="-284" b="-2101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80899694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e)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627" t="-496639" r="-647881" b="-1084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6962" t="-496639" r="-545148" b="-1084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8051" t="-496639" r="-447458" b="-1084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40057" t="-496639" r="-200000" b="-1084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41026" t="-496639" r="-100570" b="-1084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9773" t="-496639" r="-284" b="-10840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44664057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f)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627" t="-601695" r="-647881" b="-93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6962" t="-601695" r="-545148" b="-93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8051" t="-601695" r="-447458" b="-93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40057" t="-601695" r="-200000" b="-93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41026" t="-601695" r="-100570" b="-93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9773" t="-601695" r="-284" b="-932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429665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302235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A264E-4464-44CB-9F6D-3933EBC2C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Fractions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3810FBD8-E893-F14B-8979-7962253C300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3499" y="1246076"/>
              <a:ext cx="11574555" cy="504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00">
                      <a:extLst>
                        <a:ext uri="{9D8B030D-6E8A-4147-A177-3AD203B41FA5}">
                          <a16:colId xmlns:a16="http://schemas.microsoft.com/office/drawing/2014/main" val="1319160766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3520087829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4290899013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1814195277"/>
                        </a:ext>
                      </a:extLst>
                    </a:gridCol>
                    <a:gridCol w="2142185">
                      <a:extLst>
                        <a:ext uri="{9D8B030D-6E8A-4147-A177-3AD203B41FA5}">
                          <a16:colId xmlns:a16="http://schemas.microsoft.com/office/drawing/2014/main" val="310189330"/>
                        </a:ext>
                      </a:extLst>
                    </a:gridCol>
                    <a:gridCol w="2142185">
                      <a:extLst>
                        <a:ext uri="{9D8B030D-6E8A-4147-A177-3AD203B41FA5}">
                          <a16:colId xmlns:a16="http://schemas.microsoft.com/office/drawing/2014/main" val="768490592"/>
                        </a:ext>
                      </a:extLst>
                    </a:gridCol>
                    <a:gridCol w="2142185">
                      <a:extLst>
                        <a:ext uri="{9D8B030D-6E8A-4147-A177-3AD203B41FA5}">
                          <a16:colId xmlns:a16="http://schemas.microsoft.com/office/drawing/2014/main" val="2200226963"/>
                        </a:ext>
                      </a:extLst>
                    </a:gridCol>
                  </a:tblGrid>
                  <a:tr h="720000">
                    <a:tc>
                      <a:txBody>
                        <a:bodyPr/>
                        <a:lstStyle/>
                        <a:p>
                          <a:pPr algn="ctr"/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2400" b="0" dirty="0" err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 mean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(ii) median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(iii) range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70004791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g)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89881924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h)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00256060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  <m:r>
                                <a:rPr lang="en-GB" sz="2800" b="0" i="1" u="none" strike="noStrike" dirty="0" smtClean="0">
                                  <a:solidFill>
                                    <a:srgbClr val="C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2800" b="0" i="1" u="none" strike="noStrike" dirty="0" smtClean="0">
                                  <a:solidFill>
                                    <a:srgbClr val="C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15397196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j)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rgbClr val="C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2800" b="0" i="1" u="none" strike="noStrike" dirty="0" smtClean="0">
                                  <a:solidFill>
                                    <a:srgbClr val="C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=3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2800" b="0" i="1" u="none" strike="noStrike" dirty="0" smtClean="0">
                                  <a:solidFill>
                                    <a:srgbClr val="C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=3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280899694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k)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rgbClr val="C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2800" b="0" i="1" u="none" strike="noStrike" dirty="0" smtClean="0">
                                  <a:solidFill>
                                    <a:srgbClr val="C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=2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47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GB" sz="2800" b="0" i="1" u="none" strike="noStrike" dirty="0" smtClean="0">
                                  <a:solidFill>
                                    <a:srgbClr val="C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=7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44664057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l)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27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2800" b="0" i="1" u="none" strike="noStrike" dirty="0" smtClean="0">
                                  <a:solidFill>
                                    <a:srgbClr val="C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=6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2800" b="0" i="1" u="none" strike="noStrike" dirty="0" smtClean="0">
                                  <a:solidFill>
                                    <a:srgbClr val="C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=5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33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  <m:r>
                                <a:rPr lang="en-GB" sz="2800" b="0" i="1" u="none" strike="noStrike" dirty="0" smtClean="0">
                                  <a:solidFill>
                                    <a:srgbClr val="C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=4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429665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3810FBD8-E893-F14B-8979-7962253C300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3499" y="1246076"/>
              <a:ext cx="11574555" cy="504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00">
                      <a:extLst>
                        <a:ext uri="{9D8B030D-6E8A-4147-A177-3AD203B41FA5}">
                          <a16:colId xmlns:a16="http://schemas.microsoft.com/office/drawing/2014/main" val="1319160766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3520087829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4290899013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1814195277"/>
                        </a:ext>
                      </a:extLst>
                    </a:gridCol>
                    <a:gridCol w="2142185">
                      <a:extLst>
                        <a:ext uri="{9D8B030D-6E8A-4147-A177-3AD203B41FA5}">
                          <a16:colId xmlns:a16="http://schemas.microsoft.com/office/drawing/2014/main" val="310189330"/>
                        </a:ext>
                      </a:extLst>
                    </a:gridCol>
                    <a:gridCol w="2142185">
                      <a:extLst>
                        <a:ext uri="{9D8B030D-6E8A-4147-A177-3AD203B41FA5}">
                          <a16:colId xmlns:a16="http://schemas.microsoft.com/office/drawing/2014/main" val="768490592"/>
                        </a:ext>
                      </a:extLst>
                    </a:gridCol>
                    <a:gridCol w="2142185">
                      <a:extLst>
                        <a:ext uri="{9D8B030D-6E8A-4147-A177-3AD203B41FA5}">
                          <a16:colId xmlns:a16="http://schemas.microsoft.com/office/drawing/2014/main" val="2200226963"/>
                        </a:ext>
                      </a:extLst>
                    </a:gridCol>
                  </a:tblGrid>
                  <a:tr h="720000">
                    <a:tc>
                      <a:txBody>
                        <a:bodyPr/>
                        <a:lstStyle/>
                        <a:p>
                          <a:pPr algn="ctr"/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2400" b="0" dirty="0" err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 mean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(ii) median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(iii) range</a:t>
                          </a:r>
                        </a:p>
                      </a:txBody>
                      <a:tcPr marL="28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70004791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g)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018" t="-103571" r="-643860" b="-517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8407" t="-103571" r="-549558" b="-517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6140" t="-103571" r="-444737" b="-517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40237" t="-103571" r="-200000" b="-517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40237" t="-103571" r="-100000" b="-517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40237" t="-103571" b="-5178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89881924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h)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018" t="-200000" r="-643860" b="-4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8407" t="-200000" r="-549558" b="-4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6140" t="-200000" r="-444737" b="-4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40237" t="-200000" r="-200000" b="-4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40237" t="-200000" r="-100000" b="-4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40237" t="-200000" b="-40877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00256060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018" t="-300000" r="-643860" b="-3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8407" t="-300000" r="-549558" b="-3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6140" t="-300000" r="-444737" b="-3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40237" t="-300000" r="-200000" b="-3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40237" t="-300000" r="-100000" b="-3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40237" t="-300000" b="-30877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15397196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j)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018" t="-400000" r="-643860" b="-2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8407" t="-400000" r="-549558" b="-2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6140" t="-400000" r="-444737" b="-2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40237" t="-400000" r="-200000" b="-2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40237" t="-400000" r="-100000" b="-2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40237" t="-400000" b="-20877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80899694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k)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018" t="-508929" r="-643860" b="-1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8407" t="-508929" r="-549558" b="-1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6140" t="-508929" r="-444737" b="-1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40237" t="-508929" r="-200000" b="-1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40237" t="-508929" r="-100000" b="-1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40237" t="-508929" b="-112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44664057"/>
                      </a:ext>
                    </a:extLst>
                  </a:tr>
                  <a:tr h="720000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l)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018" t="-598246" r="-643860" b="-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8407" t="-598246" r="-549558" b="-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6140" t="-598246" r="-444737" b="-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40237" t="-598246" r="-200000" b="-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40237" t="-598246" r="-100000" b="-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40237" t="-598246" b="-105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429665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16805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A264E-4464-44CB-9F6D-3933EBC2C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Fractions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2AF8E08B-69AD-2B46-95B6-4E16750E73A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3499" y="1403796"/>
              <a:ext cx="11445307" cy="488227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20000">
                      <a:extLst>
                        <a:ext uri="{9D8B030D-6E8A-4147-A177-3AD203B41FA5}">
                          <a16:colId xmlns:a16="http://schemas.microsoft.com/office/drawing/2014/main" val="1319160766"/>
                        </a:ext>
                      </a:extLst>
                    </a:gridCol>
                    <a:gridCol w="1396561">
                      <a:extLst>
                        <a:ext uri="{9D8B030D-6E8A-4147-A177-3AD203B41FA5}">
                          <a16:colId xmlns:a16="http://schemas.microsoft.com/office/drawing/2014/main" val="3520087829"/>
                        </a:ext>
                      </a:extLst>
                    </a:gridCol>
                    <a:gridCol w="1396561">
                      <a:extLst>
                        <a:ext uri="{9D8B030D-6E8A-4147-A177-3AD203B41FA5}">
                          <a16:colId xmlns:a16="http://schemas.microsoft.com/office/drawing/2014/main" val="4290899013"/>
                        </a:ext>
                      </a:extLst>
                    </a:gridCol>
                    <a:gridCol w="1396561">
                      <a:extLst>
                        <a:ext uri="{9D8B030D-6E8A-4147-A177-3AD203B41FA5}">
                          <a16:colId xmlns:a16="http://schemas.microsoft.com/office/drawing/2014/main" val="592729060"/>
                        </a:ext>
                      </a:extLst>
                    </a:gridCol>
                    <a:gridCol w="1396561">
                      <a:extLst>
                        <a:ext uri="{9D8B030D-6E8A-4147-A177-3AD203B41FA5}">
                          <a16:colId xmlns:a16="http://schemas.microsoft.com/office/drawing/2014/main" val="1814195277"/>
                        </a:ext>
                      </a:extLst>
                    </a:gridCol>
                    <a:gridCol w="1713021">
                      <a:extLst>
                        <a:ext uri="{9D8B030D-6E8A-4147-A177-3AD203B41FA5}">
                          <a16:colId xmlns:a16="http://schemas.microsoft.com/office/drawing/2014/main" val="310189330"/>
                        </a:ext>
                      </a:extLst>
                    </a:gridCol>
                    <a:gridCol w="1713021">
                      <a:extLst>
                        <a:ext uri="{9D8B030D-6E8A-4147-A177-3AD203B41FA5}">
                          <a16:colId xmlns:a16="http://schemas.microsoft.com/office/drawing/2014/main" val="768490592"/>
                        </a:ext>
                      </a:extLst>
                    </a:gridCol>
                    <a:gridCol w="1713021">
                      <a:extLst>
                        <a:ext uri="{9D8B030D-6E8A-4147-A177-3AD203B41FA5}">
                          <a16:colId xmlns:a16="http://schemas.microsoft.com/office/drawing/2014/main" val="2200226963"/>
                        </a:ext>
                      </a:extLst>
                    </a:gridCol>
                  </a:tblGrid>
                  <a:tr h="697468">
                    <a:tc>
                      <a:txBody>
                        <a:bodyPr/>
                        <a:lstStyle/>
                        <a:p>
                          <a:pPr algn="l"/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80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80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80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80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80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2400" b="0" dirty="0" err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 mean</a:t>
                          </a:r>
                        </a:p>
                      </a:txBody>
                      <a:tcPr marL="180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(ii) median</a:t>
                          </a:r>
                        </a:p>
                      </a:txBody>
                      <a:tcPr marL="180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(iii) range</a:t>
                          </a:r>
                        </a:p>
                      </a:txBody>
                      <a:tcPr marL="180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70004791"/>
                      </a:ext>
                    </a:extLst>
                  </a:tr>
                  <a:tr h="697468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m)</a:t>
                          </a: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89881924"/>
                      </a:ext>
                    </a:extLst>
                  </a:tr>
                  <a:tr h="697468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n)</a:t>
                          </a: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00256060"/>
                      </a:ext>
                    </a:extLst>
                  </a:tr>
                  <a:tr h="697468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o)</a:t>
                          </a: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rgbClr val="C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15397196"/>
                      </a:ext>
                    </a:extLst>
                  </a:tr>
                  <a:tr h="697468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p)</a:t>
                          </a: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rgbClr val="C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rgbClr val="C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2800" b="0" i="1" u="none" strike="noStrike" dirty="0" smtClean="0">
                                  <a:solidFill>
                                    <a:srgbClr val="C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280899694"/>
                      </a:ext>
                    </a:extLst>
                  </a:tr>
                  <a:tr h="697468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q)</a:t>
                          </a: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rgbClr val="C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78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den>
                              </m:f>
                              <m:r>
                                <a:rPr lang="en-GB" sz="2800" b="0" i="1" u="none" strike="noStrike" dirty="0" smtClean="0">
                                  <a:solidFill>
                                    <a:srgbClr val="C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=3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44664057"/>
                      </a:ext>
                    </a:extLst>
                  </a:tr>
                  <a:tr h="697468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r)</a:t>
                          </a: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a:rPr lang="en-GB" sz="2800" b="0" i="1" u="none" strike="noStrike" dirty="0" smtClean="0">
                                  <a:solidFill>
                                    <a:schemeClr val="bg2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chemeClr val="bg2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chemeClr val="bg2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65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48</m:t>
                                  </m:r>
                                </m:den>
                              </m:f>
                              <m:r>
                                <a:rPr lang="en-GB" sz="2800" b="0" i="1" u="none" strike="noStrike" dirty="0" smtClean="0">
                                  <a:solidFill>
                                    <a:srgbClr val="C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48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203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24</m:t>
                                  </m:r>
                                </m:den>
                              </m:f>
                              <m:r>
                                <a:rPr lang="en-GB" sz="2800" b="0" i="1" u="none" strike="noStrike" dirty="0" smtClean="0">
                                  <a:solidFill>
                                    <a:srgbClr val="C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=8</m:t>
                              </m:r>
                              <m:f>
                                <m:fPr>
                                  <m:ctrlP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num>
                                <m:den>
                                  <m:r>
                                    <a:rPr lang="en-GB" sz="2800" b="0" i="1" u="none" strike="noStrike" dirty="0" smtClean="0">
                                      <a:solidFill>
                                        <a:srgbClr val="C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800" b="0" i="0" u="none" strike="noStrike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429665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2AF8E08B-69AD-2B46-95B6-4E16750E73A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60290421"/>
                  </p:ext>
                </p:extLst>
              </p:nvPr>
            </p:nvGraphicFramePr>
            <p:xfrm>
              <a:off x="313499" y="1403796"/>
              <a:ext cx="11445307" cy="488227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20000">
                      <a:extLst>
                        <a:ext uri="{9D8B030D-6E8A-4147-A177-3AD203B41FA5}">
                          <a16:colId xmlns:a16="http://schemas.microsoft.com/office/drawing/2014/main" val="1319160766"/>
                        </a:ext>
                      </a:extLst>
                    </a:gridCol>
                    <a:gridCol w="1396561">
                      <a:extLst>
                        <a:ext uri="{9D8B030D-6E8A-4147-A177-3AD203B41FA5}">
                          <a16:colId xmlns:a16="http://schemas.microsoft.com/office/drawing/2014/main" val="3520087829"/>
                        </a:ext>
                      </a:extLst>
                    </a:gridCol>
                    <a:gridCol w="1396561">
                      <a:extLst>
                        <a:ext uri="{9D8B030D-6E8A-4147-A177-3AD203B41FA5}">
                          <a16:colId xmlns:a16="http://schemas.microsoft.com/office/drawing/2014/main" val="4290899013"/>
                        </a:ext>
                      </a:extLst>
                    </a:gridCol>
                    <a:gridCol w="1396561">
                      <a:extLst>
                        <a:ext uri="{9D8B030D-6E8A-4147-A177-3AD203B41FA5}">
                          <a16:colId xmlns:a16="http://schemas.microsoft.com/office/drawing/2014/main" val="592729060"/>
                        </a:ext>
                      </a:extLst>
                    </a:gridCol>
                    <a:gridCol w="1396561">
                      <a:extLst>
                        <a:ext uri="{9D8B030D-6E8A-4147-A177-3AD203B41FA5}">
                          <a16:colId xmlns:a16="http://schemas.microsoft.com/office/drawing/2014/main" val="1814195277"/>
                        </a:ext>
                      </a:extLst>
                    </a:gridCol>
                    <a:gridCol w="1713021">
                      <a:extLst>
                        <a:ext uri="{9D8B030D-6E8A-4147-A177-3AD203B41FA5}">
                          <a16:colId xmlns:a16="http://schemas.microsoft.com/office/drawing/2014/main" val="310189330"/>
                        </a:ext>
                      </a:extLst>
                    </a:gridCol>
                    <a:gridCol w="1713021">
                      <a:extLst>
                        <a:ext uri="{9D8B030D-6E8A-4147-A177-3AD203B41FA5}">
                          <a16:colId xmlns:a16="http://schemas.microsoft.com/office/drawing/2014/main" val="768490592"/>
                        </a:ext>
                      </a:extLst>
                    </a:gridCol>
                    <a:gridCol w="1713021">
                      <a:extLst>
                        <a:ext uri="{9D8B030D-6E8A-4147-A177-3AD203B41FA5}">
                          <a16:colId xmlns:a16="http://schemas.microsoft.com/office/drawing/2014/main" val="2200226963"/>
                        </a:ext>
                      </a:extLst>
                    </a:gridCol>
                  </a:tblGrid>
                  <a:tr h="697468">
                    <a:tc>
                      <a:txBody>
                        <a:bodyPr/>
                        <a:lstStyle/>
                        <a:p>
                          <a:pPr algn="l"/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80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80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80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80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80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2400" b="0" dirty="0" err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 mean</a:t>
                          </a:r>
                        </a:p>
                      </a:txBody>
                      <a:tcPr marL="180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(ii) median</a:t>
                          </a:r>
                        </a:p>
                      </a:txBody>
                      <a:tcPr marL="180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(iii) range</a:t>
                          </a:r>
                        </a:p>
                      </a:txBody>
                      <a:tcPr marL="180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70004791"/>
                      </a:ext>
                    </a:extLst>
                  </a:tr>
                  <a:tr h="697468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m)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1528" t="-100877" r="-669432" b="-5131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1528" t="-100877" r="-569432" b="-5131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0435" t="-100877" r="-466957" b="-5131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1965" t="-100877" r="-368996" b="-5131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68327" t="-100877" r="-200712" b="-5131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68327" t="-100877" r="-100712" b="-5131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68327" t="-100877" r="-712" b="-51315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89881924"/>
                      </a:ext>
                    </a:extLst>
                  </a:tr>
                  <a:tr h="697468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n)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1528" t="-199130" r="-669432" b="-4086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1528" t="-199130" r="-569432" b="-4086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0435" t="-199130" r="-466957" b="-4086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1965" t="-199130" r="-368996" b="-4086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68327" t="-199130" r="-200712" b="-4086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68327" t="-199130" r="-100712" b="-4086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68327" t="-199130" r="-712" b="-40869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00256060"/>
                      </a:ext>
                    </a:extLst>
                  </a:tr>
                  <a:tr h="697468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o)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1528" t="-301754" r="-669432" b="-3122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1528" t="-301754" r="-569432" b="-3122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0435" t="-301754" r="-466957" b="-3122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1965" t="-301754" r="-368996" b="-3122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68327" t="-301754" r="-200712" b="-3122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68327" t="-301754" r="-100712" b="-3122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68327" t="-301754" r="-712" b="-3122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15397196"/>
                      </a:ext>
                    </a:extLst>
                  </a:tr>
                  <a:tr h="697468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p)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1528" t="-398261" r="-669432" b="-2095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1528" t="-398261" r="-569432" b="-2095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0435" t="-398261" r="-466957" b="-2095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1965" t="-398261" r="-368996" b="-2095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68327" t="-398261" r="-200712" b="-2095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68327" t="-398261" r="-100712" b="-2095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68327" t="-398261" r="-712" b="-20956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80899694"/>
                      </a:ext>
                    </a:extLst>
                  </a:tr>
                  <a:tr h="697468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q)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1528" t="-502632" r="-669432" b="-1114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1528" t="-502632" r="-569432" b="-1114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0435" t="-502632" r="-466957" b="-1114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1965" t="-502632" r="-368996" b="-1114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68327" t="-502632" r="-200712" b="-1114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68327" t="-502632" r="-100712" b="-1114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68327" t="-502632" r="-712" b="-1114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44664057"/>
                      </a:ext>
                    </a:extLst>
                  </a:tr>
                  <a:tr h="697468">
                    <a:tc>
                      <a:txBody>
                        <a:bodyPr/>
                        <a:lstStyle/>
                        <a:p>
                          <a:pPr marL="0" marR="0" lvl="0" indent="0" algn="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r)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1528" t="-597391" r="-669432" b="-104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1528" t="-597391" r="-569432" b="-104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0435" t="-597391" r="-466957" b="-104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1965" t="-597391" r="-368996" b="-104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68327" t="-597391" r="-200712" b="-104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68327" t="-597391" r="-100712" b="-104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68327" t="-597391" r="-712" b="-1043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429665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24909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4C96FF"/>
      </a:hlink>
      <a:folHlink>
        <a:srgbClr val="0066FF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12708</TotalTime>
  <Words>425</Words>
  <Application>Microsoft Macintosh PowerPoint</Application>
  <PresentationFormat>Widescreen</PresentationFormat>
  <Paragraphs>226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Bahnschrift</vt:lpstr>
      <vt:lpstr>Calibri</vt:lpstr>
      <vt:lpstr>Cambria Math</vt:lpstr>
      <vt:lpstr>Corbel</vt:lpstr>
      <vt:lpstr>Office Theme</vt:lpstr>
      <vt:lpstr>Fractions</vt:lpstr>
      <vt:lpstr>Fractions</vt:lpstr>
      <vt:lpstr>Fractions</vt:lpstr>
      <vt:lpstr>Fractions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3</cp:revision>
  <dcterms:created xsi:type="dcterms:W3CDTF">2021-11-07T22:04:41Z</dcterms:created>
  <dcterms:modified xsi:type="dcterms:W3CDTF">2021-12-02T19:20:15Z</dcterms:modified>
</cp:coreProperties>
</file>