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71" r:id="rId2"/>
    <p:sldId id="272" r:id="rId3"/>
    <p:sldId id="273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3D96A5-6185-5345-A7A6-9CC9FC7DFB55}" v="1" dt="2021-11-27T15:09:30.210"/>
    <p1510:client id="{651D5980-662A-4744-960F-F4A4C9AF7C43}" v="3" dt="2021-11-27T13:19:05.9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44"/>
    <p:restoredTop sz="96302"/>
  </p:normalViewPr>
  <p:slideViewPr>
    <p:cSldViewPr snapToGrid="0" snapToObjects="1">
      <p:cViewPr varScale="1">
        <p:scale>
          <a:sx n="155" d="100"/>
          <a:sy n="155" d="100"/>
        </p:scale>
        <p:origin x="216" y="2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28" d="100"/>
          <a:sy n="128" d="100"/>
        </p:scale>
        <p:origin x="4256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 Day (Staff)" userId="ca5b3fc2-3fb0-450a-baab-4a6d997cab41" providerId="ADAL" clId="{3C3D96A5-6185-5345-A7A6-9CC9FC7DFB55}"/>
    <pc:docChg chg="addSld delSld modSld sldOrd">
      <pc:chgData name="N Day (Staff)" userId="ca5b3fc2-3fb0-450a-baab-4a6d997cab41" providerId="ADAL" clId="{3C3D96A5-6185-5345-A7A6-9CC9FC7DFB55}" dt="2021-11-27T15:09:31.407" v="2" actId="20578"/>
      <pc:docMkLst>
        <pc:docMk/>
      </pc:docMkLst>
      <pc:sldChg chg="add del ord">
        <pc:chgData name="N Day (Staff)" userId="ca5b3fc2-3fb0-450a-baab-4a6d997cab41" providerId="ADAL" clId="{3C3D96A5-6185-5345-A7A6-9CC9FC7DFB55}" dt="2021-11-27T15:09:31.407" v="2" actId="20578"/>
        <pc:sldMkLst>
          <pc:docMk/>
          <pc:sldMk cId="3691388689" sldId="27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477E604-4566-F349-B015-633281DA35A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EE10EF-1983-2443-AB92-F52CA96A842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0C03DB-277B-F04D-8B46-DA9B715806A9}" type="datetimeFigureOut">
              <a:rPr lang="en-GB" smtClean="0"/>
              <a:t>27/11/2021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ECCD05-52E9-7F4E-AA10-677945DCE63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F5FA3B-F1D2-D542-B7D0-53EF8840C6B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AD1896-BD88-5A46-B749-08926D1280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943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7CB722-F5D9-4740-9827-A0CAD428721E}" type="datetimeFigureOut">
              <a:rPr lang="en-GB" smtClean="0"/>
              <a:t>27/11/2021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75E734-D1C8-944B-BBCF-08E8F26BE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889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alf-frame 6">
            <a:extLst>
              <a:ext uri="{FF2B5EF4-FFF2-40B4-BE49-F238E27FC236}">
                <a16:creationId xmlns:a16="http://schemas.microsoft.com/office/drawing/2014/main" id="{B85CB996-A7CA-B441-87A2-036A6FD95850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bg2"/>
                </a:solidFill>
              </a:rPr>
              <a:t>InterwovenMaths.com</a:t>
            </a:r>
          </a:p>
        </p:txBody>
      </p:sp>
      <p:sp>
        <p:nvSpPr>
          <p:cNvPr id="8" name="Half-frame 7">
            <a:extLst>
              <a:ext uri="{FF2B5EF4-FFF2-40B4-BE49-F238E27FC236}">
                <a16:creationId xmlns:a16="http://schemas.microsoft.com/office/drawing/2014/main" id="{E1F8CDB2-CC46-8F43-85AC-587B64AAA38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406F0E6-61E0-B54E-878A-9AC19F7BEDA2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8100" y="108246"/>
            <a:chExt cx="615950" cy="631529"/>
          </a:xfrm>
        </p:grpSpPr>
        <p:pic>
          <p:nvPicPr>
            <p:cNvPr id="10" name="Graphic 9" descr="Alterations &amp; Tailoring outline">
              <a:extLst>
                <a:ext uri="{FF2B5EF4-FFF2-40B4-BE49-F238E27FC236}">
                  <a16:creationId xmlns:a16="http://schemas.microsoft.com/office/drawing/2014/main" id="{C0E2D3BF-97D2-F248-AF40-20CD5664F7E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73541" y="108246"/>
              <a:ext cx="587829" cy="587829"/>
            </a:xfrm>
            <a:prstGeom prst="rect">
              <a:avLst/>
            </a:prstGeom>
          </p:spPr>
        </p:pic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169E41F2-D5AF-8348-9380-C08B4462416E}"/>
                </a:ext>
              </a:extLst>
            </p:cNvPr>
            <p:cNvSpPr/>
            <p:nvPr/>
          </p:nvSpPr>
          <p:spPr>
            <a:xfrm>
              <a:off x="11468100" y="123825"/>
              <a:ext cx="615950" cy="6159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DDF35908-52AC-1948-859A-0BCF673CE791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bg2"/>
                </a:solidFill>
              </a:rPr>
              <a:t>@nathanday314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C52EC418-C4BE-284A-93B4-EDD58886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07883"/>
            <a:ext cx="10515600" cy="1325563"/>
          </a:xfrm>
          <a:prstGeom prst="rect">
            <a:avLst/>
          </a:prstGeom>
        </p:spPr>
        <p:txBody>
          <a:bodyPr/>
          <a:lstStyle>
            <a:lvl1pPr algn="ctr">
              <a:defRPr sz="6000" b="1"/>
            </a:lvl1pPr>
          </a:lstStyle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69874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th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@nathanday314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1BC7462-0F28-B747-A707-E3B15818E678}"/>
              </a:ext>
            </a:extLst>
          </p:cNvPr>
          <p:cNvSpPr txBox="1"/>
          <p:nvPr userDrawn="1"/>
        </p:nvSpPr>
        <p:spPr>
          <a:xfrm>
            <a:off x="183015" y="372862"/>
            <a:ext cx="73575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000" b="0" dirty="0">
                <a:solidFill>
                  <a:schemeClr val="bg2"/>
                </a:solidFill>
              </a:rPr>
              <a:t>Solving Linear Equations with…</a:t>
            </a:r>
          </a:p>
        </p:txBody>
      </p:sp>
      <p:sp>
        <p:nvSpPr>
          <p:cNvPr id="15" name="Title 12">
            <a:extLst>
              <a:ext uri="{FF2B5EF4-FFF2-40B4-BE49-F238E27FC236}">
                <a16:creationId xmlns:a16="http://schemas.microsoft.com/office/drawing/2014/main" id="{041FFABF-8174-234D-B585-A78CC71AC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2300" y="262256"/>
            <a:ext cx="4495800" cy="823146"/>
          </a:xfrm>
          <a:prstGeom prst="rect">
            <a:avLst/>
          </a:prstGeom>
        </p:spPr>
        <p:txBody>
          <a:bodyPr/>
          <a:lstStyle>
            <a:lvl1pPr>
              <a:defRPr sz="54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49500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ithSo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@nathanday314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604A9FA4-5B41-7846-94C8-AE6EC1301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6792" y="319149"/>
            <a:ext cx="4495800" cy="823146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DF8AD2D-EBC2-3049-98D6-2079A067E748}"/>
              </a:ext>
            </a:extLst>
          </p:cNvPr>
          <p:cNvSpPr txBox="1"/>
          <p:nvPr userDrawn="1"/>
        </p:nvSpPr>
        <p:spPr>
          <a:xfrm>
            <a:off x="106015" y="401737"/>
            <a:ext cx="73575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800" b="0" dirty="0">
                <a:solidFill>
                  <a:schemeClr val="bg2"/>
                </a:solidFill>
              </a:rPr>
              <a:t>Solving Linear Equations with…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80A56A-9316-2A47-8E5F-ED92FA6905C2}"/>
              </a:ext>
            </a:extLst>
          </p:cNvPr>
          <p:cNvSpPr txBox="1"/>
          <p:nvPr userDrawn="1"/>
        </p:nvSpPr>
        <p:spPr>
          <a:xfrm rot="1238043">
            <a:off x="9518493" y="369490"/>
            <a:ext cx="283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1" u="sng" dirty="0">
                <a:solidFill>
                  <a:srgbClr val="C00000"/>
                </a:solidFill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1372725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mC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@mrshawthorne7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1BC7462-0F28-B747-A707-E3B15818E678}"/>
              </a:ext>
            </a:extLst>
          </p:cNvPr>
          <p:cNvSpPr txBox="1"/>
          <p:nvPr userDrawn="1"/>
        </p:nvSpPr>
        <p:spPr>
          <a:xfrm>
            <a:off x="183015" y="372862"/>
            <a:ext cx="73575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000" b="0" dirty="0">
                <a:solidFill>
                  <a:schemeClr val="bg2"/>
                </a:solidFill>
              </a:rPr>
              <a:t>Solving Linear Equations from…</a:t>
            </a:r>
          </a:p>
        </p:txBody>
      </p:sp>
      <p:sp>
        <p:nvSpPr>
          <p:cNvPr id="15" name="Title 12">
            <a:extLst>
              <a:ext uri="{FF2B5EF4-FFF2-40B4-BE49-F238E27FC236}">
                <a16:creationId xmlns:a16="http://schemas.microsoft.com/office/drawing/2014/main" id="{041FFABF-8174-234D-B585-A78CC71AC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2300" y="262256"/>
            <a:ext cx="4495800" cy="823146"/>
          </a:xfrm>
          <a:prstGeom prst="rect">
            <a:avLst/>
          </a:prstGeom>
        </p:spPr>
        <p:txBody>
          <a:bodyPr/>
          <a:lstStyle>
            <a:lvl1pPr>
              <a:defRPr sz="54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26646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romCSo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@mrshawthorne7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604A9FA4-5B41-7846-94C8-AE6EC1301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6792" y="319149"/>
            <a:ext cx="4495800" cy="823146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DF8AD2D-EBC2-3049-98D6-2079A067E748}"/>
              </a:ext>
            </a:extLst>
          </p:cNvPr>
          <p:cNvSpPr txBox="1"/>
          <p:nvPr userDrawn="1"/>
        </p:nvSpPr>
        <p:spPr>
          <a:xfrm>
            <a:off x="106015" y="401737"/>
            <a:ext cx="73575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800" b="0" dirty="0">
                <a:solidFill>
                  <a:schemeClr val="bg2"/>
                </a:solidFill>
              </a:rPr>
              <a:t>Solving Linear Equations from…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80A56A-9316-2A47-8E5F-ED92FA6905C2}"/>
              </a:ext>
            </a:extLst>
          </p:cNvPr>
          <p:cNvSpPr txBox="1"/>
          <p:nvPr userDrawn="1"/>
        </p:nvSpPr>
        <p:spPr>
          <a:xfrm rot="1238043">
            <a:off x="9518493" y="369490"/>
            <a:ext cx="283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1" u="sng" dirty="0">
                <a:solidFill>
                  <a:srgbClr val="C00000"/>
                </a:solidFill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98655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q_With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@nathanday314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1BC7462-0F28-B747-A707-E3B15818E678}"/>
              </a:ext>
            </a:extLst>
          </p:cNvPr>
          <p:cNvSpPr txBox="1"/>
          <p:nvPr userDrawn="1"/>
        </p:nvSpPr>
        <p:spPr>
          <a:xfrm>
            <a:off x="183015" y="372862"/>
            <a:ext cx="73575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0" dirty="0">
                <a:solidFill>
                  <a:schemeClr val="bg2"/>
                </a:solidFill>
              </a:rPr>
              <a:t>Sequences with…</a:t>
            </a:r>
          </a:p>
        </p:txBody>
      </p:sp>
      <p:sp>
        <p:nvSpPr>
          <p:cNvPr id="15" name="Title 12">
            <a:extLst>
              <a:ext uri="{FF2B5EF4-FFF2-40B4-BE49-F238E27FC236}">
                <a16:creationId xmlns:a16="http://schemas.microsoft.com/office/drawing/2014/main" id="{041FFABF-8174-234D-B585-A78CC71AC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550" y="288632"/>
            <a:ext cx="6392254" cy="823146"/>
          </a:xfrm>
          <a:prstGeom prst="rect">
            <a:avLst/>
          </a:prstGeom>
        </p:spPr>
        <p:txBody>
          <a:bodyPr/>
          <a:lstStyle>
            <a:lvl1pPr>
              <a:defRPr sz="60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35354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q_WithSo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@nathanday314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604A9FA4-5B41-7846-94C8-AE6EC1301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9960" y="366568"/>
            <a:ext cx="5134432" cy="823146"/>
          </a:xfrm>
          <a:prstGeom prst="rect">
            <a:avLst/>
          </a:prstGeom>
        </p:spPr>
        <p:txBody>
          <a:bodyPr/>
          <a:lstStyle>
            <a:lvl1pPr>
              <a:defRPr sz="44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DF8AD2D-EBC2-3049-98D6-2079A067E748}"/>
              </a:ext>
            </a:extLst>
          </p:cNvPr>
          <p:cNvSpPr txBox="1"/>
          <p:nvPr userDrawn="1"/>
        </p:nvSpPr>
        <p:spPr>
          <a:xfrm>
            <a:off x="106015" y="401737"/>
            <a:ext cx="73575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0" dirty="0">
                <a:solidFill>
                  <a:schemeClr val="bg2"/>
                </a:solidFill>
              </a:rPr>
              <a:t>Sequences with…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80A56A-9316-2A47-8E5F-ED92FA6905C2}"/>
              </a:ext>
            </a:extLst>
          </p:cNvPr>
          <p:cNvSpPr txBox="1"/>
          <p:nvPr userDrawn="1"/>
        </p:nvSpPr>
        <p:spPr>
          <a:xfrm rot="1238043">
            <a:off x="9518493" y="369490"/>
            <a:ext cx="283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1" u="sng" dirty="0">
                <a:solidFill>
                  <a:srgbClr val="C00000"/>
                </a:solidFill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1359335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15140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668" r:id="rId3"/>
    <p:sldLayoutId id="2147483670" r:id="rId4"/>
    <p:sldLayoutId id="2147483669" r:id="rId5"/>
    <p:sldLayoutId id="2147483671" r:id="rId6"/>
    <p:sldLayoutId id="2147483672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32D193C-3A14-4F42-BC97-989F5C14B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Standard Form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5">
                <a:extLst>
                  <a:ext uri="{FF2B5EF4-FFF2-40B4-BE49-F238E27FC236}">
                    <a16:creationId xmlns:a16="http://schemas.microsoft.com/office/drawing/2014/main" id="{75475E44-D048-2F4E-9459-DA1CC933C3FA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11400" y="1300478"/>
              <a:ext cx="11569200" cy="480400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94800">
                      <a:extLst>
                        <a:ext uri="{9D8B030D-6E8A-4147-A177-3AD203B41FA5}">
                          <a16:colId xmlns:a16="http://schemas.microsoft.com/office/drawing/2014/main" val="1829485005"/>
                        </a:ext>
                      </a:extLst>
                    </a:gridCol>
                    <a:gridCol w="4781800">
                      <a:extLst>
                        <a:ext uri="{9D8B030D-6E8A-4147-A177-3AD203B41FA5}">
                          <a16:colId xmlns:a16="http://schemas.microsoft.com/office/drawing/2014/main" val="1096845777"/>
                        </a:ext>
                      </a:extLst>
                    </a:gridCol>
                    <a:gridCol w="6292600">
                      <a:extLst>
                        <a:ext uri="{9D8B030D-6E8A-4147-A177-3AD203B41FA5}">
                          <a16:colId xmlns:a16="http://schemas.microsoft.com/office/drawing/2014/main" val="594887427"/>
                        </a:ext>
                      </a:extLst>
                    </a:gridCol>
                  </a:tblGrid>
                  <a:tr h="69088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Assuming that</a:t>
                          </a:r>
                          <a:r>
                            <a:rPr lang="en-GB" sz="2000" b="0" baseline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each pair of numbers is the start of an arithmetic sequence, find:</a:t>
                          </a:r>
                          <a:br>
                            <a:rPr lang="en-GB" sz="20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</a:br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(</a:t>
                          </a:r>
                          <a:r>
                            <a:rPr lang="en-GB" sz="2000" b="0" dirty="0" err="1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i</a:t>
                          </a:r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) the next three terms, (ii) the </a:t>
                          </a:r>
                          <a14:m>
                            <m:oMath xmlns:m="http://schemas.openxmlformats.org/officeDocument/2006/math">
                              <m:r>
                                <a:rPr lang="en-GB" sz="2000" b="0" i="1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oMath>
                          </a14:m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th term rule, (iii) the </a:t>
                          </a:r>
                          <a14:m>
                            <m:oMath xmlns:m="http://schemas.openxmlformats.org/officeDocument/2006/math">
                              <m:r>
                                <a:rPr lang="en-GB" sz="2000" b="0" i="1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200</m:t>
                              </m:r>
                            </m:oMath>
                          </a14:m>
                          <a:r>
                            <a:rPr lang="en-GB" sz="2000" b="0" baseline="3000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th</a:t>
                          </a:r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 term.</a:t>
                          </a: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06040516"/>
                      </a:ext>
                    </a:extLst>
                  </a:tr>
                  <a:tr h="1036321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Assuming that each pair of numbers is the start of a geometric sequence, find:</a:t>
                          </a:r>
                          <a:br>
                            <a:rPr lang="en-GB" sz="20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</a:br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(</a:t>
                          </a:r>
                          <a:r>
                            <a:rPr lang="en-GB" sz="2000" b="0" dirty="0" err="1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i</a:t>
                          </a:r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) the next three terms, (ii) the ratio between the first and third terms,</a:t>
                          </a:r>
                          <a:br>
                            <a:rPr lang="en-GB" sz="20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</a:br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(iii)</a:t>
                          </a:r>
                          <a:r>
                            <a:rPr lang="en-GB" sz="2000" b="0" kern="1200" dirty="0">
                              <a:solidFill>
                                <a:schemeClr val="bg2"/>
                              </a:solidFill>
                              <a:latin typeface="+mn-lt"/>
                              <a:ea typeface="Cambria Math" panose="02040503050406030204" pitchFamily="18" charset="0"/>
                              <a:cs typeface="+mn-cs"/>
                            </a:rPr>
                            <a:t> the ratio between the second and fifth terms.</a:t>
                          </a: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8911200"/>
                      </a:ext>
                    </a:extLst>
                  </a:tr>
                  <a:tr h="304801">
                    <a:tc>
                      <a:txBody>
                        <a:bodyPr/>
                        <a:lstStyle/>
                        <a:p>
                          <a:pPr algn="r"/>
                          <a:endParaRPr lang="en-GB" sz="20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000" b="0" kern="1200" dirty="0">
                            <a:solidFill>
                              <a:schemeClr val="bg2"/>
                            </a:solidFill>
                            <a:latin typeface="+mn-lt"/>
                            <a:ea typeface="Cambria Math" panose="02040503050406030204" pitchFamily="18" charset="0"/>
                            <a:cs typeface="+mn-cs"/>
                          </a:endParaRP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18039446"/>
                      </a:ext>
                    </a:extLst>
                  </a:tr>
                  <a:tr h="554400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a)   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2×</m:t>
                              </m:r>
                              <m:sSup>
                                <m:sSupPr>
                                  <m:ctrlP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,6×</m:t>
                              </m:r>
                              <m:sSup>
                                <m:sSupPr>
                                  <m:ctrlP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endParaRPr lang="en-GB" sz="2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000" b="0" kern="1200" dirty="0">
                            <a:solidFill>
                              <a:schemeClr val="bg2"/>
                            </a:solidFill>
                            <a:latin typeface="+mn-lt"/>
                            <a:ea typeface="Cambria Math" panose="02040503050406030204" pitchFamily="18" charset="0"/>
                            <a:cs typeface="+mn-cs"/>
                          </a:endParaRP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f)   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2×</m:t>
                              </m:r>
                              <m:sSup>
                                <m:sSupPr>
                                  <m:ctrlP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,1.8×</m:t>
                              </m:r>
                              <m:sSup>
                                <m:sSupPr>
                                  <m:ctrlP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endParaRPr lang="en-GB" sz="2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77477343"/>
                      </a:ext>
                    </a:extLst>
                  </a:tr>
                  <a:tr h="554400"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b)   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2×</m:t>
                              </m:r>
                              <m:sSup>
                                <m:sSupPr>
                                  <m:ctrlP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,2×</m:t>
                              </m:r>
                              <m:sSup>
                                <m:sSupPr>
                                  <m:ctrlP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oMath>
                          </a14:m>
                          <a:endParaRPr lang="en-GB" sz="2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g)   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2×</m:t>
                              </m:r>
                              <m:sSup>
                                <m:sSupPr>
                                  <m:ctrlP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,2×</m:t>
                              </m:r>
                              <m:sSup>
                                <m:sSupPr>
                                  <m:ctrlP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oMath>
                          </a14:m>
                          <a:endParaRPr lang="en-GB" sz="2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093758467"/>
                      </a:ext>
                    </a:extLst>
                  </a:tr>
                  <a:tr h="554400"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c)   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2×</m:t>
                              </m:r>
                              <m:sSup>
                                <m:sSupPr>
                                  <m:ctrlP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,2.4×</m:t>
                              </m:r>
                              <m:sSup>
                                <m:sSupPr>
                                  <m:ctrlP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endParaRPr lang="en-GB" sz="2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h)   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2×</m:t>
                              </m:r>
                              <m:sSup>
                                <m:sSupPr>
                                  <m:ctrlP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,2×</m:t>
                              </m:r>
                              <m:sSup>
                                <m:sSupPr>
                                  <m:ctrlP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en-GB" sz="2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429717060"/>
                      </a:ext>
                    </a:extLst>
                  </a:tr>
                  <a:tr h="554400"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d)   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2×</m:t>
                              </m:r>
                              <m:sSup>
                                <m:sSupPr>
                                  <m:ctrlP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,3×</m:t>
                              </m:r>
                              <m:sSup>
                                <m:sSupPr>
                                  <m:ctrlP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oMath>
                          </a14:m>
                          <a:endParaRPr lang="en-GB" sz="2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  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2×</m:t>
                              </m:r>
                              <m:sSup>
                                <m:sSupPr>
                                  <m:ctrlP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−2</m:t>
                                  </m:r>
                                </m:sup>
                              </m:sSup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,6×</m:t>
                              </m:r>
                              <m:sSup>
                                <m:sSupPr>
                                  <m:ctrlP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−2</m:t>
                                  </m:r>
                                </m:sup>
                              </m:sSup>
                            </m:oMath>
                          </a14:m>
                          <a:endParaRPr lang="en-GB" sz="2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512157696"/>
                      </a:ext>
                    </a:extLst>
                  </a:tr>
                  <a:tr h="554400"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e)   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2×</m:t>
                              </m:r>
                              <m:sSup>
                                <m:sSupPr>
                                  <m:ctrlP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,1.8×</m:t>
                              </m:r>
                              <m:sSup>
                                <m:sSupPr>
                                  <m:ctrlP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oMath>
                          </a14:m>
                          <a:endParaRPr lang="en-GB" sz="2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j)   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2×</m:t>
                              </m:r>
                              <m:sSup>
                                <m:sSupPr>
                                  <m:ctrlP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−3</m:t>
                                  </m:r>
                                </m:sup>
                              </m:sSup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,1.2×</m:t>
                              </m:r>
                              <m:sSup>
                                <m:sSupPr>
                                  <m:ctrlP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−2</m:t>
                                  </m:r>
                                </m:sup>
                              </m:sSup>
                            </m:oMath>
                          </a14:m>
                          <a:endParaRPr lang="en-GB" sz="2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9870721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5">
                <a:extLst>
                  <a:ext uri="{FF2B5EF4-FFF2-40B4-BE49-F238E27FC236}">
                    <a16:creationId xmlns:a16="http://schemas.microsoft.com/office/drawing/2014/main" id="{75475E44-D048-2F4E-9459-DA1CC933C3FA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11400" y="1300478"/>
              <a:ext cx="11569200" cy="480400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94800">
                      <a:extLst>
                        <a:ext uri="{9D8B030D-6E8A-4147-A177-3AD203B41FA5}">
                          <a16:colId xmlns:a16="http://schemas.microsoft.com/office/drawing/2014/main" val="1829485005"/>
                        </a:ext>
                      </a:extLst>
                    </a:gridCol>
                    <a:gridCol w="4781800">
                      <a:extLst>
                        <a:ext uri="{9D8B030D-6E8A-4147-A177-3AD203B41FA5}">
                          <a16:colId xmlns:a16="http://schemas.microsoft.com/office/drawing/2014/main" val="1096845777"/>
                        </a:ext>
                      </a:extLst>
                    </a:gridCol>
                    <a:gridCol w="6292600">
                      <a:extLst>
                        <a:ext uri="{9D8B030D-6E8A-4147-A177-3AD203B41FA5}">
                          <a16:colId xmlns:a16="http://schemas.microsoft.com/office/drawing/2014/main" val="594887427"/>
                        </a:ext>
                      </a:extLst>
                    </a:gridCol>
                  </a:tblGrid>
                  <a:tr h="69088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467" t="-10909" b="-60363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06040516"/>
                      </a:ext>
                    </a:extLst>
                  </a:tr>
                  <a:tr h="1036321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Assuming that each pair of numbers is the start of a geometric sequence, find:</a:t>
                          </a:r>
                          <a:br>
                            <a:rPr lang="en-GB" sz="20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</a:br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(</a:t>
                          </a:r>
                          <a:r>
                            <a:rPr lang="en-GB" sz="2000" b="0" dirty="0" err="1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i</a:t>
                          </a:r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) the next three terms, (ii) the ratio between the first and third terms,</a:t>
                          </a:r>
                          <a:br>
                            <a:rPr lang="en-GB" sz="20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</a:br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(iii)</a:t>
                          </a:r>
                          <a:r>
                            <a:rPr lang="en-GB" sz="2000" b="0" kern="1200" dirty="0">
                              <a:solidFill>
                                <a:schemeClr val="bg2"/>
                              </a:solidFill>
                              <a:latin typeface="+mn-lt"/>
                              <a:ea typeface="Cambria Math" panose="02040503050406030204" pitchFamily="18" charset="0"/>
                              <a:cs typeface="+mn-cs"/>
                            </a:rPr>
                            <a:t> the ratio between the second and fifth terms.</a:t>
                          </a: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8911200"/>
                      </a:ext>
                    </a:extLst>
                  </a:tr>
                  <a:tr h="304801">
                    <a:tc>
                      <a:txBody>
                        <a:bodyPr/>
                        <a:lstStyle/>
                        <a:p>
                          <a:pPr algn="r"/>
                          <a:endParaRPr lang="en-GB" sz="20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000" b="0" kern="1200" dirty="0">
                            <a:solidFill>
                              <a:schemeClr val="bg2"/>
                            </a:solidFill>
                            <a:latin typeface="+mn-lt"/>
                            <a:ea typeface="Cambria Math" panose="02040503050406030204" pitchFamily="18" charset="0"/>
                            <a:cs typeface="+mn-cs"/>
                          </a:endParaRP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18039446"/>
                      </a:ext>
                    </a:extLst>
                  </a:tr>
                  <a:tr h="554400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377273" r="-119231" b="-415909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000" b="0" kern="1200" dirty="0">
                            <a:solidFill>
                              <a:schemeClr val="bg2"/>
                            </a:solidFill>
                            <a:latin typeface="+mn-lt"/>
                            <a:ea typeface="Cambria Math" panose="02040503050406030204" pitchFamily="18" charset="0"/>
                            <a:cs typeface="+mn-cs"/>
                          </a:endParaRP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83871" t="-377273" b="-41590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77477343"/>
                      </a:ext>
                    </a:extLst>
                  </a:tr>
                  <a:tr h="554400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477273" r="-119231" b="-315909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83871" t="-477273" b="-31590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93758467"/>
                      </a:ext>
                    </a:extLst>
                  </a:tr>
                  <a:tr h="554400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577273" r="-119231" b="-215909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83871" t="-577273" b="-21590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29717060"/>
                      </a:ext>
                    </a:extLst>
                  </a:tr>
                  <a:tr h="554400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693023" r="-119231" b="-120930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83871" t="-693023" b="-12093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12157696"/>
                      </a:ext>
                    </a:extLst>
                  </a:tr>
                  <a:tr h="554400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775000" r="-119231" b="-18182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83871" t="-775000" b="-1818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870721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517631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32D193C-3A14-4F42-BC97-989F5C14B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Standard Form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5">
                <a:extLst>
                  <a:ext uri="{FF2B5EF4-FFF2-40B4-BE49-F238E27FC236}">
                    <a16:creationId xmlns:a16="http://schemas.microsoft.com/office/drawing/2014/main" id="{75475E44-D048-2F4E-9459-DA1CC933C3FA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11400" y="1300479"/>
              <a:ext cx="11629794" cy="50755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13400">
                      <a:extLst>
                        <a:ext uri="{9D8B030D-6E8A-4147-A177-3AD203B41FA5}">
                          <a16:colId xmlns:a16="http://schemas.microsoft.com/office/drawing/2014/main" val="1829485005"/>
                        </a:ext>
                      </a:extLst>
                    </a:gridCol>
                    <a:gridCol w="2257737">
                      <a:extLst>
                        <a:ext uri="{9D8B030D-6E8A-4147-A177-3AD203B41FA5}">
                          <a16:colId xmlns:a16="http://schemas.microsoft.com/office/drawing/2014/main" val="1096845777"/>
                        </a:ext>
                      </a:extLst>
                    </a:gridCol>
                    <a:gridCol w="3230880">
                      <a:extLst>
                        <a:ext uri="{9D8B030D-6E8A-4147-A177-3AD203B41FA5}">
                          <a16:colId xmlns:a16="http://schemas.microsoft.com/office/drawing/2014/main" val="3445736973"/>
                        </a:ext>
                      </a:extLst>
                    </a:gridCol>
                    <a:gridCol w="2577737">
                      <a:extLst>
                        <a:ext uri="{9D8B030D-6E8A-4147-A177-3AD203B41FA5}">
                          <a16:colId xmlns:a16="http://schemas.microsoft.com/office/drawing/2014/main" val="594887427"/>
                        </a:ext>
                      </a:extLst>
                    </a:gridCol>
                    <a:gridCol w="3250040">
                      <a:extLst>
                        <a:ext uri="{9D8B030D-6E8A-4147-A177-3AD203B41FA5}">
                          <a16:colId xmlns:a16="http://schemas.microsoft.com/office/drawing/2014/main" val="1535120206"/>
                        </a:ext>
                      </a:extLst>
                    </a:gridCol>
                  </a:tblGrid>
                  <a:tr h="57606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0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000" b="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Assuming that</a:t>
                          </a:r>
                          <a:r>
                            <a:rPr lang="en-GB" sz="2000" b="0" baseline="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en-GB" sz="2000" b="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each pair of numbers is the start of an arithmetic sequence, find:</a:t>
                          </a:r>
                          <a:br>
                            <a:rPr lang="en-GB" sz="2000" b="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</a:br>
                          <a:r>
                            <a:rPr lang="en-GB" sz="2000" b="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(</a:t>
                          </a:r>
                          <a:r>
                            <a:rPr lang="en-GB" sz="2000" b="0" dirty="0" err="1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i</a:t>
                          </a:r>
                          <a:r>
                            <a:rPr lang="en-GB" sz="2000" b="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) the next three terms, (ii) the </a:t>
                          </a:r>
                          <a14:m>
                            <m:oMath xmlns:m="http://schemas.openxmlformats.org/officeDocument/2006/math">
                              <m:r>
                                <a:rPr lang="en-GB" sz="20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oMath>
                          </a14:m>
                          <a:r>
                            <a:rPr lang="en-GB" sz="2000" b="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th term rule, (iii) the </a:t>
                          </a:r>
                          <a14:m>
                            <m:oMath xmlns:m="http://schemas.openxmlformats.org/officeDocument/2006/math">
                              <m:r>
                                <a:rPr lang="en-GB" sz="20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200</m:t>
                              </m:r>
                            </m:oMath>
                          </a14:m>
                          <a:r>
                            <a:rPr lang="en-GB" sz="2000" b="0" baseline="3000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th</a:t>
                          </a:r>
                          <a:r>
                            <a:rPr lang="en-GB" sz="2000" b="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 term.</a:t>
                          </a: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000" b="0" dirty="0">
                            <a:solidFill>
                              <a:srgbClr val="C00000"/>
                            </a:solidFill>
                            <a:latin typeface="Corbel" panose="020B0503020204020204" pitchFamily="34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306040516"/>
                      </a:ext>
                    </a:extLst>
                  </a:tr>
                  <a:tr h="518454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Assuming that each pair of numbers is the start of a geometric sequence, find:</a:t>
                          </a:r>
                          <a:br>
                            <a:rPr lang="en-GB" sz="14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</a:br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(</a:t>
                          </a:r>
                          <a:r>
                            <a:rPr lang="en-GB" sz="1400" b="0" dirty="0" err="1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i</a:t>
                          </a:r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) the next three terms, (ii) the ratio between the first and third terms,</a:t>
                          </a:r>
                          <a:br>
                            <a:rPr lang="en-GB" sz="14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</a:br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(iii)</a:t>
                          </a:r>
                          <a:r>
                            <a:rPr lang="en-GB" sz="1400" b="0" kern="1200" dirty="0">
                              <a:solidFill>
                                <a:schemeClr val="bg2"/>
                              </a:solidFill>
                              <a:latin typeface="+mn-lt"/>
                              <a:ea typeface="Cambria Math" panose="02040503050406030204" pitchFamily="18" charset="0"/>
                              <a:cs typeface="+mn-cs"/>
                            </a:rPr>
                            <a:t> the ratio between the second and fifth terms.</a:t>
                          </a: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000" b="0" kern="1200" dirty="0">
                            <a:solidFill>
                              <a:schemeClr val="bg2"/>
                            </a:solidFill>
                            <a:latin typeface="+mn-lt"/>
                            <a:ea typeface="Cambria Math" panose="02040503050406030204" pitchFamily="18" charset="0"/>
                            <a:cs typeface="+mn-cs"/>
                          </a:endParaRP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88911200"/>
                      </a:ext>
                    </a:extLst>
                  </a:tr>
                  <a:tr h="214957">
                    <a:tc>
                      <a:txBody>
                        <a:bodyPr/>
                        <a:lstStyle/>
                        <a:p>
                          <a:pPr algn="r"/>
                          <a:endParaRPr lang="en-GB" sz="16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600" b="0" kern="1200" dirty="0">
                            <a:solidFill>
                              <a:schemeClr val="bg2"/>
                            </a:solidFill>
                            <a:latin typeface="+mn-lt"/>
                            <a:ea typeface="Cambria Math" panose="02040503050406030204" pitchFamily="18" charset="0"/>
                            <a:cs typeface="+mn-cs"/>
                          </a:endParaRP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600" b="0" kern="1200" dirty="0">
                            <a:solidFill>
                              <a:schemeClr val="bg2"/>
                            </a:solidFill>
                            <a:latin typeface="+mn-lt"/>
                            <a:ea typeface="Cambria Math" panose="02040503050406030204" pitchFamily="18" charset="0"/>
                            <a:cs typeface="+mn-cs"/>
                          </a:endParaRP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18039446"/>
                      </a:ext>
                    </a:extLst>
                  </a:tr>
                  <a:tr h="358198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a)   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endParaRPr lang="en-GB" sz="1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000" b="0" kern="1200" dirty="0">
                            <a:solidFill>
                              <a:schemeClr val="bg2"/>
                            </a:solidFill>
                            <a:latin typeface="+mn-lt"/>
                            <a:ea typeface="Cambria Math" panose="02040503050406030204" pitchFamily="18" charset="0"/>
                            <a:cs typeface="+mn-cs"/>
                          </a:endParaRP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1.4×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1.8×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oMath>
                          </a14:m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f)   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,1.8×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endParaRPr lang="en-GB" sz="1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1.6×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1.4×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1.2×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77477343"/>
                      </a:ext>
                    </a:extLst>
                  </a:tr>
                  <a:tr h="358198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ii)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GB" sz="1400" b="0" i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b="0" i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×</m:t>
                                  </m:r>
                                  <m:sSup>
                                    <m:sSupPr>
                                      <m:ctrlPr>
                                        <a:rPr lang="en-GB" sz="14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4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en-GB" sz="14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−2×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7.98×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oMath>
                          </a14:m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ii)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GB" sz="1400" b="0" i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−2×</m:t>
                                  </m:r>
                                  <m:sSup>
                                    <m:sSupPr>
                                      <m:ctrlPr>
                                        <a:rPr lang="en-GB" sz="14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4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en-GB" sz="14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+2.2×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−3.78×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oMath>
                          </a14:m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093303709"/>
                      </a:ext>
                    </a:extLst>
                  </a:tr>
                  <a:tr h="358198"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b)   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oMath>
                          </a14:m>
                          <a:endParaRPr lang="en-GB" sz="1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3.8×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5.6×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6.4×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oMath>
                          </a14:m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g)   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oMath>
                          </a14:m>
                          <a:endParaRPr lang="en-GB" sz="1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3.98×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5.96×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,7.94×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oMath>
                          </a14:m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093758467"/>
                      </a:ext>
                    </a:extLst>
                  </a:tr>
                  <a:tr h="358198"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ii)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1.8×</m:t>
                                  </m:r>
                                  <m:sSup>
                                    <m:sSupPr>
                                      <m:ctrlPr>
                                        <a:rPr lang="en-GB" sz="14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4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en-GB" sz="14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4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−1.6×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oMath>
                          </a14:m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3.584×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</m:oMath>
                          </a14:m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ii)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1.98×</m:t>
                                  </m:r>
                                  <m:sSup>
                                    <m:sSupPr>
                                      <m:ctrlPr>
                                        <a:rPr lang="en-GB" sz="14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4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en-GB" sz="14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5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−1.96×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oMath>
                          </a14:m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3.9404×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7</m:t>
                                  </m:r>
                                </m:sup>
                              </m:sSup>
                            </m:oMath>
                          </a14:m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30947736"/>
                      </a:ext>
                    </a:extLst>
                  </a:tr>
                  <a:tr h="358198"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c)   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,2.4×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endParaRPr lang="en-GB" sz="1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2.8×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3.2×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3.6×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h)   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en-GB" sz="1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</a:t>
                          </a:r>
                          <a:r>
                            <a:rPr lang="en-GB" sz="1400" b="0" baseline="0" dirty="0">
                              <a:solidFill>
                                <a:srgbClr val="C00000"/>
                              </a:solidFill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−1.6×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−3.4×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,−5.2×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429717060"/>
                      </a:ext>
                    </a:extLst>
                  </a:tr>
                  <a:tr h="358198"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ii)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4×</m:t>
                                  </m:r>
                                  <m:sSup>
                                    <m:sSupPr>
                                      <m:ctrlPr>
                                        <a:rPr lang="en-GB" sz="14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4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en-GB" sz="14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+1.6×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8.16× 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oMath>
                          </a14:m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ii)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GB" sz="1400" b="0" i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b="0" i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−1.8</m:t>
                                  </m:r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×</m:t>
                                  </m:r>
                                  <m:sSup>
                                    <m:sSupPr>
                                      <m:ctrlPr>
                                        <a:rPr lang="en-GB" sz="14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4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en-GB" sz="14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+3.8×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−3.562×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oMath>
                          </a14:m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275902101"/>
                      </a:ext>
                    </a:extLst>
                  </a:tr>
                  <a:tr h="358198"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d)   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,3×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oMath>
                          </a14:m>
                          <a:endParaRPr lang="en-GB" sz="1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5.8×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8.6×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,1.14×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oMath>
                          </a14:m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  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−2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−2</m:t>
                                  </m:r>
                                </m:sup>
                              </m:sSup>
                            </m:oMath>
                          </a14:m>
                          <a:endParaRPr lang="en-GB" sz="1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1.4×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1.8×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</m:oMath>
                          </a14:m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512157696"/>
                      </a:ext>
                    </a:extLst>
                  </a:tr>
                  <a:tr h="358198"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ii)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2.8×</m:t>
                                  </m:r>
                                  <m:sSup>
                                    <m:sSupPr>
                                      <m:ctrlPr>
                                        <a:rPr lang="en-GB" sz="14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4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en-GB" sz="14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4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−2.6×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oMath>
                          </a14:m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5.574×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</m:oMath>
                          </a14:m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ii)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b="0" i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×</m:t>
                                  </m:r>
                                  <m:sSup>
                                    <m:sSupPr>
                                      <m:ctrlPr>
                                        <a:rPr lang="en-GB" sz="14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4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en-GB" sz="14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−2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−2×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−2</m:t>
                                  </m:r>
                                </m:sup>
                              </m:sSup>
                            </m:oMath>
                          </a14:m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7.98</m:t>
                              </m:r>
                            </m:oMath>
                          </a14:m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251535160"/>
                      </a:ext>
                    </a:extLst>
                  </a:tr>
                  <a:tr h="358198"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e)   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,1.8×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oMath>
                          </a14:m>
                          <a:endParaRPr lang="en-GB" sz="1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3.4×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5×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,6.6×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oMath>
                          </a14:m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j)   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1.2</m:t>
                              </m:r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−2</m:t>
                                  </m:r>
                                </m:sup>
                              </m:sSup>
                            </m:oMath>
                          </a14:m>
                          <a:endParaRPr lang="en-GB" sz="1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2.2×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−2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3.2×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−2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4.2×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−2</m:t>
                                  </m:r>
                                </m:sup>
                              </m:sSup>
                            </m:oMath>
                          </a14:m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98707218"/>
                      </a:ext>
                    </a:extLst>
                  </a:tr>
                  <a:tr h="358198"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ii)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GB" sz="1400" b="0" i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1.6×</m:t>
                                  </m:r>
                                  <m:sSup>
                                    <m:sSupPr>
                                      <m:ctrlPr>
                                        <a:rPr lang="en-GB" sz="14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4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en-GB" sz="14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4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−1.4×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oMath>
                          </a14:m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3.186×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</m:oMath>
                          </a14:m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ii)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1×</m:t>
                                  </m:r>
                                  <m:sSup>
                                    <m:sSupPr>
                                      <m:ctrlPr>
                                        <a:rPr lang="en-GB" sz="14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4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en-GB" sz="14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−2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−8×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−3</m:t>
                                  </m:r>
                                </m:sup>
                              </m:sSup>
                            </m:oMath>
                          </a14:m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1.992</m:t>
                              </m:r>
                            </m:oMath>
                          </a14:m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25976648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5">
                <a:extLst>
                  <a:ext uri="{FF2B5EF4-FFF2-40B4-BE49-F238E27FC236}">
                    <a16:creationId xmlns:a16="http://schemas.microsoft.com/office/drawing/2014/main" id="{75475E44-D048-2F4E-9459-DA1CC933C3FA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11400" y="1300479"/>
              <a:ext cx="11629794" cy="50755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13400">
                      <a:extLst>
                        <a:ext uri="{9D8B030D-6E8A-4147-A177-3AD203B41FA5}">
                          <a16:colId xmlns:a16="http://schemas.microsoft.com/office/drawing/2014/main" val="1829485005"/>
                        </a:ext>
                      </a:extLst>
                    </a:gridCol>
                    <a:gridCol w="2257737">
                      <a:extLst>
                        <a:ext uri="{9D8B030D-6E8A-4147-A177-3AD203B41FA5}">
                          <a16:colId xmlns:a16="http://schemas.microsoft.com/office/drawing/2014/main" val="1096845777"/>
                        </a:ext>
                      </a:extLst>
                    </a:gridCol>
                    <a:gridCol w="3230880">
                      <a:extLst>
                        <a:ext uri="{9D8B030D-6E8A-4147-A177-3AD203B41FA5}">
                          <a16:colId xmlns:a16="http://schemas.microsoft.com/office/drawing/2014/main" val="3445736973"/>
                        </a:ext>
                      </a:extLst>
                    </a:gridCol>
                    <a:gridCol w="2577737">
                      <a:extLst>
                        <a:ext uri="{9D8B030D-6E8A-4147-A177-3AD203B41FA5}">
                          <a16:colId xmlns:a16="http://schemas.microsoft.com/office/drawing/2014/main" val="594887427"/>
                        </a:ext>
                      </a:extLst>
                    </a:gridCol>
                    <a:gridCol w="3250040">
                      <a:extLst>
                        <a:ext uri="{9D8B030D-6E8A-4147-A177-3AD203B41FA5}">
                          <a16:colId xmlns:a16="http://schemas.microsoft.com/office/drawing/2014/main" val="1535120206"/>
                        </a:ext>
                      </a:extLst>
                    </a:gridCol>
                  </a:tblGrid>
                  <a:tr h="6096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0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803" t="-12500" b="-74166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000" b="0" dirty="0">
                            <a:solidFill>
                              <a:srgbClr val="C00000"/>
                            </a:solidFill>
                            <a:latin typeface="Corbel" panose="020B0503020204020204" pitchFamily="34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306040516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Assuming that each pair of numbers is the start of a geometric sequence, find:</a:t>
                          </a:r>
                          <a:br>
                            <a:rPr lang="en-GB" sz="14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</a:br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(</a:t>
                          </a:r>
                          <a:r>
                            <a:rPr lang="en-GB" sz="1400" b="0" dirty="0" err="1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i</a:t>
                          </a:r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) the next three terms, (ii) the ratio between the first and third terms,</a:t>
                          </a:r>
                          <a:br>
                            <a:rPr lang="en-GB" sz="14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</a:br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(iii)</a:t>
                          </a:r>
                          <a:r>
                            <a:rPr lang="en-GB" sz="1400" b="0" kern="1200" dirty="0">
                              <a:solidFill>
                                <a:schemeClr val="bg2"/>
                              </a:solidFill>
                              <a:latin typeface="+mn-lt"/>
                              <a:ea typeface="Cambria Math" panose="02040503050406030204" pitchFamily="18" charset="0"/>
                              <a:cs typeface="+mn-cs"/>
                            </a:rPr>
                            <a:t> the ratio between the second and fifth terms.</a:t>
                          </a: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000" b="0" kern="1200" dirty="0">
                            <a:solidFill>
                              <a:schemeClr val="bg2"/>
                            </a:solidFill>
                            <a:latin typeface="+mn-lt"/>
                            <a:ea typeface="Cambria Math" panose="02040503050406030204" pitchFamily="18" charset="0"/>
                            <a:cs typeface="+mn-cs"/>
                          </a:endParaRP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88911200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r"/>
                          <a:endParaRPr lang="en-GB" sz="16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600" b="0" kern="1200" dirty="0">
                            <a:solidFill>
                              <a:schemeClr val="bg2"/>
                            </a:solidFill>
                            <a:latin typeface="+mn-lt"/>
                            <a:ea typeface="Cambria Math" panose="02040503050406030204" pitchFamily="18" charset="0"/>
                            <a:cs typeface="+mn-cs"/>
                          </a:endParaRP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600" b="0" kern="1200" dirty="0">
                            <a:solidFill>
                              <a:schemeClr val="bg2"/>
                            </a:solidFill>
                            <a:latin typeface="+mn-lt"/>
                            <a:ea typeface="Cambria Math" panose="02040503050406030204" pitchFamily="18" charset="0"/>
                            <a:cs typeface="+mn-cs"/>
                          </a:endParaRP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18039446"/>
                      </a:ext>
                    </a:extLst>
                  </a:tr>
                  <a:tr h="358198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442857" r="-351724" b="-921429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000" b="0" kern="1200" dirty="0">
                            <a:solidFill>
                              <a:schemeClr val="bg2"/>
                            </a:solidFill>
                            <a:latin typeface="+mn-lt"/>
                            <a:ea typeface="Cambria Math" panose="02040503050406030204" pitchFamily="18" charset="0"/>
                            <a:cs typeface="+mn-cs"/>
                          </a:endParaRP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9921" t="-442857" r="-181102" b="-9214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24020" t="-442857" r="-125490" b="-9214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58203" t="-442857" b="-92142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77477343"/>
                      </a:ext>
                    </a:extLst>
                  </a:tr>
                  <a:tr h="358198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524138" r="-351724" b="-789655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9921" t="-524138" r="-181102" b="-7896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24020" t="-524138" r="-125490" b="-7896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58203" t="-524138" b="-78965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93303709"/>
                      </a:ext>
                    </a:extLst>
                  </a:tr>
                  <a:tr h="358198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646429" r="-351724" b="-71785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9921" t="-646429" r="-181102" b="-717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24020" t="-646429" r="-125490" b="-717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58203" t="-646429" b="-71785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93758467"/>
                      </a:ext>
                    </a:extLst>
                  </a:tr>
                  <a:tr h="358198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746429" r="-351724" b="-61785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9921" t="-746429" r="-181102" b="-617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24020" t="-746429" r="-125490" b="-617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58203" t="-746429" b="-61785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30947736"/>
                      </a:ext>
                    </a:extLst>
                  </a:tr>
                  <a:tr h="358198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846429" r="-351724" b="-51785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9921" t="-846429" r="-181102" b="-517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24020" t="-846429" r="-125490" b="-517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58203" t="-846429" b="-51785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29717060"/>
                      </a:ext>
                    </a:extLst>
                  </a:tr>
                  <a:tr h="358198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913793" r="-351724" b="-400000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9921" t="-913793" r="-181102" b="-4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24020" t="-913793" r="-125490" b="-4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58203" t="-913793" b="-4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75902101"/>
                      </a:ext>
                    </a:extLst>
                  </a:tr>
                  <a:tr h="358198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1050000" r="-351724" b="-31428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9921" t="-1050000" r="-181102" b="-3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24020" t="-1050000" r="-125490" b="-3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58203" t="-1050000" b="-31428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12157696"/>
                      </a:ext>
                    </a:extLst>
                  </a:tr>
                  <a:tr h="358198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1150000" r="-351724" b="-21428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9921" t="-1150000" r="-181102" b="-2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24020" t="-1150000" r="-125490" b="-2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58203" t="-1150000" b="-21428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51535160"/>
                      </a:ext>
                    </a:extLst>
                  </a:tr>
                  <a:tr h="358198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1206897" r="-351724" b="-10689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9921" t="-1206897" r="-181102" b="-1068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24020" t="-1206897" r="-125490" b="-1068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58203" t="-1206897" b="-1068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8707218"/>
                      </a:ext>
                    </a:extLst>
                  </a:tr>
                  <a:tr h="358198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1353571" r="-351724" b="-10714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9921" t="-1353571" r="-181102" b="-107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24020" t="-1353571" r="-125490" b="-107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58203" t="-1353571" b="-1071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59766486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691388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32D193C-3A14-4F42-BC97-989F5C14B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Standard Form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5">
                <a:extLst>
                  <a:ext uri="{FF2B5EF4-FFF2-40B4-BE49-F238E27FC236}">
                    <a16:creationId xmlns:a16="http://schemas.microsoft.com/office/drawing/2014/main" id="{75475E44-D048-2F4E-9459-DA1CC933C3FA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36000" y="2582433"/>
              <a:ext cx="11520000" cy="370183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20000">
                      <a:extLst>
                        <a:ext uri="{9D8B030D-6E8A-4147-A177-3AD203B41FA5}">
                          <a16:colId xmlns:a16="http://schemas.microsoft.com/office/drawing/2014/main" val="1829485005"/>
                        </a:ext>
                      </a:extLst>
                    </a:gridCol>
                    <a:gridCol w="1620000">
                      <a:extLst>
                        <a:ext uri="{9D8B030D-6E8A-4147-A177-3AD203B41FA5}">
                          <a16:colId xmlns:a16="http://schemas.microsoft.com/office/drawing/2014/main" val="18462482"/>
                        </a:ext>
                      </a:extLst>
                    </a:gridCol>
                    <a:gridCol w="2520000">
                      <a:extLst>
                        <a:ext uri="{9D8B030D-6E8A-4147-A177-3AD203B41FA5}">
                          <a16:colId xmlns:a16="http://schemas.microsoft.com/office/drawing/2014/main" val="3445736973"/>
                        </a:ext>
                      </a:extLst>
                    </a:gridCol>
                    <a:gridCol w="1620000">
                      <a:extLst>
                        <a:ext uri="{9D8B030D-6E8A-4147-A177-3AD203B41FA5}">
                          <a16:colId xmlns:a16="http://schemas.microsoft.com/office/drawing/2014/main" val="594887427"/>
                        </a:ext>
                      </a:extLst>
                    </a:gridCol>
                    <a:gridCol w="1620000">
                      <a:extLst>
                        <a:ext uri="{9D8B030D-6E8A-4147-A177-3AD203B41FA5}">
                          <a16:colId xmlns:a16="http://schemas.microsoft.com/office/drawing/2014/main" val="646162560"/>
                        </a:ext>
                      </a:extLst>
                    </a:gridCol>
                    <a:gridCol w="2520000">
                      <a:extLst>
                        <a:ext uri="{9D8B030D-6E8A-4147-A177-3AD203B41FA5}">
                          <a16:colId xmlns:a16="http://schemas.microsoft.com/office/drawing/2014/main" val="1535120206"/>
                        </a:ext>
                      </a:extLst>
                    </a:gridCol>
                  </a:tblGrid>
                  <a:tr h="370183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a)   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,6×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endParaRPr lang="en-GB" sz="1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l"/>
                          <a:endParaRPr lang="en-GB" sz="1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rowSpan="2"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1.8×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5.4×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</m:t>
                              </m:r>
                            </m:oMath>
                          </a14:m>
                          <a:br>
                            <a:rPr lang="en-GB" sz="1400" b="0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a:b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1.62×</m:t>
                                </m:r>
                                <m:sSup>
                                  <m:sSupPr>
                                    <m:ctrlPr>
                                      <a:rPr lang="en-GB" sz="14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4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GB" sz="14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5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f)   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,1.8×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endParaRPr lang="en-GB" sz="1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1.62×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1.458×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</m:oMath>
                          </a14:m>
                          <a:br>
                            <a:rPr lang="en-GB" sz="1400" b="0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a:b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1.3122×</m:t>
                                </m:r>
                                <m:sSup>
                                  <m:sSupPr>
                                    <m:ctrlPr>
                                      <a:rPr lang="en-GB" sz="14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4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GB" sz="14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1400" b="0" dirty="0">
                            <a:solidFill>
                              <a:srgbClr val="C00000"/>
                            </a:solidFill>
                            <a:ea typeface="Cambria Math" panose="02040503050406030204" pitchFamily="18" charset="0"/>
                          </a:endParaRPr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77477343"/>
                      </a:ext>
                    </a:extLst>
                  </a:tr>
                  <a:tr h="370183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ii)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</m:t>
                              </m:r>
                            </m:oMath>
                          </a14:m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2.7×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p>
                              </m:sSup>
                            </m:oMath>
                          </a14:m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</a:t>
                          </a:r>
                          <a:r>
                            <a:rPr lang="en-GB" sz="1400" b="0" baseline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27</m:t>
                              </m:r>
                            </m:oMath>
                          </a14:m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ii)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8.1×</m:t>
                              </m:r>
                              <m:sSup>
                                <m:sSupPr>
                                  <m:ctrlPr>
                                    <a:rPr lang="en-GB" sz="14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</m:oMath>
                          </a14:m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7.29×</m:t>
                              </m:r>
                              <m:sSup>
                                <m:sSupPr>
                                  <m:ctrlPr>
                                    <a:rPr lang="en-GB" sz="14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</m:oMath>
                          </a14:m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52000" marR="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</a:t>
                          </a:r>
                          <a:r>
                            <a:rPr lang="en-GB" sz="1400" b="0" baseline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27</m:t>
                              </m:r>
                            </m:oMath>
                          </a14:m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093303709"/>
                      </a:ext>
                    </a:extLst>
                  </a:tr>
                  <a:tr h="370183"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b)   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,2×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oMath>
                          </a14:m>
                          <a:endParaRPr lang="en-GB" sz="1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row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,2×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2×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7</m:t>
                                  </m:r>
                                </m:sup>
                              </m:sSup>
                            </m:oMath>
                          </a14:m>
                          <a:b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a:br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g)   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,2×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oMath>
                          </a14:m>
                          <a:endParaRPr lang="en-GB" sz="1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7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,2×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9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2×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11</m:t>
                                  </m:r>
                                </m:sup>
                              </m:sSup>
                            </m:oMath>
                          </a14:m>
                          <a:b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a:br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093758467"/>
                      </a:ext>
                    </a:extLst>
                  </a:tr>
                  <a:tr h="370183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ii)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ii)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baseline="0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1×</m:t>
                              </m:r>
                              <m:sSup>
                                <m:sSupPr>
                                  <m:ctrlPr>
                                    <a:rPr lang="en-GB" sz="1400" b="0" i="1" baseline="0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baseline="0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baseline="0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oMath>
                          </a14:m>
                          <a:endParaRPr lang="en-GB" sz="1400" b="0" baseline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</m:oMath>
                          </a14:m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52000" marR="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30947736"/>
                      </a:ext>
                    </a:extLst>
                  </a:tr>
                  <a:tr h="370183"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c)   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,2.4×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endParaRPr lang="en-GB" sz="1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row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2.88×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3.456×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</m:oMath>
                          </a14:m>
                          <a:br>
                            <a:rPr lang="en-GB" sz="1400" b="0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a:b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4.1472×</m:t>
                                </m:r>
                                <m:sSup>
                                  <m:sSupPr>
                                    <m:ctrlPr>
                                      <a:rPr lang="en-GB" sz="14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4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GB" sz="14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h)   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,2×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en-GB" sz="1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,2, 2×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</m:oMath>
                          </a14:m>
                          <a:b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a:br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429717060"/>
                      </a:ext>
                    </a:extLst>
                  </a:tr>
                  <a:tr h="370183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ii) 1.44</a:t>
                          </a: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 1.728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ii)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−2</m:t>
                                  </m:r>
                                </m:sup>
                              </m:sSup>
                            </m:oMath>
                          </a14:m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−3</m:t>
                                  </m:r>
                                </m:sup>
                              </m:sSup>
                            </m:oMath>
                          </a14:m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52000" marR="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275902101"/>
                      </a:ext>
                    </a:extLst>
                  </a:tr>
                  <a:tr h="370183"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d)   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,3×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oMath>
                          </a14:m>
                          <a:endParaRPr lang="en-GB" sz="1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row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4.5×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6.75×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</m:oMath>
                          </a14:m>
                          <a:br>
                            <a:rPr lang="en-GB" sz="1400" b="0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a:b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1.0125×</m:t>
                                </m:r>
                                <m:sSup>
                                  <m:sSupPr>
                                    <m:ctrlPr>
                                      <a:rPr lang="en-GB" sz="14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4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GB" sz="14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8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  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−2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,6×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−2</m:t>
                                  </m:r>
                                </m:sup>
                              </m:sSup>
                            </m:oMath>
                          </a14:m>
                          <a:endParaRPr lang="en-GB" sz="1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1.8×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5.4×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1.62</m:t>
                              </m:r>
                            </m:oMath>
                          </a14:m>
                          <a:b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a:br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512157696"/>
                      </a:ext>
                    </a:extLst>
                  </a:tr>
                  <a:tr h="370183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ii)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2.25×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3.375×</m:t>
                              </m:r>
                              <m:sSup>
                                <m:sSupPr>
                                  <m:ctrlPr>
                                    <a:rPr lang="en-GB" sz="14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ii) 9</a:t>
                          </a:r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2.7×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p>
                              </m:sSup>
                            </m:oMath>
                          </a14:m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52000" marR="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251535160"/>
                      </a:ext>
                    </a:extLst>
                  </a:tr>
                  <a:tr h="370183"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e)   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,1.8×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oMath>
                          </a14:m>
                          <a:endParaRPr lang="en-GB" sz="1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row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1.62×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1.458×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</m:oMath>
                          </a14:m>
                          <a:br>
                            <a:rPr lang="en-GB" sz="1400" b="0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a:b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1.3122×</m:t>
                                </m:r>
                                <m:sSup>
                                  <m:sSupPr>
                                    <m:ctrlPr>
                                      <a:rPr lang="en-GB" sz="14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4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GB" sz="14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7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j)   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−3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,1.2×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−2</m:t>
                                  </m:r>
                                </m:sup>
                              </m:sSup>
                            </m:oMath>
                          </a14:m>
                          <a:endParaRPr lang="en-GB" sz="1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7.2×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−2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4.32×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,2.592</m:t>
                              </m:r>
                            </m:oMath>
                          </a14:m>
                          <a:b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a:br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98707218"/>
                      </a:ext>
                    </a:extLst>
                  </a:tr>
                  <a:tr h="370183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ii)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8.1×</m:t>
                              </m:r>
                              <m:sSup>
                                <m:sSupPr>
                                  <m:ctrlPr>
                                    <a:rPr lang="en-GB" sz="14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p>
                              </m:sSup>
                            </m:oMath>
                          </a14:m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7.29×</m:t>
                              </m:r>
                              <m:sSup>
                                <m:sSupPr>
                                  <m:ctrlPr>
                                    <a:rPr lang="en-GB" sz="14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ii)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3.6×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p>
                              </m:sSup>
                            </m:oMath>
                          </a14:m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2.16×</m:t>
                              </m:r>
                              <m:sSup>
                                <m:sSupPr>
                                  <m:ctrlPr>
                                    <a:rPr lang="en-GB" sz="14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52000" marR="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25976648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5">
                <a:extLst>
                  <a:ext uri="{FF2B5EF4-FFF2-40B4-BE49-F238E27FC236}">
                    <a16:creationId xmlns:a16="http://schemas.microsoft.com/office/drawing/2014/main" id="{75475E44-D048-2F4E-9459-DA1CC933C3FA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36000" y="2582433"/>
              <a:ext cx="11520000" cy="370183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20000">
                      <a:extLst>
                        <a:ext uri="{9D8B030D-6E8A-4147-A177-3AD203B41FA5}">
                          <a16:colId xmlns:a16="http://schemas.microsoft.com/office/drawing/2014/main" val="1829485005"/>
                        </a:ext>
                      </a:extLst>
                    </a:gridCol>
                    <a:gridCol w="1620000">
                      <a:extLst>
                        <a:ext uri="{9D8B030D-6E8A-4147-A177-3AD203B41FA5}">
                          <a16:colId xmlns:a16="http://schemas.microsoft.com/office/drawing/2014/main" val="18462482"/>
                        </a:ext>
                      </a:extLst>
                    </a:gridCol>
                    <a:gridCol w="2520000">
                      <a:extLst>
                        <a:ext uri="{9D8B030D-6E8A-4147-A177-3AD203B41FA5}">
                          <a16:colId xmlns:a16="http://schemas.microsoft.com/office/drawing/2014/main" val="3445736973"/>
                        </a:ext>
                      </a:extLst>
                    </a:gridCol>
                    <a:gridCol w="1620000">
                      <a:extLst>
                        <a:ext uri="{9D8B030D-6E8A-4147-A177-3AD203B41FA5}">
                          <a16:colId xmlns:a16="http://schemas.microsoft.com/office/drawing/2014/main" val="594887427"/>
                        </a:ext>
                      </a:extLst>
                    </a:gridCol>
                    <a:gridCol w="1620000">
                      <a:extLst>
                        <a:ext uri="{9D8B030D-6E8A-4147-A177-3AD203B41FA5}">
                          <a16:colId xmlns:a16="http://schemas.microsoft.com/office/drawing/2014/main" val="646162560"/>
                        </a:ext>
                      </a:extLst>
                    </a:gridCol>
                    <a:gridCol w="2520000">
                      <a:extLst>
                        <a:ext uri="{9D8B030D-6E8A-4147-A177-3AD203B41FA5}">
                          <a16:colId xmlns:a16="http://schemas.microsoft.com/office/drawing/2014/main" val="1535120206"/>
                        </a:ext>
                      </a:extLst>
                    </a:gridCol>
                  </a:tblGrid>
                  <a:tr h="370183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r="-256471" b="-917241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l"/>
                          <a:endParaRPr lang="en-GB" sz="1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28141" r="-228643" b="-408621"/>
                          </a:stretch>
                        </a:blip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78039" r="-78431" b="-917241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56281" r="-503" b="-40862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77477343"/>
                      </a:ext>
                    </a:extLst>
                  </a:tr>
                  <a:tr h="37018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100000" r="-610156" b="-8172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787" t="-100000" r="-514961" b="-817241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</a:t>
                          </a:r>
                          <a:r>
                            <a:rPr lang="en-GB" sz="1400" b="0" baseline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14:m xmlns:a14="http://schemas.microsoft.com/office/drawing/2010/main">
                            <m:oMath xmlns:m="http://schemas.openxmlformats.org/officeDocument/2006/math">
                              <m:r>
                                <a:rPr lang="en-GB" sz="14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27</m:t>
                              </m:r>
                            </m:oMath>
                          </a14:m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54688" t="-100000" r="-255469" b="-8172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52000" marR="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58268" t="-100000" r="-157480" b="-817241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</a:t>
                          </a:r>
                          <a:r>
                            <a:rPr lang="en-GB" sz="1400" b="0" baseline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14:m xmlns:a14="http://schemas.microsoft.com/office/drawing/2010/main">
                            <m:oMath xmlns:m="http://schemas.openxmlformats.org/officeDocument/2006/math">
                              <m:r>
                                <a:rPr lang="en-GB" sz="14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27</m:t>
                              </m:r>
                            </m:oMath>
                          </a14:m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093303709"/>
                      </a:ext>
                    </a:extLst>
                  </a:tr>
                  <a:tr h="370183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193333" r="-256471" b="-690000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28141" t="-98305" r="-228643" b="-301695"/>
                          </a:stretch>
                        </a:blip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78039" t="-193333" r="-78431" b="-690000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56281" t="-98305" r="-503" b="-30169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93758467"/>
                      </a:ext>
                    </a:extLst>
                  </a:tr>
                  <a:tr h="37018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303448" r="-610156" b="-6137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787" t="-303448" r="-514961" b="-613793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54688" t="-303448" r="-255469" b="-6137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52000" marR="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58268" t="-303448" r="-157480" b="-613793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30947736"/>
                      </a:ext>
                    </a:extLst>
                  </a:tr>
                  <a:tr h="370183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403448" r="-256471" b="-51379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28141" t="-201724" r="-228643" b="-206897"/>
                          </a:stretch>
                        </a:blip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78039" t="-403448" r="-78431" b="-51379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56281" t="-201724" r="-503" b="-2068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29717060"/>
                      </a:ext>
                    </a:extLst>
                  </a:tr>
                  <a:tr h="370183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ii) 1.44</a:t>
                          </a: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 1.728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54688" t="-503448" r="-255469" b="-4137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52000" marR="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58268" t="-503448" r="-157480" b="-413793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275902101"/>
                      </a:ext>
                    </a:extLst>
                  </a:tr>
                  <a:tr h="370183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603448" r="-256471" b="-31379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28141" t="-296610" r="-228643" b="-103390"/>
                          </a:stretch>
                        </a:blip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78039" t="-603448" r="-78431" b="-31379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56281" t="-296610" r="-503" b="-1033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12157696"/>
                      </a:ext>
                    </a:extLst>
                  </a:tr>
                  <a:tr h="37018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680000" r="-610156" b="-20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787" t="-680000" r="-514961" b="-203333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ii) 9</a:t>
                          </a:r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52000" marR="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58268" t="-680000" r="-157480" b="-203333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251535160"/>
                      </a:ext>
                    </a:extLst>
                  </a:tr>
                  <a:tr h="370183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806897" r="-256471" b="-110345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28141" t="-403448" r="-228643" b="-5172"/>
                          </a:stretch>
                        </a:blip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78039" t="-806897" r="-78431" b="-110345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56281" t="-403448" r="-503" b="-517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8707218"/>
                      </a:ext>
                    </a:extLst>
                  </a:tr>
                  <a:tr h="37018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906897" r="-610156" b="-103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787" t="-906897" r="-514961" b="-10345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54688" t="-906897" r="-255469" b="-103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52000" marR="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58268" t="-906897" r="-157480" b="-10345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25976648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2AFCF164-402A-684C-A1E5-1E2A592A330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36000" y="1180706"/>
              <a:ext cx="11520000" cy="140172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36512">
                      <a:extLst>
                        <a:ext uri="{9D8B030D-6E8A-4147-A177-3AD203B41FA5}">
                          <a16:colId xmlns:a16="http://schemas.microsoft.com/office/drawing/2014/main" val="2051871587"/>
                        </a:ext>
                      </a:extLst>
                    </a:gridCol>
                    <a:gridCol w="11183488">
                      <a:extLst>
                        <a:ext uri="{9D8B030D-6E8A-4147-A177-3AD203B41FA5}">
                          <a16:colId xmlns:a16="http://schemas.microsoft.com/office/drawing/2014/main" val="1873791873"/>
                        </a:ext>
                      </a:extLst>
                    </a:gridCol>
                  </a:tblGrid>
                  <a:tr h="497043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Assuming that</a:t>
                          </a:r>
                          <a:r>
                            <a:rPr lang="en-GB" sz="1400" b="0" baseline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each pair of numbers is the start of an arithmetic sequence, find:</a:t>
                          </a:r>
                          <a:br>
                            <a:rPr lang="en-GB" sz="14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</a:br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(</a:t>
                          </a:r>
                          <a:r>
                            <a:rPr lang="en-GB" sz="1400" b="0" dirty="0" err="1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i</a:t>
                          </a:r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) the next three terms, (ii) the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oMath>
                          </a14:m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th term rule, (iii) the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200</m:t>
                              </m:r>
                            </m:oMath>
                          </a14:m>
                          <a:r>
                            <a:rPr lang="en-GB" sz="1400" b="0" baseline="3000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th</a:t>
                          </a:r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 term.</a:t>
                          </a: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69781106"/>
                      </a:ext>
                    </a:extLst>
                  </a:tr>
                  <a:tr h="904684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Assuming that each pair of numbers is the start of a geometric sequence, find:</a:t>
                          </a:r>
                          <a:br>
                            <a:rPr lang="en-GB" sz="1800" b="0" dirty="0">
                              <a:solidFill>
                                <a:srgbClr val="C00000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</a:br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(</a:t>
                          </a:r>
                          <a:r>
                            <a:rPr lang="en-GB" sz="1800" b="0" dirty="0" err="1">
                              <a:solidFill>
                                <a:srgbClr val="C00000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i</a:t>
                          </a:r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) the next three terms, (ii) the ratio between the first and third terms,</a:t>
                          </a:r>
                          <a:br>
                            <a:rPr lang="en-GB" sz="1800" b="0" dirty="0">
                              <a:solidFill>
                                <a:srgbClr val="C00000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</a:br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(iii)</a:t>
                          </a:r>
                          <a:r>
                            <a:rPr lang="en-GB" sz="1800" b="0" kern="1200" dirty="0">
                              <a:solidFill>
                                <a:srgbClr val="C00000"/>
                              </a:solidFill>
                              <a:latin typeface="+mn-lt"/>
                              <a:ea typeface="Cambria Math" panose="02040503050406030204" pitchFamily="18" charset="0"/>
                              <a:cs typeface="+mn-cs"/>
                            </a:rPr>
                            <a:t> the ratio between the second and fifth terms.</a:t>
                          </a: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02733004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2AFCF164-402A-684C-A1E5-1E2A592A330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36000" y="1180706"/>
              <a:ext cx="11520000" cy="140172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36512">
                      <a:extLst>
                        <a:ext uri="{9D8B030D-6E8A-4147-A177-3AD203B41FA5}">
                          <a16:colId xmlns:a16="http://schemas.microsoft.com/office/drawing/2014/main" val="2051871587"/>
                        </a:ext>
                      </a:extLst>
                    </a:gridCol>
                    <a:gridCol w="11183488">
                      <a:extLst>
                        <a:ext uri="{9D8B030D-6E8A-4147-A177-3AD203B41FA5}">
                          <a16:colId xmlns:a16="http://schemas.microsoft.com/office/drawing/2014/main" val="1873791873"/>
                        </a:ext>
                      </a:extLst>
                    </a:gridCol>
                  </a:tblGrid>
                  <a:tr h="497043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065" t="-10000" b="-1925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69781106"/>
                      </a:ext>
                    </a:extLst>
                  </a:tr>
                  <a:tr h="904684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Assuming that each pair of numbers is the start of a geometric sequence, find:</a:t>
                          </a:r>
                          <a:br>
                            <a:rPr lang="en-GB" sz="1800" b="0" dirty="0">
                              <a:solidFill>
                                <a:srgbClr val="C00000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</a:br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(</a:t>
                          </a:r>
                          <a:r>
                            <a:rPr lang="en-GB" sz="1800" b="0" dirty="0" err="1">
                              <a:solidFill>
                                <a:srgbClr val="C00000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i</a:t>
                          </a:r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) the next three terms, (ii) the ratio between the first and third terms,</a:t>
                          </a:r>
                          <a:br>
                            <a:rPr lang="en-GB" sz="1800" b="0" dirty="0">
                              <a:solidFill>
                                <a:srgbClr val="C00000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</a:br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(iii)</a:t>
                          </a:r>
                          <a:r>
                            <a:rPr lang="en-GB" sz="1800" b="0" kern="1200" dirty="0">
                              <a:solidFill>
                                <a:srgbClr val="C00000"/>
                              </a:solidFill>
                              <a:latin typeface="+mn-lt"/>
                              <a:ea typeface="Cambria Math" panose="02040503050406030204" pitchFamily="18" charset="0"/>
                              <a:cs typeface="+mn-cs"/>
                            </a:rPr>
                            <a:t> the ratio between the second and fifth terms.</a:t>
                          </a: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02733004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098984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4C96FF"/>
      </a:hlink>
      <a:folHlink>
        <a:srgbClr val="0066FF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12704</TotalTime>
  <Words>1048</Words>
  <Application>Microsoft Macintosh PowerPoint</Application>
  <PresentationFormat>Widescreen</PresentationFormat>
  <Paragraphs>105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Bahnschrift</vt:lpstr>
      <vt:lpstr>Calibri</vt:lpstr>
      <vt:lpstr>Cambria Math</vt:lpstr>
      <vt:lpstr>Corbel</vt:lpstr>
      <vt:lpstr>Office Theme</vt:lpstr>
      <vt:lpstr>Standard Form</vt:lpstr>
      <vt:lpstr>Standard Form</vt:lpstr>
      <vt:lpstr>Standard Form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 Day (Staff)</dc:creator>
  <cp:lastModifiedBy>N Day (Staff)</cp:lastModifiedBy>
  <cp:revision>3</cp:revision>
  <dcterms:created xsi:type="dcterms:W3CDTF">2021-11-07T22:04:41Z</dcterms:created>
  <dcterms:modified xsi:type="dcterms:W3CDTF">2021-11-27T15:09:33Z</dcterms:modified>
</cp:coreProperties>
</file>