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8"/>
  </p:notesMasterIdLst>
  <p:sldIdLst>
    <p:sldId id="308" r:id="rId2"/>
    <p:sldId id="319" r:id="rId3"/>
    <p:sldId id="309" r:id="rId4"/>
    <p:sldId id="321" r:id="rId5"/>
    <p:sldId id="310" r:id="rId6"/>
    <p:sldId id="322" r:id="rId7"/>
    <p:sldId id="311" r:id="rId8"/>
    <p:sldId id="323" r:id="rId9"/>
    <p:sldId id="312" r:id="rId10"/>
    <p:sldId id="324" r:id="rId11"/>
    <p:sldId id="313" r:id="rId12"/>
    <p:sldId id="325" r:id="rId13"/>
    <p:sldId id="318" r:id="rId14"/>
    <p:sldId id="326" r:id="rId15"/>
    <p:sldId id="314" r:id="rId16"/>
    <p:sldId id="32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CD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95"/>
    <p:restoredTop sz="96327"/>
  </p:normalViewPr>
  <p:slideViewPr>
    <p:cSldViewPr snapToGrid="0" snapToObjects="1">
      <p:cViewPr varScale="1">
        <p:scale>
          <a:sx n="153" d="100"/>
          <a:sy n="153" d="100"/>
        </p:scale>
        <p:origin x="192" y="5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D42574-4C13-A24C-BCE7-25BCC92E1EAB}" type="datetimeFigureOut">
              <a:rPr lang="en-GB" smtClean="0"/>
              <a:t>14/02/2025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994074-B875-6449-B292-9D29BC5251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9294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75E734-D1C8-944B-BBCF-08E8F26BEBB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49406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03584F-0AA7-87BF-34E0-E0E244E723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FE073B4-CF84-C909-E787-9CC159C569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6281C00-BFE0-F4E4-219C-B50C8CA055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9403D7-7E74-61D7-1C03-32FF560ED5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75E734-D1C8-944B-BBCF-08E8F26BEBB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05121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F3E74D-E82B-200B-4B83-9E5B5B647B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665251A-4509-1E7A-DB59-77AF37DA0CA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4CEB238-05DE-B99B-E0FF-B65E8C4E4F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4BE932-7F01-2852-93C6-EC3BDEA7D5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75E734-D1C8-944B-BBCF-08E8F26BEBB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41321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121C13-1963-AF9C-AF5E-5103359F85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6E21E38-CE07-BC0B-65D5-7A446CA190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F4DD2C5-66E5-1982-3DBC-F50DA7E001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DD4A84-E6A1-4A94-A0E6-B6D9860E66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75E734-D1C8-944B-BBCF-08E8F26BEBB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77684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9E13DC-736D-EF79-8899-7477AC6E86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0FEE945-D21E-4D5C-81CF-EE57CC65E9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A1EA9A1-9A72-097E-3EF1-41EEF56EEE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04F34C-A4F3-692C-5285-6289DE5119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75E734-D1C8-944B-BBCF-08E8F26BEBB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70310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81D0C3-CB1D-20A5-3756-44E51BD135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11D7D6F-544B-5376-CFB0-C3E80EBDD7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2576B11-B230-9F2A-8DDD-FCBC2A6F91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50BC70-92ED-3F20-F3AB-03FD9C0C45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75E734-D1C8-944B-BBCF-08E8F26BEBB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27223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39E023-5F53-D1E1-8B82-B1E7B3CCF8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9A38669-9EB6-3F6E-42B9-DE6D105B332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34DBFE5-2599-F819-637C-E60F348E50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D45D68-6253-633E-2057-E53EDB3AA2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75E734-D1C8-944B-BBCF-08E8F26BEBB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59798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261281-7CC6-B310-261C-3C957A62B6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D0F8073-68FA-A8E3-7BB3-22B9C28F0A0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18600B4-7FD4-72F7-B4BE-39F3253460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50057C-17F3-985A-2168-D1565DE18C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75E734-D1C8-944B-BBCF-08E8F26BEBB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59042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F268CB-0DCC-6C81-1CB1-3803A096C8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EEAFB5D-4817-DF4E-23FF-9C766BF2C0C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4D55DB1-6655-AF9F-04F6-932F5AFA2E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5C641A-A70C-E63D-ABC4-2770F0809E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75E734-D1C8-944B-BBCF-08E8F26BEBB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3516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FBF4C3-7C0F-F4F7-0BE1-DD0B0009CC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18BD2D5-EB57-0541-4092-06959944E8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9C0F218-C5F6-7CFF-6C09-16EE9DA40D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C91E75-B5B1-C143-9302-B583C91681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75E734-D1C8-944B-BBCF-08E8F26BEBB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45123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85C0C8-922A-9A48-80E0-507E96096A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82A00D6-F119-CD6B-1FA1-1E18F01216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3932A72-AE56-DBD9-C822-6B401618DE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B6E140-284B-7515-5545-A3F9B6831F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75E734-D1C8-944B-BBCF-08E8F26BEBB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0863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57375D-232A-DB69-702F-C1CA8FB2E8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286FF52-CF5D-7F75-0769-75C4E6FC6F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894CDD7-84F0-AE02-4312-BDDEF189BE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3D4727-3CDA-2E0F-96FC-3374E1A182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75E734-D1C8-944B-BBCF-08E8F26BEBB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50653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37E63F-023F-48B8-8A43-359F568B1F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58A9974-79FF-0180-BBDA-09DFAF2A19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BDAD306-412A-8470-2E3A-33C76C0555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8F14EC-F2D8-0F52-5248-000D3EE4CF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75E734-D1C8-944B-BBCF-08E8F26BEBB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97182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137456-D3D6-366B-9619-3C7C577062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B9B0DF9-95AD-CF6C-5300-EE1008D885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4F0EB96-C9C4-872E-595C-ABA532278A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FB5AB1-F0C2-5AFE-0AD1-5E134C5026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75E734-D1C8-944B-BBCF-08E8F26BEBB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35718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B6AB3E-F5D5-2B4D-81ED-BA3670BCE3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A3196B0-FE84-AA22-10ED-B263B124EA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A7F5B48-FA34-2D1C-2F80-70625361CD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72F073-A2CB-0A1A-B2A4-33C39B3A68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75E734-D1C8-944B-BBCF-08E8F26BEBB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32393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C6F90F-1F01-E7ED-1833-586558D0F4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D9C2F01-76DB-530F-A7DA-FBF40531D4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FCD9F47-6166-AC99-7939-2CC945633B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6BD06C-5EAC-BDDB-77C7-F739F7BFBB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75E734-D1C8-944B-BBCF-08E8F26BEBB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3185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-Off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alf-frame 5">
            <a:extLst>
              <a:ext uri="{FF2B5EF4-FFF2-40B4-BE49-F238E27FC236}">
                <a16:creationId xmlns:a16="http://schemas.microsoft.com/office/drawing/2014/main" id="{AF547E31-B173-5141-9B5A-EC1326741D5A}"/>
              </a:ext>
            </a:extLst>
          </p:cNvPr>
          <p:cNvSpPr/>
          <p:nvPr userDrawn="1"/>
        </p:nvSpPr>
        <p:spPr>
          <a:xfrm flipH="1" flipV="1">
            <a:off x="5799746" y="5944291"/>
            <a:ext cx="6392254" cy="922945"/>
          </a:xfrm>
          <a:prstGeom prst="halfFrame">
            <a:avLst>
              <a:gd name="adj1" fmla="val 41667"/>
              <a:gd name="adj2" fmla="val 9259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0" bIns="0" rtlCol="0" anchor="t" anchorCtr="0"/>
          <a:lstStyle/>
          <a:p>
            <a:endParaRPr lang="en-GB" sz="2400" dirty="0">
              <a:solidFill>
                <a:schemeClr val="bg2"/>
              </a:solidFill>
              <a:latin typeface="Bahnschrift" panose="020B0502040204020203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4E387D3-E798-1641-B0C5-37ABD30F660A}"/>
              </a:ext>
            </a:extLst>
          </p:cNvPr>
          <p:cNvGrpSpPr/>
          <p:nvPr userDrawn="1"/>
        </p:nvGrpSpPr>
        <p:grpSpPr>
          <a:xfrm>
            <a:off x="11461615" y="95276"/>
            <a:ext cx="615950" cy="631529"/>
            <a:chOff x="11461615" y="95276"/>
            <a:chExt cx="615950" cy="631529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E9861C3-EDC0-614F-8C4D-D1136B4E41CB}"/>
                </a:ext>
              </a:extLst>
            </p:cNvPr>
            <p:cNvSpPr/>
            <p:nvPr/>
          </p:nvSpPr>
          <p:spPr>
            <a:xfrm>
              <a:off x="11461615" y="110855"/>
              <a:ext cx="615950" cy="61595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8" name="Graphic 7" descr="Alterations &amp; Tailoring outline">
              <a:extLst>
                <a:ext uri="{FF2B5EF4-FFF2-40B4-BE49-F238E27FC236}">
                  <a16:creationId xmlns:a16="http://schemas.microsoft.com/office/drawing/2014/main" id="{F6ACB839-002A-3F47-859B-5727A4ED81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467056" y="95276"/>
              <a:ext cx="587829" cy="587829"/>
            </a:xfrm>
            <a:prstGeom prst="rect">
              <a:avLst/>
            </a:prstGeom>
          </p:spPr>
        </p:pic>
      </p:grpSp>
      <p:sp>
        <p:nvSpPr>
          <p:cNvPr id="13" name="Half-frame 12">
            <a:extLst>
              <a:ext uri="{FF2B5EF4-FFF2-40B4-BE49-F238E27FC236}">
                <a16:creationId xmlns:a16="http://schemas.microsoft.com/office/drawing/2014/main" id="{1F7C039C-5E55-8D4C-871C-A55C467AE9F1}"/>
              </a:ext>
            </a:extLst>
          </p:cNvPr>
          <p:cNvSpPr/>
          <p:nvPr userDrawn="1"/>
        </p:nvSpPr>
        <p:spPr>
          <a:xfrm>
            <a:off x="0" y="0"/>
            <a:ext cx="6392254" cy="922945"/>
          </a:xfrm>
          <a:prstGeom prst="halfFrame">
            <a:avLst>
              <a:gd name="adj1" fmla="val 41667"/>
              <a:gd name="adj2" fmla="val 9259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0" bIns="0" rtlCol="0" anchor="t" anchorCtr="0"/>
          <a:lstStyle/>
          <a:p>
            <a:r>
              <a:rPr lang="en-GB" sz="2400" dirty="0">
                <a:solidFill>
                  <a:schemeClr val="tx1"/>
                </a:solidFill>
              </a:rPr>
              <a:t>InterwovenMaths.com</a:t>
            </a:r>
          </a:p>
        </p:txBody>
      </p:sp>
    </p:spTree>
    <p:extLst>
      <p:ext uri="{BB962C8B-B14F-4D97-AF65-F5344CB8AC3E}">
        <p14:creationId xmlns:p14="http://schemas.microsoft.com/office/powerpoint/2010/main" val="2931415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-off Sol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alf-frame 4">
            <a:extLst>
              <a:ext uri="{FF2B5EF4-FFF2-40B4-BE49-F238E27FC236}">
                <a16:creationId xmlns:a16="http://schemas.microsoft.com/office/drawing/2014/main" id="{D1C19C61-2604-A04F-887A-F4052AC4D348}"/>
              </a:ext>
            </a:extLst>
          </p:cNvPr>
          <p:cNvSpPr/>
          <p:nvPr userDrawn="1"/>
        </p:nvSpPr>
        <p:spPr>
          <a:xfrm>
            <a:off x="0" y="0"/>
            <a:ext cx="6392254" cy="922945"/>
          </a:xfrm>
          <a:prstGeom prst="halfFrame">
            <a:avLst>
              <a:gd name="adj1" fmla="val 41667"/>
              <a:gd name="adj2" fmla="val 9259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0" bIns="0" rtlCol="0" anchor="t" anchorCtr="0"/>
          <a:lstStyle/>
          <a:p>
            <a:r>
              <a:rPr lang="en-GB" sz="2400" dirty="0">
                <a:solidFill>
                  <a:schemeClr val="tx1"/>
                </a:solidFill>
              </a:rPr>
              <a:t>InterwovenMaths.com</a:t>
            </a:r>
          </a:p>
        </p:txBody>
      </p:sp>
      <p:sp>
        <p:nvSpPr>
          <p:cNvPr id="6" name="Half-frame 5">
            <a:extLst>
              <a:ext uri="{FF2B5EF4-FFF2-40B4-BE49-F238E27FC236}">
                <a16:creationId xmlns:a16="http://schemas.microsoft.com/office/drawing/2014/main" id="{AF547E31-B173-5141-9B5A-EC1326741D5A}"/>
              </a:ext>
            </a:extLst>
          </p:cNvPr>
          <p:cNvSpPr/>
          <p:nvPr userDrawn="1"/>
        </p:nvSpPr>
        <p:spPr>
          <a:xfrm flipH="1" flipV="1">
            <a:off x="5799746" y="5944291"/>
            <a:ext cx="6392254" cy="922945"/>
          </a:xfrm>
          <a:prstGeom prst="halfFrame">
            <a:avLst>
              <a:gd name="adj1" fmla="val 41667"/>
              <a:gd name="adj2" fmla="val 9259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0" bIns="0" rtlCol="0" anchor="t" anchorCtr="0"/>
          <a:lstStyle/>
          <a:p>
            <a:endParaRPr lang="en-GB" sz="2400" dirty="0">
              <a:solidFill>
                <a:schemeClr val="bg2"/>
              </a:solidFill>
              <a:latin typeface="Bahnschrift" panose="020B0502040204020203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4E387D3-E798-1641-B0C5-37ABD30F660A}"/>
              </a:ext>
            </a:extLst>
          </p:cNvPr>
          <p:cNvGrpSpPr/>
          <p:nvPr userDrawn="1"/>
        </p:nvGrpSpPr>
        <p:grpSpPr>
          <a:xfrm>
            <a:off x="11461615" y="95276"/>
            <a:ext cx="615950" cy="631529"/>
            <a:chOff x="11461615" y="95276"/>
            <a:chExt cx="615950" cy="631529"/>
          </a:xfrm>
        </p:grpSpPr>
        <p:pic>
          <p:nvPicPr>
            <p:cNvPr id="8" name="Graphic 7" descr="Alterations &amp; Tailoring outline">
              <a:extLst>
                <a:ext uri="{FF2B5EF4-FFF2-40B4-BE49-F238E27FC236}">
                  <a16:creationId xmlns:a16="http://schemas.microsoft.com/office/drawing/2014/main" id="{F6ACB839-002A-3F47-859B-5727A4ED81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467056" y="95276"/>
              <a:ext cx="587829" cy="587829"/>
            </a:xfrm>
            <a:prstGeom prst="rect">
              <a:avLst/>
            </a:prstGeom>
          </p:spPr>
        </p:pic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E9861C3-EDC0-614F-8C4D-D1136B4E41CB}"/>
                </a:ext>
              </a:extLst>
            </p:cNvPr>
            <p:cNvSpPr/>
            <p:nvPr/>
          </p:nvSpPr>
          <p:spPr>
            <a:xfrm>
              <a:off x="11461615" y="110855"/>
              <a:ext cx="615950" cy="615950"/>
            </a:xfrm>
            <a:prstGeom prst="ellipse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E480A56A-9316-2A47-8E5F-ED92FA6905C2}"/>
              </a:ext>
            </a:extLst>
          </p:cNvPr>
          <p:cNvSpPr txBox="1"/>
          <p:nvPr userDrawn="1"/>
        </p:nvSpPr>
        <p:spPr>
          <a:xfrm rot="1238043">
            <a:off x="9518493" y="369490"/>
            <a:ext cx="283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800" b="1" u="sng" dirty="0">
                <a:solidFill>
                  <a:srgbClr val="C00000"/>
                </a:solidFill>
              </a:rPr>
              <a:t>Solutions</a:t>
            </a:r>
          </a:p>
        </p:txBody>
      </p:sp>
    </p:spTree>
    <p:extLst>
      <p:ext uri="{BB962C8B-B14F-4D97-AF65-F5344CB8AC3E}">
        <p14:creationId xmlns:p14="http://schemas.microsoft.com/office/powerpoint/2010/main" val="1459426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53416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hyperlink" Target="https://mathsbot.com/printables/graphPaper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28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5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13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7.png"/><Relationship Id="rId4" Type="http://schemas.openxmlformats.org/officeDocument/2006/relationships/image" Target="../media/image8.png"/><Relationship Id="rId9" Type="http://schemas.openxmlformats.org/officeDocument/2006/relationships/image" Target="../media/image12.png"/><Relationship Id="rId1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8875599-FE0E-DA64-97CF-27ED315BF723}"/>
              </a:ext>
            </a:extLst>
          </p:cNvPr>
          <p:cNvSpPr txBox="1"/>
          <p:nvPr/>
        </p:nvSpPr>
        <p:spPr>
          <a:xfrm>
            <a:off x="122725" y="372862"/>
            <a:ext cx="73833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632E62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Probability with… 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632E62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Linear Equations</a:t>
            </a:r>
          </a:p>
        </p:txBody>
      </p:sp>
      <p:graphicFrame>
        <p:nvGraphicFramePr>
          <p:cNvPr id="16" name="Table 5">
            <a:extLst>
              <a:ext uri="{FF2B5EF4-FFF2-40B4-BE49-F238E27FC236}">
                <a16:creationId xmlns:a16="http://schemas.microsoft.com/office/drawing/2014/main" id="{55422508-7850-99EB-C10F-E691435F81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3785299"/>
              </p:ext>
            </p:extLst>
          </p:nvPr>
        </p:nvGraphicFramePr>
        <p:xfrm>
          <a:off x="250264" y="3023323"/>
          <a:ext cx="11556000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56000">
                  <a:extLst>
                    <a:ext uri="{9D8B030D-6E8A-4147-A177-3AD203B41FA5}">
                      <a16:colId xmlns:a16="http://schemas.microsoft.com/office/drawing/2014/main" val="1829485005"/>
                    </a:ext>
                  </a:extLst>
                </a:gridCol>
              </a:tblGrid>
              <a:tr h="392545">
                <a:tc>
                  <a:txBody>
                    <a:bodyPr/>
                    <a:lstStyle/>
                    <a:p>
                      <a:pPr marL="457200" indent="-457200" algn="l">
                        <a:buAutoNum type="alphaLcParenR"/>
                      </a:pPr>
                      <a:r>
                        <a:rPr lang="en-GB" sz="2400" b="0" dirty="0">
                          <a:solidFill>
                            <a:schemeClr val="bg2"/>
                          </a:solidFill>
                          <a:latin typeface="+mj-lt"/>
                          <a:ea typeface="Cambria Math" panose="02040503050406030204" pitchFamily="18" charset="0"/>
                        </a:rPr>
                        <a:t>Alice chooses two equations at random.</a:t>
                      </a:r>
                      <a:br>
                        <a:rPr lang="en-GB" sz="2400" b="0" dirty="0">
                          <a:solidFill>
                            <a:schemeClr val="bg2"/>
                          </a:solidFill>
                          <a:latin typeface="+mj-lt"/>
                          <a:ea typeface="Cambria Math" panose="02040503050406030204" pitchFamily="18" charset="0"/>
                        </a:rPr>
                      </a:br>
                      <a:r>
                        <a:rPr lang="en-GB" sz="2400" b="0" dirty="0">
                          <a:solidFill>
                            <a:schemeClr val="bg2"/>
                          </a:solidFill>
                          <a:latin typeface="+mj-lt"/>
                          <a:ea typeface="Cambria Math" panose="02040503050406030204" pitchFamily="18" charset="0"/>
                        </a:rPr>
                        <a:t>Find the probability that both equations have integer solutions.</a:t>
                      </a:r>
                      <a:br>
                        <a:rPr lang="en-GB" sz="2400" b="0" dirty="0">
                          <a:solidFill>
                            <a:schemeClr val="bg2"/>
                          </a:solidFill>
                          <a:latin typeface="+mj-lt"/>
                          <a:ea typeface="Cambria Math" panose="02040503050406030204" pitchFamily="18" charset="0"/>
                        </a:rPr>
                      </a:br>
                      <a:endParaRPr lang="en-GB" sz="2400" b="0" dirty="0">
                        <a:solidFill>
                          <a:schemeClr val="bg2"/>
                        </a:solidFill>
                        <a:latin typeface="+mj-lt"/>
                        <a:ea typeface="Cambria Math" panose="02040503050406030204" pitchFamily="18" charset="0"/>
                      </a:endParaRPr>
                    </a:p>
                    <a:p>
                      <a:pPr marL="457200" indent="-457200" algn="l">
                        <a:buAutoNum type="alphaLcParenR"/>
                      </a:pPr>
                      <a:r>
                        <a:rPr lang="en-GB" sz="2400" b="0" dirty="0">
                          <a:solidFill>
                            <a:schemeClr val="bg2"/>
                          </a:solidFill>
                          <a:latin typeface="+mj-lt"/>
                          <a:ea typeface="Cambria Math" panose="02040503050406030204" pitchFamily="18" charset="0"/>
                        </a:rPr>
                        <a:t>Brooke and Billie choose one of the eight equations each at random.</a:t>
                      </a:r>
                      <a:br>
                        <a:rPr lang="en-GB" sz="2400" b="0" dirty="0">
                          <a:solidFill>
                            <a:schemeClr val="bg2"/>
                          </a:solidFill>
                          <a:latin typeface="+mj-lt"/>
                          <a:ea typeface="Cambria Math" panose="02040503050406030204" pitchFamily="18" charset="0"/>
                        </a:rPr>
                      </a:br>
                      <a:r>
                        <a:rPr lang="en-GB" sz="2400" b="0" dirty="0">
                          <a:solidFill>
                            <a:schemeClr val="bg2"/>
                          </a:solidFill>
                          <a:latin typeface="+mj-lt"/>
                          <a:ea typeface="Cambria Math" panose="02040503050406030204" pitchFamily="18" charset="0"/>
                        </a:rPr>
                        <a:t>Find the probability their equations have the same solution.</a:t>
                      </a:r>
                      <a:br>
                        <a:rPr lang="en-GB" sz="2400" b="0" dirty="0">
                          <a:solidFill>
                            <a:schemeClr val="bg2"/>
                          </a:solidFill>
                          <a:latin typeface="+mj-lt"/>
                          <a:ea typeface="Cambria Math" panose="02040503050406030204" pitchFamily="18" charset="0"/>
                        </a:rPr>
                      </a:br>
                      <a:endParaRPr lang="en-GB" sz="2400" b="0" dirty="0">
                        <a:solidFill>
                          <a:schemeClr val="bg2"/>
                        </a:solidFill>
                        <a:latin typeface="+mj-lt"/>
                        <a:ea typeface="Cambria Math" panose="02040503050406030204" pitchFamily="18" charset="0"/>
                      </a:endParaRPr>
                    </a:p>
                    <a:p>
                      <a:pPr marL="457200" indent="-457200" algn="l">
                        <a:buAutoNum type="alphaLcParenR"/>
                      </a:pPr>
                      <a:r>
                        <a:rPr lang="en-GB" sz="2400" b="0" dirty="0">
                          <a:solidFill>
                            <a:schemeClr val="bg2"/>
                          </a:solidFill>
                          <a:latin typeface="+mj-lt"/>
                          <a:ea typeface="Cambria Math" panose="02040503050406030204" pitchFamily="18" charset="0"/>
                        </a:rPr>
                        <a:t>Curtis chooses equations at random until he finds one with a positive solution.</a:t>
                      </a:r>
                      <a:br>
                        <a:rPr lang="en-GB" sz="2400" b="0" dirty="0">
                          <a:solidFill>
                            <a:schemeClr val="bg2"/>
                          </a:solidFill>
                          <a:latin typeface="+mj-lt"/>
                          <a:ea typeface="Cambria Math" panose="02040503050406030204" pitchFamily="18" charset="0"/>
                        </a:rPr>
                      </a:br>
                      <a:r>
                        <a:rPr lang="en-GB" sz="2400" b="0" dirty="0">
                          <a:solidFill>
                            <a:schemeClr val="bg2"/>
                          </a:solidFill>
                          <a:latin typeface="+mj-lt"/>
                          <a:ea typeface="Cambria Math" panose="02040503050406030204" pitchFamily="18" charset="0"/>
                        </a:rPr>
                        <a:t>He doesn’t choose equations he has already solved.</a:t>
                      </a:r>
                      <a:br>
                        <a:rPr lang="en-GB" sz="2400" b="0" dirty="0">
                          <a:solidFill>
                            <a:schemeClr val="bg2"/>
                          </a:solidFill>
                          <a:latin typeface="+mj-lt"/>
                          <a:ea typeface="Cambria Math" panose="02040503050406030204" pitchFamily="18" charset="0"/>
                        </a:rPr>
                      </a:br>
                      <a:r>
                        <a:rPr lang="en-GB" sz="2400" b="0" dirty="0">
                          <a:solidFill>
                            <a:schemeClr val="bg2"/>
                          </a:solidFill>
                          <a:latin typeface="+mj-lt"/>
                          <a:ea typeface="Cambria Math" panose="02040503050406030204" pitchFamily="18" charset="0"/>
                        </a:rPr>
                        <a:t>Find the probability he solves exactly three equations.</a:t>
                      </a:r>
                    </a:p>
                    <a:p>
                      <a:pPr marL="342900" indent="-342900" algn="l">
                        <a:buAutoNum type="alphaLcParenR"/>
                      </a:pPr>
                      <a:endParaRPr lang="en-GB" sz="1800" b="0" dirty="0">
                        <a:solidFill>
                          <a:schemeClr val="bg2"/>
                        </a:solidFill>
                        <a:latin typeface="+mj-lt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6040516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6708A163-9121-0B29-94DA-E01DCBCD8271}"/>
              </a:ext>
            </a:extLst>
          </p:cNvPr>
          <p:cNvSpPr/>
          <p:nvPr/>
        </p:nvSpPr>
        <p:spPr>
          <a:xfrm>
            <a:off x="8423565" y="6467079"/>
            <a:ext cx="3731491" cy="3925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@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nathanday.bsky.social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8581894C-F5D3-8E6F-862D-1284F669D4E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2140091"/>
                  </p:ext>
                </p:extLst>
              </p:nvPr>
            </p:nvGraphicFramePr>
            <p:xfrm>
              <a:off x="423332" y="1159932"/>
              <a:ext cx="11382932" cy="170211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845733">
                      <a:extLst>
                        <a:ext uri="{9D8B030D-6E8A-4147-A177-3AD203B41FA5}">
                          <a16:colId xmlns:a16="http://schemas.microsoft.com/office/drawing/2014/main" val="832189213"/>
                        </a:ext>
                      </a:extLst>
                    </a:gridCol>
                    <a:gridCol w="2845733">
                      <a:extLst>
                        <a:ext uri="{9D8B030D-6E8A-4147-A177-3AD203B41FA5}">
                          <a16:colId xmlns:a16="http://schemas.microsoft.com/office/drawing/2014/main" val="3194160879"/>
                        </a:ext>
                      </a:extLst>
                    </a:gridCol>
                    <a:gridCol w="2845733">
                      <a:extLst>
                        <a:ext uri="{9D8B030D-6E8A-4147-A177-3AD203B41FA5}">
                          <a16:colId xmlns:a16="http://schemas.microsoft.com/office/drawing/2014/main" val="1782088660"/>
                        </a:ext>
                      </a:extLst>
                    </a:gridCol>
                    <a:gridCol w="2845733">
                      <a:extLst>
                        <a:ext uri="{9D8B030D-6E8A-4147-A177-3AD203B41FA5}">
                          <a16:colId xmlns:a16="http://schemas.microsoft.com/office/drawing/2014/main" val="1596634417"/>
                        </a:ext>
                      </a:extLst>
                    </a:gridCol>
                  </a:tblGrid>
                  <a:tr h="85105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GB" sz="2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+4=25</m:t>
                              </m:r>
                            </m:oMath>
                          </a14:m>
                          <a:r>
                            <a:rPr lang="en-GB" sz="2400" dirty="0">
                              <a:solidFill>
                                <a:schemeClr val="bg2"/>
                              </a:solidFill>
                            </a:rPr>
                            <a:t> </a:t>
                          </a:r>
                        </a:p>
                      </a:txBody>
                      <a:tcPr anchor="ctr">
                        <a:lnR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13−8</m:t>
                              </m:r>
                              <m:r>
                                <a:rPr lang="en-GB" sz="2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oMath>
                          </a14:m>
                          <a:r>
                            <a:rPr lang="en-GB" sz="2400" dirty="0">
                              <a:solidFill>
                                <a:schemeClr val="bg2"/>
                              </a:solidFill>
                            </a:rPr>
                            <a:t> 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+5=7</m:t>
                              </m:r>
                              <m:r>
                                <a:rPr lang="en-GB" sz="2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−37</m:t>
                              </m:r>
                            </m:oMath>
                          </a14:m>
                          <a:r>
                            <a:rPr lang="en-GB" sz="2400" dirty="0">
                              <a:solidFill>
                                <a:schemeClr val="bg2"/>
                              </a:solidFill>
                            </a:rPr>
                            <a:t> 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+11=6−</m:t>
                              </m:r>
                              <m:r>
                                <a:rPr lang="en-GB" sz="2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sz="2400" dirty="0">
                              <a:solidFill>
                                <a:schemeClr val="bg2"/>
                              </a:solidFill>
                            </a:rPr>
                            <a:t> 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189528256"/>
                      </a:ext>
                    </a:extLst>
                  </a:tr>
                  <a:tr h="85105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en-GB" sz="2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GB" sz="2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−8=2+3</m:t>
                              </m:r>
                              <m:r>
                                <a:rPr lang="en-GB" sz="2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sz="2400" dirty="0">
                              <a:solidFill>
                                <a:schemeClr val="bg2"/>
                              </a:solidFill>
                            </a:rPr>
                            <a:t> </a:t>
                          </a:r>
                        </a:p>
                      </a:txBody>
                      <a:tcPr anchor="ctr">
                        <a:lnR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  <m:r>
                                <a:rPr lang="en-GB" sz="2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f>
                                <m:fPr>
                                  <m:ctrlPr>
                                    <a:rPr lang="en-GB" sz="2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sz="2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2400" dirty="0">
                              <a:solidFill>
                                <a:schemeClr val="bg2"/>
                              </a:solidFill>
                            </a:rPr>
                            <a:t> 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sz="2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num>
                                <m:den>
                                  <m:r>
                                    <a:rPr lang="en-GB" sz="2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  <m:r>
                                <a:rPr lang="en-GB" sz="2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GB" sz="2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sz="2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+2</m:t>
                                  </m:r>
                                </m:num>
                                <m:den>
                                  <m:r>
                                    <a:rPr lang="en-GB" sz="2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2400" dirty="0">
                              <a:solidFill>
                                <a:schemeClr val="bg2"/>
                              </a:solidFill>
                            </a:rPr>
                            <a:t> 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d>
                                <m:dPr>
                                  <m:ctrlPr>
                                    <a:rPr lang="en-GB" sz="2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sz="2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sz="2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−9</m:t>
                                  </m:r>
                                </m:e>
                              </m:d>
                              <m:r>
                                <a:rPr lang="en-GB" sz="2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GB" sz="2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+8</m:t>
                              </m:r>
                            </m:oMath>
                          </a14:m>
                          <a:r>
                            <a:rPr lang="en-GB" sz="2400" dirty="0">
                              <a:solidFill>
                                <a:schemeClr val="bg2"/>
                              </a:solidFill>
                            </a:rPr>
                            <a:t> 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272407496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8581894C-F5D3-8E6F-862D-1284F669D4E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2140091"/>
                  </p:ext>
                </p:extLst>
              </p:nvPr>
            </p:nvGraphicFramePr>
            <p:xfrm>
              <a:off x="423332" y="1159932"/>
              <a:ext cx="11382932" cy="170211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845733">
                      <a:extLst>
                        <a:ext uri="{9D8B030D-6E8A-4147-A177-3AD203B41FA5}">
                          <a16:colId xmlns:a16="http://schemas.microsoft.com/office/drawing/2014/main" val="832189213"/>
                        </a:ext>
                      </a:extLst>
                    </a:gridCol>
                    <a:gridCol w="2845733">
                      <a:extLst>
                        <a:ext uri="{9D8B030D-6E8A-4147-A177-3AD203B41FA5}">
                          <a16:colId xmlns:a16="http://schemas.microsoft.com/office/drawing/2014/main" val="3194160879"/>
                        </a:ext>
                      </a:extLst>
                    </a:gridCol>
                    <a:gridCol w="2845733">
                      <a:extLst>
                        <a:ext uri="{9D8B030D-6E8A-4147-A177-3AD203B41FA5}">
                          <a16:colId xmlns:a16="http://schemas.microsoft.com/office/drawing/2014/main" val="1782088660"/>
                        </a:ext>
                      </a:extLst>
                    </a:gridCol>
                    <a:gridCol w="2845733">
                      <a:extLst>
                        <a:ext uri="{9D8B030D-6E8A-4147-A177-3AD203B41FA5}">
                          <a16:colId xmlns:a16="http://schemas.microsoft.com/office/drawing/2014/main" val="1596634417"/>
                        </a:ext>
                      </a:extLst>
                    </a:gridCol>
                  </a:tblGrid>
                  <a:tr h="85105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46" t="-1471" r="-301339" b="-1014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000" t="-1471" r="-200000" b="-1014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0893" t="-1471" r="-100893" b="-1014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00893" t="-1471" r="-893" b="-1014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89528256"/>
                      </a:ext>
                    </a:extLst>
                  </a:tr>
                  <a:tr h="85105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446" t="-102985" r="-301339" b="-29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100000" t="-102985" r="-200000" b="-29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200893" t="-102985" r="-100893" b="-29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300893" t="-102985" r="-893" b="-29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2407496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0928129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4D68C8-DB86-F0B3-CBB5-47C20E1E70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D6090BFA-1166-EF91-971A-7A43448021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13" y="696027"/>
            <a:ext cx="5888383" cy="5888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89B703F-FC5E-D643-678B-8EC0DF33A6DB}"/>
              </a:ext>
            </a:extLst>
          </p:cNvPr>
          <p:cNvSpPr/>
          <p:nvPr/>
        </p:nvSpPr>
        <p:spPr>
          <a:xfrm>
            <a:off x="497840" y="1371600"/>
            <a:ext cx="325523" cy="4419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776ACA-CD3B-8473-5B47-C96D91BB307D}"/>
              </a:ext>
            </a:extLst>
          </p:cNvPr>
          <p:cNvSpPr txBox="1"/>
          <p:nvPr/>
        </p:nvSpPr>
        <p:spPr>
          <a:xfrm>
            <a:off x="122724" y="372862"/>
            <a:ext cx="77049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632E62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Probability with… 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632E62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Histograms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A03DC1-573F-E177-0C4D-24C5C74A2A13}"/>
              </a:ext>
            </a:extLst>
          </p:cNvPr>
          <p:cNvSpPr/>
          <p:nvPr/>
        </p:nvSpPr>
        <p:spPr>
          <a:xfrm>
            <a:off x="8423565" y="6467079"/>
            <a:ext cx="3731491" cy="3925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@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nathanday.bsky.social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32815BD6-28F1-6592-2388-A2E7F6762B0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69053631"/>
                  </p:ext>
                </p:extLst>
              </p:nvPr>
            </p:nvGraphicFramePr>
            <p:xfrm>
              <a:off x="928757" y="1508789"/>
              <a:ext cx="4044990" cy="448055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333180">
                      <a:extLst>
                        <a:ext uri="{9D8B030D-6E8A-4147-A177-3AD203B41FA5}">
                          <a16:colId xmlns:a16="http://schemas.microsoft.com/office/drawing/2014/main" val="2547441058"/>
                        </a:ext>
                      </a:extLst>
                    </a:gridCol>
                    <a:gridCol w="465221">
                      <a:extLst>
                        <a:ext uri="{9D8B030D-6E8A-4147-A177-3AD203B41FA5}">
                          <a16:colId xmlns:a16="http://schemas.microsoft.com/office/drawing/2014/main" val="1752193019"/>
                        </a:ext>
                      </a:extLst>
                    </a:gridCol>
                    <a:gridCol w="441158">
                      <a:extLst>
                        <a:ext uri="{9D8B030D-6E8A-4147-A177-3AD203B41FA5}">
                          <a16:colId xmlns:a16="http://schemas.microsoft.com/office/drawing/2014/main" val="2463329806"/>
                        </a:ext>
                      </a:extLst>
                    </a:gridCol>
                    <a:gridCol w="224590">
                      <a:extLst>
                        <a:ext uri="{9D8B030D-6E8A-4147-A177-3AD203B41FA5}">
                          <a16:colId xmlns:a16="http://schemas.microsoft.com/office/drawing/2014/main" val="651974504"/>
                        </a:ext>
                      </a:extLst>
                    </a:gridCol>
                    <a:gridCol w="224590">
                      <a:extLst>
                        <a:ext uri="{9D8B030D-6E8A-4147-A177-3AD203B41FA5}">
                          <a16:colId xmlns:a16="http://schemas.microsoft.com/office/drawing/2014/main" val="734042154"/>
                        </a:ext>
                      </a:extLst>
                    </a:gridCol>
                    <a:gridCol w="449179">
                      <a:extLst>
                        <a:ext uri="{9D8B030D-6E8A-4147-A177-3AD203B41FA5}">
                          <a16:colId xmlns:a16="http://schemas.microsoft.com/office/drawing/2014/main" val="3007784857"/>
                        </a:ext>
                      </a:extLst>
                    </a:gridCol>
                    <a:gridCol w="907072">
                      <a:extLst>
                        <a:ext uri="{9D8B030D-6E8A-4147-A177-3AD203B41FA5}">
                          <a16:colId xmlns:a16="http://schemas.microsoft.com/office/drawing/2014/main" val="3001038236"/>
                        </a:ext>
                      </a:extLst>
                    </a:gridCol>
                  </a:tblGrid>
                  <a:tr h="447039"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8CDE7">
                            <a:alpha val="50196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6257220"/>
                      </a:ext>
                    </a:extLst>
                  </a:tr>
                  <a:tr h="680720"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8CDE7">
                            <a:alpha val="50196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8CDE7">
                            <a:alpha val="50196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232306674"/>
                      </a:ext>
                    </a:extLst>
                  </a:tr>
                  <a:tr h="436880"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8CDE7">
                            <a:alpha val="50196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8CDE7">
                            <a:alpha val="50196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8CDE7">
                            <a:alpha val="50196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122427963"/>
                      </a:ext>
                    </a:extLst>
                  </a:tr>
                  <a:tr h="1137920"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8CDE7">
                            <a:alpha val="50196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8CDE7">
                            <a:alpha val="50196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8CDE7">
                            <a:alpha val="50196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8CDE7">
                            <a:alpha val="50196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112858668"/>
                      </a:ext>
                    </a:extLst>
                  </a:tr>
                  <a:tr h="1107440"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8CDE7">
                            <a:alpha val="50196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8CDE7">
                            <a:alpha val="50196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8CDE7">
                            <a:alpha val="50196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8CDE7">
                            <a:alpha val="50196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8CDE7">
                            <a:alpha val="50196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194255797"/>
                      </a:ext>
                    </a:extLst>
                  </a:tr>
                  <a:tr h="223520">
                    <a:tc>
                      <a:txBody>
                        <a:bodyPr/>
                        <a:lstStyle/>
                        <a:p>
                          <a:endParaRPr lang="en-GB" sz="300" dirty="0"/>
                        </a:p>
                      </a:txBody>
                      <a:tcPr marL="0" marR="0" marT="0" marB="0">
                        <a:lnL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300" dirty="0"/>
                        </a:p>
                      </a:txBody>
                      <a:tcPr marL="0" marR="0" marT="0" marB="0">
                        <a:lnL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8CDE7">
                            <a:alpha val="50196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300" dirty="0"/>
                        </a:p>
                      </a:txBody>
                      <a:tcPr marL="0" marR="0" marT="0" marB="0">
                        <a:lnL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8CDE7">
                            <a:alpha val="50196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300" dirty="0"/>
                        </a:p>
                      </a:txBody>
                      <a:tcPr marL="0" marR="0" marT="0" marB="0">
                        <a:lnL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8CDE7">
                            <a:alpha val="50196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300" dirty="0"/>
                        </a:p>
                      </a:txBody>
                      <a:tcPr marL="0" marR="0" marT="0" marB="0">
                        <a:lnL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8CDE7">
                            <a:alpha val="50196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300" dirty="0"/>
                        </a:p>
                      </a:txBody>
                      <a:tcPr marL="0" marR="0" marT="0" marB="0">
                        <a:lnL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8CDE7">
                            <a:alpha val="50196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300" dirty="0"/>
                        </a:p>
                      </a:txBody>
                      <a:tcPr marL="0" marR="0" marT="0" marB="0">
                        <a:lnL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8CDE7">
                            <a:alpha val="50196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08859138"/>
                      </a:ext>
                    </a:extLst>
                  </a:tr>
                  <a:tr h="4470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400" b="1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oMath>
                          </a14:m>
                          <a:r>
                            <a:rPr lang="en-GB" sz="2400" b="1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8CDE7">
                            <a:alpha val="50196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𝟖</m:t>
                              </m:r>
                            </m:oMath>
                          </a14:m>
                          <a:r>
                            <a:rPr lang="en-GB" sz="2400" b="1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8CDE7">
                            <a:alpha val="50196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𝟏𝟓</m:t>
                              </m:r>
                            </m:oMath>
                          </a14:m>
                          <a:r>
                            <a:rPr lang="en-GB" sz="2400" b="1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8CDE7">
                            <a:alpha val="50196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𝟗</m:t>
                              </m:r>
                            </m:oMath>
                          </a14:m>
                          <a:r>
                            <a:rPr lang="en-GB" sz="2400" b="1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8CDE7">
                            <a:alpha val="50196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700" b="1" i="1" spc="-20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𝟏𝟎</m:t>
                              </m:r>
                            </m:oMath>
                          </a14:m>
                          <a:r>
                            <a:rPr lang="en-GB" sz="1600" b="1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  <a:endParaRPr lang="en-GB" sz="24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0" marR="36000" marT="0" marB="0" anchor="ctr">
                        <a:lnL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8CDE7">
                            <a:alpha val="50196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𝟏𝟑</m:t>
                              </m:r>
                            </m:oMath>
                          </a14:m>
                          <a:r>
                            <a:rPr lang="en-GB" sz="2400" b="1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8CDE7">
                            <a:alpha val="50196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oMath>
                          </a14:m>
                          <a:r>
                            <a:rPr lang="en-GB" sz="2400" b="1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8CDE7">
                            <a:alpha val="50196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6666001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32815BD6-28F1-6592-2388-A2E7F6762B0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69053631"/>
                  </p:ext>
                </p:extLst>
              </p:nvPr>
            </p:nvGraphicFramePr>
            <p:xfrm>
              <a:off x="928757" y="1508789"/>
              <a:ext cx="4044990" cy="448055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333180">
                      <a:extLst>
                        <a:ext uri="{9D8B030D-6E8A-4147-A177-3AD203B41FA5}">
                          <a16:colId xmlns:a16="http://schemas.microsoft.com/office/drawing/2014/main" val="2547441058"/>
                        </a:ext>
                      </a:extLst>
                    </a:gridCol>
                    <a:gridCol w="465221">
                      <a:extLst>
                        <a:ext uri="{9D8B030D-6E8A-4147-A177-3AD203B41FA5}">
                          <a16:colId xmlns:a16="http://schemas.microsoft.com/office/drawing/2014/main" val="1752193019"/>
                        </a:ext>
                      </a:extLst>
                    </a:gridCol>
                    <a:gridCol w="441158">
                      <a:extLst>
                        <a:ext uri="{9D8B030D-6E8A-4147-A177-3AD203B41FA5}">
                          <a16:colId xmlns:a16="http://schemas.microsoft.com/office/drawing/2014/main" val="2463329806"/>
                        </a:ext>
                      </a:extLst>
                    </a:gridCol>
                    <a:gridCol w="224590">
                      <a:extLst>
                        <a:ext uri="{9D8B030D-6E8A-4147-A177-3AD203B41FA5}">
                          <a16:colId xmlns:a16="http://schemas.microsoft.com/office/drawing/2014/main" val="651974504"/>
                        </a:ext>
                      </a:extLst>
                    </a:gridCol>
                    <a:gridCol w="224590">
                      <a:extLst>
                        <a:ext uri="{9D8B030D-6E8A-4147-A177-3AD203B41FA5}">
                          <a16:colId xmlns:a16="http://schemas.microsoft.com/office/drawing/2014/main" val="734042154"/>
                        </a:ext>
                      </a:extLst>
                    </a:gridCol>
                    <a:gridCol w="449179">
                      <a:extLst>
                        <a:ext uri="{9D8B030D-6E8A-4147-A177-3AD203B41FA5}">
                          <a16:colId xmlns:a16="http://schemas.microsoft.com/office/drawing/2014/main" val="3007784857"/>
                        </a:ext>
                      </a:extLst>
                    </a:gridCol>
                    <a:gridCol w="907072">
                      <a:extLst>
                        <a:ext uri="{9D8B030D-6E8A-4147-A177-3AD203B41FA5}">
                          <a16:colId xmlns:a16="http://schemas.microsoft.com/office/drawing/2014/main" val="3001038236"/>
                        </a:ext>
                      </a:extLst>
                    </a:gridCol>
                  </a:tblGrid>
                  <a:tr h="447039"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8CDE7">
                            <a:alpha val="50196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6257220"/>
                      </a:ext>
                    </a:extLst>
                  </a:tr>
                  <a:tr h="680720"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8CDE7">
                            <a:alpha val="50196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8CDE7">
                            <a:alpha val="50196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232306674"/>
                      </a:ext>
                    </a:extLst>
                  </a:tr>
                  <a:tr h="436880"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8CDE7">
                            <a:alpha val="50196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8CDE7">
                            <a:alpha val="50196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8CDE7">
                            <a:alpha val="50196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122427963"/>
                      </a:ext>
                    </a:extLst>
                  </a:tr>
                  <a:tr h="1137920"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8CDE7">
                            <a:alpha val="50196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8CDE7">
                            <a:alpha val="50196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8CDE7">
                            <a:alpha val="50196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8CDE7">
                            <a:alpha val="50196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112858668"/>
                      </a:ext>
                    </a:extLst>
                  </a:tr>
                  <a:tr h="1107440"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8CDE7">
                            <a:alpha val="50196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8CDE7">
                            <a:alpha val="50196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8CDE7">
                            <a:alpha val="50196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8CDE7">
                            <a:alpha val="50196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8CDE7">
                            <a:alpha val="50196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194255797"/>
                      </a:ext>
                    </a:extLst>
                  </a:tr>
                  <a:tr h="223520">
                    <a:tc>
                      <a:txBody>
                        <a:bodyPr/>
                        <a:lstStyle/>
                        <a:p>
                          <a:endParaRPr lang="en-GB" sz="300" dirty="0"/>
                        </a:p>
                      </a:txBody>
                      <a:tcPr marL="0" marR="0" marT="0" marB="0">
                        <a:lnL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300" dirty="0"/>
                        </a:p>
                      </a:txBody>
                      <a:tcPr marL="0" marR="0" marT="0" marB="0">
                        <a:lnL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8CDE7">
                            <a:alpha val="50196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300" dirty="0"/>
                        </a:p>
                      </a:txBody>
                      <a:tcPr marL="0" marR="0" marT="0" marB="0">
                        <a:lnL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8CDE7">
                            <a:alpha val="50196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300" dirty="0"/>
                        </a:p>
                      </a:txBody>
                      <a:tcPr marL="0" marR="0" marT="0" marB="0">
                        <a:lnL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8CDE7">
                            <a:alpha val="50196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300" dirty="0"/>
                        </a:p>
                      </a:txBody>
                      <a:tcPr marL="0" marR="0" marT="0" marB="0">
                        <a:lnL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8CDE7">
                            <a:alpha val="50196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300" dirty="0"/>
                        </a:p>
                      </a:txBody>
                      <a:tcPr marL="0" marR="0" marT="0" marB="0">
                        <a:lnL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8CDE7">
                            <a:alpha val="50196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300" dirty="0"/>
                        </a:p>
                      </a:txBody>
                      <a:tcPr marL="0" marR="0" marT="0" marB="0">
                        <a:lnL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E8CDE7">
                            <a:alpha val="50196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08859138"/>
                      </a:ext>
                    </a:extLst>
                  </a:tr>
                  <a:tr h="447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952" t="-914286" r="-205714" b="-5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286486" t="-914286" r="-483784" b="-5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408571" t="-914286" r="-411429" b="-5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047059" t="-914286" r="-747059" b="-5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36000" marT="0" marB="0" anchor="ctr">
                        <a:lnL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083333" t="-914286" r="-605556" b="-5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608571" t="-914286" r="-211429" b="-5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344444" t="-914286" r="-2778" b="-57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66660015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032" name="Picture 8">
            <a:extLst>
              <a:ext uri="{FF2B5EF4-FFF2-40B4-BE49-F238E27FC236}">
                <a16:creationId xmlns:a16="http://schemas.microsoft.com/office/drawing/2014/main" id="{CA70497A-0FAF-0B47-C2BE-278131B104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741" r="96184" b="7811"/>
          <a:stretch/>
        </p:blipFill>
        <p:spPr bwMode="auto">
          <a:xfrm>
            <a:off x="440527" y="1371600"/>
            <a:ext cx="379280" cy="43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5">
                <a:extLst>
                  <a:ext uri="{FF2B5EF4-FFF2-40B4-BE49-F238E27FC236}">
                    <a16:creationId xmlns:a16="http://schemas.microsoft.com/office/drawing/2014/main" id="{B3B09CDB-04CE-3F38-02AF-97E0BAF6DF9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88816024"/>
                  </p:ext>
                </p:extLst>
              </p:nvPr>
            </p:nvGraphicFramePr>
            <p:xfrm>
              <a:off x="5926551" y="1216621"/>
              <a:ext cx="6153116" cy="481234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153116">
                      <a:extLst>
                        <a:ext uri="{9D8B030D-6E8A-4147-A177-3AD203B41FA5}">
                          <a16:colId xmlns:a16="http://schemas.microsoft.com/office/drawing/2014/main" val="1829485005"/>
                        </a:ext>
                      </a:extLst>
                    </a:gridCol>
                  </a:tblGrid>
                  <a:tr h="392545">
                    <a:tc>
                      <a:txBody>
                        <a:bodyPr/>
                        <a:lstStyle/>
                        <a:p>
                          <a:pPr marL="0" indent="0" algn="l">
                            <a:buNone/>
                          </a:pPr>
                          <a:r>
                            <a:rPr lang="en-GB" sz="2400" b="0" dirty="0">
                              <a:solidFill>
                                <a:schemeClr val="bg2"/>
                              </a:solidFill>
                              <a:latin typeface="+mj-lt"/>
                              <a:ea typeface="Cambria Math" panose="02040503050406030204" pitchFamily="18" charset="0"/>
                            </a:rPr>
                            <a:t>The histogram shows the heights of a group</a:t>
                          </a:r>
                          <a:br>
                            <a:rPr lang="en-GB" sz="2400" b="0" dirty="0">
                              <a:solidFill>
                                <a:schemeClr val="bg2"/>
                              </a:solidFill>
                              <a:latin typeface="+mj-lt"/>
                              <a:ea typeface="Cambria Math" panose="02040503050406030204" pitchFamily="18" charset="0"/>
                            </a:rPr>
                          </a:br>
                          <a:r>
                            <a:rPr lang="en-GB" sz="2400" b="0" dirty="0">
                              <a:solidFill>
                                <a:schemeClr val="bg2"/>
                              </a:solidFill>
                              <a:latin typeface="+mj-lt"/>
                              <a:ea typeface="Cambria Math" panose="02040503050406030204" pitchFamily="18" charset="0"/>
                            </a:rPr>
                            <a:t>of people. Two people are chosen at random.</a:t>
                          </a:r>
                        </a:p>
                        <a:p>
                          <a:pPr marL="0" indent="0" algn="l">
                            <a:buNone/>
                          </a:pPr>
                          <a:endParaRPr lang="en-GB" sz="2400" b="0" dirty="0">
                            <a:solidFill>
                              <a:schemeClr val="bg2"/>
                            </a:solidFill>
                            <a:latin typeface="+mj-lt"/>
                            <a:ea typeface="Cambria Math" panose="02040503050406030204" pitchFamily="18" charset="0"/>
                          </a:endParaRPr>
                        </a:p>
                        <a:p>
                          <a:pPr marL="0" indent="0" algn="l">
                            <a:buNone/>
                          </a:pPr>
                          <a:r>
                            <a:rPr lang="en-GB" sz="2400" b="0" dirty="0">
                              <a:solidFill>
                                <a:schemeClr val="bg2"/>
                              </a:solidFill>
                              <a:latin typeface="+mj-lt"/>
                              <a:ea typeface="Cambria Math" panose="02040503050406030204" pitchFamily="18" charset="0"/>
                            </a:rPr>
                            <a:t>Find the probability that…</a:t>
                          </a:r>
                        </a:p>
                        <a:p>
                          <a:pPr marL="0" indent="0" algn="l">
                            <a:buNone/>
                          </a:pPr>
                          <a:endParaRPr lang="en-GB" sz="2400" b="0" dirty="0">
                            <a:solidFill>
                              <a:schemeClr val="bg2"/>
                            </a:solidFill>
                            <a:latin typeface="+mj-lt"/>
                            <a:ea typeface="Cambria Math" panose="02040503050406030204" pitchFamily="18" charset="0"/>
                          </a:endParaRPr>
                        </a:p>
                        <a:p>
                          <a:pPr marL="457200" indent="-457200" algn="l">
                            <a:buAutoNum type="alphaLcParenR"/>
                          </a:pPr>
                          <a:r>
                            <a:rPr lang="en-GB" sz="2400" b="0" dirty="0">
                              <a:solidFill>
                                <a:schemeClr val="bg2"/>
                              </a:solidFill>
                              <a:latin typeface="+mj-lt"/>
                              <a:ea typeface="Cambria Math" panose="02040503050406030204" pitchFamily="18" charset="0"/>
                            </a:rPr>
                            <a:t>… </a:t>
                          </a:r>
                          <a:r>
                            <a:rPr lang="en-GB" sz="1800" b="0" dirty="0">
                              <a:solidFill>
                                <a:schemeClr val="bg2"/>
                              </a:solidFill>
                              <a:latin typeface="+mj-lt"/>
                              <a:ea typeface="Cambria Math" panose="02040503050406030204" pitchFamily="18" charset="0"/>
                            </a:rPr>
                            <a:t>both people are taller than </a:t>
                          </a:r>
                          <a14:m>
                            <m:oMath xmlns:m="http://schemas.openxmlformats.org/officeDocument/2006/math">
                              <m:r>
                                <a:rPr lang="en-GB" sz="1800" b="0" i="1" dirty="0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170</m:t>
                              </m:r>
                            </m:oMath>
                          </a14:m>
                          <a:r>
                            <a:rPr lang="en-GB" sz="1800" b="0" dirty="0">
                              <a:solidFill>
                                <a:schemeClr val="bg2"/>
                              </a:solidFill>
                              <a:latin typeface="+mj-lt"/>
                              <a:ea typeface="Cambria Math" panose="02040503050406030204" pitchFamily="18" charset="0"/>
                            </a:rPr>
                            <a:t> cm.</a:t>
                          </a:r>
                          <a:br>
                            <a:rPr lang="en-GB" sz="2400" b="0" dirty="0">
                              <a:solidFill>
                                <a:schemeClr val="bg2"/>
                              </a:solidFill>
                              <a:latin typeface="+mj-lt"/>
                              <a:ea typeface="Cambria Math" panose="02040503050406030204" pitchFamily="18" charset="0"/>
                            </a:rPr>
                          </a:b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6</m:t>
                                  </m:r>
                                </m:num>
                                <m:den>
                                  <m:r>
                                    <a:rPr lang="en-GB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67</m:t>
                                  </m:r>
                                </m:den>
                              </m:f>
                              <m:r>
                                <a:rPr lang="en-GB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f>
                                <m:fPr>
                                  <m:ctrlPr>
                                    <a:rPr lang="en-GB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GB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66</m:t>
                                  </m:r>
                                </m:den>
                              </m:f>
                              <m:r>
                                <a:rPr lang="en-GB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𝟓</m:t>
                                  </m:r>
                                </m:num>
                                <m:den>
                                  <m: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𝟕𝟑𝟕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2400" b="0" dirty="0">
                              <a:solidFill>
                                <a:schemeClr val="bg2"/>
                              </a:solidFill>
                              <a:latin typeface="+mj-lt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lvl="0" indent="-4572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AutoNum type="alphaLcParenR"/>
                            <a:tabLst/>
                            <a:defRPr/>
                          </a:pPr>
                          <a:r>
                            <a:rPr lang="en-GB" sz="2400" b="0" kern="1200" dirty="0">
                              <a:solidFill>
                                <a:schemeClr val="bg2"/>
                              </a:solidFill>
                              <a:latin typeface="+mn-lt"/>
                              <a:ea typeface="Cambria Math" panose="02040503050406030204" pitchFamily="18" charset="0"/>
                              <a:cs typeface="+mn-cs"/>
                            </a:rPr>
                            <a:t>… </a:t>
                          </a:r>
                          <a:r>
                            <a:rPr lang="en-GB" sz="1800" b="0" kern="1200" dirty="0">
                              <a:solidFill>
                                <a:schemeClr val="bg2"/>
                              </a:solidFill>
                              <a:latin typeface="+mn-lt"/>
                              <a:ea typeface="Cambria Math" panose="02040503050406030204" pitchFamily="18" charset="0"/>
                              <a:cs typeface="+mn-cs"/>
                            </a:rPr>
                            <a:t>one of the people is shorter than </a:t>
                          </a:r>
                          <a14:m>
                            <m:oMath xmlns:m="http://schemas.openxmlformats.org/officeDocument/2006/math">
                              <m:r>
                                <a:rPr lang="en-GB" sz="18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140</m:t>
                              </m:r>
                            </m:oMath>
                          </a14:m>
                          <a:r>
                            <a:rPr lang="en-GB" sz="1800" b="0" kern="1200" dirty="0">
                              <a:solidFill>
                                <a:schemeClr val="bg2"/>
                              </a:solidFill>
                              <a:latin typeface="+mn-lt"/>
                              <a:ea typeface="Cambria Math" panose="02040503050406030204" pitchFamily="18" charset="0"/>
                              <a:cs typeface="+mn-cs"/>
                            </a:rPr>
                            <a:t> cm.</a:t>
                          </a:r>
                          <a:br>
                            <a:rPr lang="en-GB" sz="2400" b="0" kern="1200" dirty="0">
                              <a:solidFill>
                                <a:schemeClr val="bg2"/>
                              </a:solidFill>
                              <a:latin typeface="+mn-lt"/>
                              <a:ea typeface="Cambria Math" panose="02040503050406030204" pitchFamily="18" charset="0"/>
                              <a:cs typeface="+mn-cs"/>
                            </a:rPr>
                          </a:b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14</m:t>
                                  </m:r>
                                </m:num>
                                <m:den>
                                  <m:r>
                                    <a:rPr lang="en-GB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67</m:t>
                                  </m:r>
                                </m:den>
                              </m:f>
                              <m:r>
                                <a:rPr lang="en-GB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f>
                                <m:fPr>
                                  <m:ctrlPr>
                                    <a:rPr lang="en-GB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53</m:t>
                                  </m:r>
                                </m:num>
                                <m:den>
                                  <m:r>
                                    <a:rPr lang="en-GB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66</m:t>
                                  </m:r>
                                </m:den>
                              </m:f>
                              <m:r>
                                <a:rPr lang="en-GB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GB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53</m:t>
                                  </m:r>
                                </m:num>
                                <m:den>
                                  <m:r>
                                    <a:rPr lang="en-GB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67</m:t>
                                  </m:r>
                                </m:den>
                              </m:f>
                              <m:r>
                                <a:rPr lang="en-GB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f>
                                <m:fPr>
                                  <m:ctrlPr>
                                    <a:rPr lang="en-GB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14</m:t>
                                  </m:r>
                                </m:num>
                                <m:den>
                                  <m:r>
                                    <a:rPr lang="en-GB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66</m:t>
                                  </m:r>
                                </m:den>
                              </m:f>
                              <m:r>
                                <a:rPr lang="en-GB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GB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742</m:t>
                                  </m:r>
                                </m:num>
                                <m:den>
                                  <m:r>
                                    <a:rPr lang="en-GB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4422</m:t>
                                  </m:r>
                                </m:den>
                              </m:f>
                              <m:r>
                                <a:rPr lang="en-GB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GB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742</m:t>
                                  </m:r>
                                </m:num>
                                <m:den>
                                  <m:r>
                                    <a:rPr lang="en-GB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4422</m:t>
                                  </m:r>
                                </m:den>
                              </m:f>
                              <m:r>
                                <a:rPr lang="en-GB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GB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1484</m:t>
                                  </m:r>
                                </m:num>
                                <m:den>
                                  <m:r>
                                    <a:rPr lang="en-GB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4422</m:t>
                                  </m:r>
                                </m:den>
                              </m:f>
                              <m:r>
                                <a:rPr lang="en-GB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𝟕𝟒𝟐</m:t>
                                  </m:r>
                                </m:num>
                                <m:den>
                                  <m: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𝟐𝟐𝟏𝟏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2400" b="1" kern="1200" dirty="0">
                              <a:solidFill>
                                <a:srgbClr val="C00000"/>
                              </a:solidFill>
                              <a:latin typeface="+mn-lt"/>
                              <a:ea typeface="Cambria Math" panose="02040503050406030204" pitchFamily="18" charset="0"/>
                              <a:cs typeface="+mn-cs"/>
                            </a:rPr>
                            <a:t> </a:t>
                          </a:r>
                          <a:endParaRPr lang="en-GB" sz="2400" b="0" kern="1200" dirty="0">
                            <a:solidFill>
                              <a:schemeClr val="bg2"/>
                            </a:solidFill>
                            <a:latin typeface="+mn-lt"/>
                            <a:ea typeface="Cambria Math" panose="02040503050406030204" pitchFamily="18" charset="0"/>
                            <a:cs typeface="+mn-cs"/>
                          </a:endParaRPr>
                        </a:p>
                        <a:p>
                          <a:pPr marL="457200" indent="-457200" algn="l">
                            <a:buAutoNum type="alphaLcParenR"/>
                          </a:pPr>
                          <a:r>
                            <a:rPr lang="en-GB" sz="2400" b="0" kern="1200" dirty="0">
                              <a:solidFill>
                                <a:schemeClr val="bg2"/>
                              </a:solidFill>
                              <a:latin typeface="+mn-lt"/>
                              <a:ea typeface="Cambria Math" panose="02040503050406030204" pitchFamily="18" charset="0"/>
                              <a:cs typeface="+mn-cs"/>
                            </a:rPr>
                            <a:t>… the two people are in the same group.</a:t>
                          </a:r>
                          <a:br>
                            <a:rPr lang="en-GB" sz="2400" b="0" dirty="0">
                              <a:solidFill>
                                <a:schemeClr val="bg2"/>
                              </a:solidFill>
                              <a:latin typeface="+mj-lt"/>
                              <a:ea typeface="Cambria Math" panose="02040503050406030204" pitchFamily="18" charset="0"/>
                            </a:rPr>
                          </a:b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GB" sz="13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GB" sz="13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sz="13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6</m:t>
                                      </m:r>
                                    </m:num>
                                    <m:den>
                                      <m:r>
                                        <a:rPr lang="en-GB" sz="13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67</m:t>
                                      </m:r>
                                    </m:den>
                                  </m:f>
                                  <m:r>
                                    <a:rPr lang="en-GB" sz="13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×</m:t>
                                  </m:r>
                                  <m:f>
                                    <m:fPr>
                                      <m:ctrlPr>
                                        <a:rPr lang="en-GB" sz="13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sz="13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5</m:t>
                                      </m:r>
                                    </m:num>
                                    <m:den>
                                      <m:r>
                                        <a:rPr lang="en-GB" sz="13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66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GB" sz="13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en-GB" sz="13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GB" sz="13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sz="13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8</m:t>
                                      </m:r>
                                    </m:num>
                                    <m:den>
                                      <m:r>
                                        <a:rPr lang="en-GB" sz="13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67</m:t>
                                      </m:r>
                                    </m:den>
                                  </m:f>
                                  <m:r>
                                    <a:rPr lang="en-GB" sz="13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×</m:t>
                                  </m:r>
                                  <m:f>
                                    <m:fPr>
                                      <m:ctrlPr>
                                        <a:rPr lang="en-GB" sz="13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sz="13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7</m:t>
                                      </m:r>
                                    </m:num>
                                    <m:den>
                                      <m:r>
                                        <a:rPr lang="en-GB" sz="13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66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GB" sz="13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en-GB" sz="13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GB" sz="13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sz="13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15</m:t>
                                      </m:r>
                                    </m:num>
                                    <m:den>
                                      <m:r>
                                        <a:rPr lang="en-GB" sz="13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67</m:t>
                                      </m:r>
                                    </m:den>
                                  </m:f>
                                  <m:r>
                                    <a:rPr lang="en-GB" sz="13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×</m:t>
                                  </m:r>
                                  <m:f>
                                    <m:fPr>
                                      <m:ctrlPr>
                                        <a:rPr lang="en-GB" sz="13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sz="13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14</m:t>
                                      </m:r>
                                    </m:num>
                                    <m:den>
                                      <m:r>
                                        <a:rPr lang="en-GB" sz="13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66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GB" sz="13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en-GB" sz="13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GB" sz="13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sz="13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9</m:t>
                                      </m:r>
                                    </m:num>
                                    <m:den>
                                      <m:r>
                                        <a:rPr lang="en-GB" sz="13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67</m:t>
                                      </m:r>
                                    </m:den>
                                  </m:f>
                                  <m:r>
                                    <a:rPr lang="en-GB" sz="13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×</m:t>
                                  </m:r>
                                  <m:f>
                                    <m:fPr>
                                      <m:ctrlPr>
                                        <a:rPr lang="en-GB" sz="13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sz="13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8</m:t>
                                      </m:r>
                                    </m:num>
                                    <m:den>
                                      <m:r>
                                        <a:rPr lang="en-GB" sz="13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66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GB" sz="13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en-GB" sz="13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GB" sz="13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sz="13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10</m:t>
                                      </m:r>
                                    </m:num>
                                    <m:den>
                                      <m:r>
                                        <a:rPr lang="en-GB" sz="13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67</m:t>
                                      </m:r>
                                    </m:den>
                                  </m:f>
                                  <m:r>
                                    <a:rPr lang="en-GB" sz="13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×</m:t>
                                  </m:r>
                                  <m:f>
                                    <m:fPr>
                                      <m:ctrlPr>
                                        <a:rPr lang="en-GB" sz="13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sz="13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9</m:t>
                                      </m:r>
                                    </m:num>
                                    <m:den>
                                      <m:r>
                                        <a:rPr lang="en-GB" sz="13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66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GB" sz="13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en-GB" sz="13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GB" sz="13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sz="13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13</m:t>
                                      </m:r>
                                    </m:num>
                                    <m:den>
                                      <m:r>
                                        <a:rPr lang="en-GB" sz="13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67</m:t>
                                      </m:r>
                                    </m:den>
                                  </m:f>
                                  <m:r>
                                    <a:rPr lang="en-GB" sz="13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×</m:t>
                                  </m:r>
                                  <m:f>
                                    <m:fPr>
                                      <m:ctrlPr>
                                        <a:rPr lang="en-GB" sz="13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sz="13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12</m:t>
                                      </m:r>
                                    </m:num>
                                    <m:den>
                                      <m:r>
                                        <a:rPr lang="en-GB" sz="13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66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GB" sz="13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en-GB" sz="13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GB" sz="13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sz="13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6</m:t>
                                      </m:r>
                                    </m:num>
                                    <m:den>
                                      <m:r>
                                        <a:rPr lang="en-GB" sz="13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67</m:t>
                                      </m:r>
                                    </m:den>
                                  </m:f>
                                  <m:r>
                                    <a:rPr lang="en-GB" sz="13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×</m:t>
                                  </m:r>
                                  <m:f>
                                    <m:fPr>
                                      <m:ctrlPr>
                                        <a:rPr lang="en-GB" sz="13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sz="13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5</m:t>
                                      </m:r>
                                    </m:num>
                                    <m:den>
                                      <m:r>
                                        <a:rPr lang="en-GB" sz="13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66</m:t>
                                      </m:r>
                                    </m:den>
                                  </m:f>
                                </m:e>
                              </m:d>
                            </m:oMath>
                          </a14:m>
                          <a:r>
                            <a:rPr lang="en-GB" sz="1300" b="1" dirty="0">
                              <a:solidFill>
                                <a:srgbClr val="C00000"/>
                              </a:solidFill>
                              <a:latin typeface="+mj-lt"/>
                              <a:ea typeface="Cambria Math" panose="02040503050406030204" pitchFamily="18" charset="0"/>
                            </a:rPr>
                            <a:t> </a:t>
                          </a:r>
                          <a:br>
                            <a:rPr lang="en-GB" sz="1300" b="1" dirty="0">
                              <a:solidFill>
                                <a:srgbClr val="C00000"/>
                              </a:solidFill>
                              <a:latin typeface="+mj-lt"/>
                              <a:ea typeface="Cambria Math" panose="02040503050406030204" pitchFamily="18" charset="0"/>
                            </a:rPr>
                          </a:br>
                          <a14:m>
                            <m:oMath xmlns:m="http://schemas.openxmlformats.org/officeDocument/2006/math">
                              <m:r>
                                <a:rPr lang="en-GB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𝟔𝟐𝟑</m:t>
                                  </m:r>
                                </m:num>
                                <m:den>
                                  <m: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𝟒𝟒𝟐𝟐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2400" b="1" dirty="0">
                              <a:solidFill>
                                <a:srgbClr val="C00000"/>
                              </a:solidFill>
                              <a:latin typeface="+mj-lt"/>
                              <a:ea typeface="Cambria Math" panose="02040503050406030204" pitchFamily="18" charset="0"/>
                            </a:rPr>
                            <a:t> </a:t>
                          </a:r>
                          <a:endParaRPr lang="en-GB" sz="1300" b="1" dirty="0">
                            <a:solidFill>
                              <a:srgbClr val="C00000"/>
                            </a:solidFill>
                            <a:latin typeface="+mj-lt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0604051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5">
                <a:extLst>
                  <a:ext uri="{FF2B5EF4-FFF2-40B4-BE49-F238E27FC236}">
                    <a16:creationId xmlns:a16="http://schemas.microsoft.com/office/drawing/2014/main" id="{B3B09CDB-04CE-3F38-02AF-97E0BAF6DF9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88816024"/>
                  </p:ext>
                </p:extLst>
              </p:nvPr>
            </p:nvGraphicFramePr>
            <p:xfrm>
              <a:off x="5926551" y="1216621"/>
              <a:ext cx="6153116" cy="481234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153116">
                      <a:extLst>
                        <a:ext uri="{9D8B030D-6E8A-4147-A177-3AD203B41FA5}">
                          <a16:colId xmlns:a16="http://schemas.microsoft.com/office/drawing/2014/main" val="1829485005"/>
                        </a:ext>
                      </a:extLst>
                    </a:gridCol>
                  </a:tblGrid>
                  <a:tr h="481234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t="-1842" b="-15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0604051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F425DADC-CD0C-E19C-16E9-86B3A567A2CF}"/>
              </a:ext>
            </a:extLst>
          </p:cNvPr>
          <p:cNvSpPr txBox="1"/>
          <p:nvPr/>
        </p:nvSpPr>
        <p:spPr>
          <a:xfrm>
            <a:off x="1081859" y="6534553"/>
            <a:ext cx="42258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 dirty="0">
                <a:solidFill>
                  <a:schemeClr val="bg2"/>
                </a:solidFill>
              </a:rPr>
              <a:t>(With thanks to </a:t>
            </a:r>
            <a:r>
              <a:rPr lang="en-GB" sz="1400" i="1" dirty="0" err="1">
                <a:solidFill>
                  <a:schemeClr val="bg2"/>
                </a:solidFill>
                <a:hlinkClick r:id="rId7"/>
              </a:rPr>
              <a:t>mathsbot.com</a:t>
            </a:r>
            <a:r>
              <a:rPr lang="en-GB" sz="1400" i="1" dirty="0">
                <a:solidFill>
                  <a:schemeClr val="bg2"/>
                </a:solidFill>
                <a:hlinkClick r:id="rId7"/>
              </a:rPr>
              <a:t>/printables/</a:t>
            </a:r>
            <a:r>
              <a:rPr lang="en-GB" sz="1400" i="1" dirty="0" err="1">
                <a:solidFill>
                  <a:schemeClr val="bg2"/>
                </a:solidFill>
                <a:hlinkClick r:id="rId7"/>
              </a:rPr>
              <a:t>graphPaper</a:t>
            </a:r>
            <a:r>
              <a:rPr lang="en-GB" sz="1400" i="1" dirty="0">
                <a:solidFill>
                  <a:schemeClr val="bg2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778724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EA6447-C2B2-48D0-8FCD-925CE44734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BD4DEDA-532F-369F-6C68-522C1A7DBBCA}"/>
              </a:ext>
            </a:extLst>
          </p:cNvPr>
          <p:cNvSpPr txBox="1"/>
          <p:nvPr/>
        </p:nvSpPr>
        <p:spPr>
          <a:xfrm>
            <a:off x="122724" y="372862"/>
            <a:ext cx="90413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632E62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Probability with… 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632E62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Equations of Straight Lines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9AA7DD8-EC0E-E1A2-F1E7-97D391A4C1E1}"/>
              </a:ext>
            </a:extLst>
          </p:cNvPr>
          <p:cNvSpPr/>
          <p:nvPr/>
        </p:nvSpPr>
        <p:spPr>
          <a:xfrm>
            <a:off x="8423565" y="6467079"/>
            <a:ext cx="3731491" cy="3925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@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nathanday.bsky.social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0601889E-9E4C-F499-46DA-3E6951226CC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51882714"/>
                  </p:ext>
                </p:extLst>
              </p:nvPr>
            </p:nvGraphicFramePr>
            <p:xfrm>
              <a:off x="423332" y="1159932"/>
              <a:ext cx="11382932" cy="170211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845733">
                      <a:extLst>
                        <a:ext uri="{9D8B030D-6E8A-4147-A177-3AD203B41FA5}">
                          <a16:colId xmlns:a16="http://schemas.microsoft.com/office/drawing/2014/main" val="832189213"/>
                        </a:ext>
                      </a:extLst>
                    </a:gridCol>
                    <a:gridCol w="948578">
                      <a:extLst>
                        <a:ext uri="{9D8B030D-6E8A-4147-A177-3AD203B41FA5}">
                          <a16:colId xmlns:a16="http://schemas.microsoft.com/office/drawing/2014/main" val="3194160879"/>
                        </a:ext>
                      </a:extLst>
                    </a:gridCol>
                    <a:gridCol w="1897155">
                      <a:extLst>
                        <a:ext uri="{9D8B030D-6E8A-4147-A177-3AD203B41FA5}">
                          <a16:colId xmlns:a16="http://schemas.microsoft.com/office/drawing/2014/main" val="1431688901"/>
                        </a:ext>
                      </a:extLst>
                    </a:gridCol>
                    <a:gridCol w="1897155">
                      <a:extLst>
                        <a:ext uri="{9D8B030D-6E8A-4147-A177-3AD203B41FA5}">
                          <a16:colId xmlns:a16="http://schemas.microsoft.com/office/drawing/2014/main" val="1782088660"/>
                        </a:ext>
                      </a:extLst>
                    </a:gridCol>
                    <a:gridCol w="948578">
                      <a:extLst>
                        <a:ext uri="{9D8B030D-6E8A-4147-A177-3AD203B41FA5}">
                          <a16:colId xmlns:a16="http://schemas.microsoft.com/office/drawing/2014/main" val="3622344436"/>
                        </a:ext>
                      </a:extLst>
                    </a:gridCol>
                    <a:gridCol w="2845733">
                      <a:extLst>
                        <a:ext uri="{9D8B030D-6E8A-4147-A177-3AD203B41FA5}">
                          <a16:colId xmlns:a16="http://schemas.microsoft.com/office/drawing/2014/main" val="1596634417"/>
                        </a:ext>
                      </a:extLst>
                    </a:gridCol>
                  </a:tblGrid>
                  <a:tr h="85105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2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=2</m:t>
                              </m:r>
                              <m:r>
                                <a:rPr lang="en-GB" sz="2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oMath>
                          </a14:m>
                          <a:r>
                            <a:rPr lang="en-GB" sz="2400" dirty="0">
                              <a:solidFill>
                                <a:schemeClr val="bg2"/>
                              </a:solidFill>
                            </a:rPr>
                            <a:t> </a:t>
                          </a:r>
                        </a:p>
                      </a:txBody>
                      <a:tcPr anchor="ctr">
                        <a:lnR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2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GB" sz="2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</m:oMath>
                          </a14:m>
                          <a:r>
                            <a:rPr lang="en-GB" sz="2400" dirty="0">
                              <a:solidFill>
                                <a:schemeClr val="bg2"/>
                              </a:solidFill>
                            </a:rPr>
                            <a:t> 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2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f>
                                <m:fPr>
                                  <m:ctrlPr>
                                    <a:rPr lang="en-GB" sz="2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GB" sz="2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oMath>
                          </a14:m>
                          <a:r>
                            <a:rPr lang="en-GB" sz="2400" dirty="0">
                              <a:solidFill>
                                <a:schemeClr val="bg2"/>
                              </a:solidFill>
                            </a:rPr>
                            <a:t> 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2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=3</m:t>
                              </m:r>
                              <m:r>
                                <a:rPr lang="en-GB" sz="2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−13</m:t>
                              </m:r>
                            </m:oMath>
                          </a14:m>
                          <a:r>
                            <a:rPr lang="en-GB" sz="2400" dirty="0">
                              <a:solidFill>
                                <a:schemeClr val="bg2"/>
                              </a:solidFill>
                            </a:rPr>
                            <a:t> 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189528256"/>
                      </a:ext>
                    </a:extLst>
                  </a:tr>
                  <a:tr h="851055">
                    <a:tc gridSpan="2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2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en-GB" sz="2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=4</m:t>
                              </m:r>
                            </m:oMath>
                          </a14:m>
                          <a:r>
                            <a:rPr lang="en-GB" sz="2400" dirty="0">
                              <a:solidFill>
                                <a:schemeClr val="bg2"/>
                              </a:solidFill>
                            </a:rPr>
                            <a:t> </a:t>
                          </a:r>
                        </a:p>
                      </a:txBody>
                      <a:tcPr anchor="ctr">
                        <a:lnR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solidFill>
                              <a:schemeClr val="bg2"/>
                            </a:solidFill>
                          </a:endParaRPr>
                        </a:p>
                      </a:txBody>
                      <a:tcPr anchor="ctr">
                        <a:lnL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=3</m:t>
                              </m:r>
                              <m:r>
                                <a:rPr lang="en-GB" sz="2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2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−12</m:t>
                              </m:r>
                            </m:oMath>
                          </a14:m>
                          <a:r>
                            <a:rPr lang="en-GB" sz="2400" dirty="0">
                              <a:solidFill>
                                <a:schemeClr val="bg2"/>
                              </a:solidFill>
                            </a:rPr>
                            <a:t> 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solidFill>
                              <a:schemeClr val="bg2"/>
                            </a:solidFill>
                          </a:endParaRPr>
                        </a:p>
                      </a:txBody>
                      <a:tcPr anchor="ctr">
                        <a:lnL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sz="2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2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=5</m:t>
                              </m:r>
                              <m:r>
                                <a:rPr lang="en-GB" sz="2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−18</m:t>
                              </m:r>
                            </m:oMath>
                          </a14:m>
                          <a:r>
                            <a:rPr lang="en-GB" sz="2400" dirty="0">
                              <a:solidFill>
                                <a:schemeClr val="bg2"/>
                              </a:solidFill>
                            </a:rPr>
                            <a:t> 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solidFill>
                              <a:schemeClr val="bg2"/>
                            </a:solidFill>
                          </a:endParaRPr>
                        </a:p>
                      </a:txBody>
                      <a:tcPr anchor="ctr">
                        <a:lnL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272407496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0601889E-9E4C-F499-46DA-3E6951226CC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51882714"/>
                  </p:ext>
                </p:extLst>
              </p:nvPr>
            </p:nvGraphicFramePr>
            <p:xfrm>
              <a:off x="423332" y="1159932"/>
              <a:ext cx="11382932" cy="170211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845733">
                      <a:extLst>
                        <a:ext uri="{9D8B030D-6E8A-4147-A177-3AD203B41FA5}">
                          <a16:colId xmlns:a16="http://schemas.microsoft.com/office/drawing/2014/main" val="832189213"/>
                        </a:ext>
                      </a:extLst>
                    </a:gridCol>
                    <a:gridCol w="948578">
                      <a:extLst>
                        <a:ext uri="{9D8B030D-6E8A-4147-A177-3AD203B41FA5}">
                          <a16:colId xmlns:a16="http://schemas.microsoft.com/office/drawing/2014/main" val="3194160879"/>
                        </a:ext>
                      </a:extLst>
                    </a:gridCol>
                    <a:gridCol w="1897155">
                      <a:extLst>
                        <a:ext uri="{9D8B030D-6E8A-4147-A177-3AD203B41FA5}">
                          <a16:colId xmlns:a16="http://schemas.microsoft.com/office/drawing/2014/main" val="1431688901"/>
                        </a:ext>
                      </a:extLst>
                    </a:gridCol>
                    <a:gridCol w="1897155">
                      <a:extLst>
                        <a:ext uri="{9D8B030D-6E8A-4147-A177-3AD203B41FA5}">
                          <a16:colId xmlns:a16="http://schemas.microsoft.com/office/drawing/2014/main" val="1782088660"/>
                        </a:ext>
                      </a:extLst>
                    </a:gridCol>
                    <a:gridCol w="948578">
                      <a:extLst>
                        <a:ext uri="{9D8B030D-6E8A-4147-A177-3AD203B41FA5}">
                          <a16:colId xmlns:a16="http://schemas.microsoft.com/office/drawing/2014/main" val="3622344436"/>
                        </a:ext>
                      </a:extLst>
                    </a:gridCol>
                    <a:gridCol w="2845733">
                      <a:extLst>
                        <a:ext uri="{9D8B030D-6E8A-4147-A177-3AD203B41FA5}">
                          <a16:colId xmlns:a16="http://schemas.microsoft.com/office/drawing/2014/main" val="1596634417"/>
                        </a:ext>
                      </a:extLst>
                    </a:gridCol>
                  </a:tblGrid>
                  <a:tr h="85105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46" t="-1471" r="-301339" b="-101471"/>
                          </a:stretch>
                        </a:blipFill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000" t="-1471" r="-200000" b="-101471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0893" t="-1471" r="-100893" b="-101471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00893" t="-1471" r="-893" b="-1014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89528256"/>
                      </a:ext>
                    </a:extLst>
                  </a:tr>
                  <a:tr h="851055"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334" t="-102985" r="-200669" b="-2985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solidFill>
                              <a:schemeClr val="bg2"/>
                            </a:solidFill>
                          </a:endParaRPr>
                        </a:p>
                      </a:txBody>
                      <a:tcPr anchor="ctr">
                        <a:lnL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100334" t="-102985" r="-100669" b="-2985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solidFill>
                              <a:schemeClr val="bg2"/>
                            </a:solidFill>
                          </a:endParaRPr>
                        </a:p>
                      </a:txBody>
                      <a:tcPr anchor="ctr">
                        <a:lnL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200334" t="-102985" r="-669" b="-2985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solidFill>
                              <a:schemeClr val="bg2"/>
                            </a:solidFill>
                          </a:endParaRPr>
                        </a:p>
                      </a:txBody>
                      <a:tcPr anchor="ctr">
                        <a:lnL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272407496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5">
                <a:extLst>
                  <a:ext uri="{FF2B5EF4-FFF2-40B4-BE49-F238E27FC236}">
                    <a16:creationId xmlns:a16="http://schemas.microsoft.com/office/drawing/2014/main" id="{451853F3-F340-DBF9-493A-7FB07098172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95769020"/>
                  </p:ext>
                </p:extLst>
              </p:nvPr>
            </p:nvGraphicFramePr>
            <p:xfrm>
              <a:off x="250264" y="3092521"/>
              <a:ext cx="11556000" cy="325451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556000">
                      <a:extLst>
                        <a:ext uri="{9D8B030D-6E8A-4147-A177-3AD203B41FA5}">
                          <a16:colId xmlns:a16="http://schemas.microsoft.com/office/drawing/2014/main" val="1829485005"/>
                        </a:ext>
                      </a:extLst>
                    </a:gridCol>
                  </a:tblGrid>
                  <a:tr h="3254514">
                    <a:tc>
                      <a:txBody>
                        <a:bodyPr/>
                        <a:lstStyle/>
                        <a:p>
                          <a:pPr marL="457200" indent="-457200" algn="l">
                            <a:buAutoNum type="alphaLcParenR"/>
                          </a:pPr>
                          <a:r>
                            <a:rPr lang="en-GB" sz="2400" b="0" dirty="0">
                              <a:solidFill>
                                <a:schemeClr val="bg2"/>
                              </a:solidFill>
                              <a:latin typeface="+mj-lt"/>
                              <a:ea typeface="Cambria Math" panose="02040503050406030204" pitchFamily="18" charset="0"/>
                            </a:rPr>
                            <a:t>Ayyub chooses an equation at random. He then chooses one of the remaining equations.</a:t>
                          </a:r>
                          <a:br>
                            <a:rPr lang="en-GB" sz="2400" b="0" dirty="0">
                              <a:solidFill>
                                <a:schemeClr val="bg2"/>
                              </a:solidFill>
                              <a:latin typeface="+mj-lt"/>
                              <a:ea typeface="Cambria Math" panose="02040503050406030204" pitchFamily="18" charset="0"/>
                            </a:rPr>
                          </a:br>
                          <a:r>
                            <a:rPr lang="en-GB" sz="2400" b="0" dirty="0">
                              <a:solidFill>
                                <a:schemeClr val="bg2"/>
                              </a:solidFill>
                              <a:latin typeface="+mj-lt"/>
                              <a:ea typeface="Cambria Math" panose="02040503050406030204" pitchFamily="18" charset="0"/>
                            </a:rPr>
                            <a:t>Find the probability that both lines have the same gradient.</a:t>
                          </a:r>
                          <a:br>
                            <a:rPr lang="en-GB" sz="2400" b="0" dirty="0">
                              <a:solidFill>
                                <a:schemeClr val="bg2"/>
                              </a:solidFill>
                              <a:latin typeface="+mj-lt"/>
                              <a:ea typeface="Cambria Math" panose="02040503050406030204" pitchFamily="18" charset="0"/>
                            </a:rPr>
                          </a:br>
                          <a:endParaRPr lang="en-GB" sz="2400" b="0" dirty="0">
                            <a:solidFill>
                              <a:schemeClr val="bg2"/>
                            </a:solidFill>
                            <a:latin typeface="+mj-lt"/>
                            <a:ea typeface="Cambria Math" panose="02040503050406030204" pitchFamily="18" charset="0"/>
                          </a:endParaRPr>
                        </a:p>
                        <a:p>
                          <a:pPr marL="457200" indent="-457200" algn="l">
                            <a:buAutoNum type="alphaLcParenR"/>
                          </a:pPr>
                          <a:r>
                            <a:rPr lang="en-GB" sz="2400" b="0" dirty="0">
                              <a:solidFill>
                                <a:schemeClr val="bg2"/>
                              </a:solidFill>
                              <a:latin typeface="+mj-lt"/>
                              <a:ea typeface="Cambria Math" panose="02040503050406030204" pitchFamily="18" charset="0"/>
                            </a:rPr>
                            <a:t>Beth and Brad both draw the graphs of</a:t>
                          </a:r>
                          <a:r>
                            <a:rPr lang="en-GB" sz="2400" b="0" baseline="0" dirty="0">
                              <a:solidFill>
                                <a:schemeClr val="bg2"/>
                              </a:solidFill>
                              <a:latin typeface="+mj-lt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en-GB" sz="2400" b="0" dirty="0">
                              <a:solidFill>
                                <a:schemeClr val="bg2"/>
                              </a:solidFill>
                              <a:latin typeface="+mj-lt"/>
                              <a:ea typeface="Cambria Math" panose="02040503050406030204" pitchFamily="18" charset="0"/>
                            </a:rPr>
                            <a:t>one of the seven equations at random.</a:t>
                          </a:r>
                          <a:br>
                            <a:rPr lang="en-GB" sz="2400" b="0" dirty="0">
                              <a:solidFill>
                                <a:schemeClr val="bg2"/>
                              </a:solidFill>
                              <a:latin typeface="+mj-lt"/>
                              <a:ea typeface="Cambria Math" panose="02040503050406030204" pitchFamily="18" charset="0"/>
                            </a:rPr>
                          </a:br>
                          <a:r>
                            <a:rPr lang="en-GB" sz="2400" b="0" dirty="0">
                              <a:solidFill>
                                <a:schemeClr val="bg2"/>
                              </a:solidFill>
                              <a:latin typeface="+mj-lt"/>
                              <a:ea typeface="Cambria Math" panose="02040503050406030204" pitchFamily="18" charset="0"/>
                            </a:rPr>
                            <a:t>Find the probability that exactly one of their lines goes through the point 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(8, 11)</m:t>
                              </m:r>
                            </m:oMath>
                          </a14:m>
                          <a:r>
                            <a:rPr lang="en-GB" sz="2400" b="0" dirty="0">
                              <a:solidFill>
                                <a:schemeClr val="bg2"/>
                              </a:solidFill>
                              <a:latin typeface="+mj-lt"/>
                              <a:ea typeface="Cambria Math" panose="02040503050406030204" pitchFamily="18" charset="0"/>
                            </a:rPr>
                            <a:t>.</a:t>
                          </a:r>
                        </a:p>
                        <a:p>
                          <a:pPr marL="457200" indent="-457200" algn="l">
                            <a:buAutoNum type="alphaLcParenR"/>
                          </a:pPr>
                          <a:endParaRPr lang="en-GB" sz="2400" b="0" dirty="0">
                            <a:solidFill>
                              <a:schemeClr val="bg2"/>
                            </a:solidFill>
                            <a:latin typeface="+mj-lt"/>
                            <a:ea typeface="Cambria Math" panose="02040503050406030204" pitchFamily="18" charset="0"/>
                          </a:endParaRPr>
                        </a:p>
                        <a:p>
                          <a:pPr marL="457200" indent="-457200" algn="l">
                            <a:buAutoNum type="alphaLcParenR"/>
                          </a:pPr>
                          <a:r>
                            <a:rPr lang="en-GB" sz="2400" b="0" dirty="0">
                              <a:solidFill>
                                <a:schemeClr val="bg2"/>
                              </a:solidFill>
                              <a:latin typeface="+mj-lt"/>
                              <a:ea typeface="Cambria Math" panose="02040503050406030204" pitchFamily="18" charset="0"/>
                            </a:rPr>
                            <a:t>Clara chooses two different equations at random.</a:t>
                          </a:r>
                          <a:br>
                            <a:rPr lang="en-GB" sz="2400" b="0" dirty="0">
                              <a:solidFill>
                                <a:schemeClr val="bg2"/>
                              </a:solidFill>
                              <a:latin typeface="+mj-lt"/>
                              <a:ea typeface="Cambria Math" panose="02040503050406030204" pitchFamily="18" charset="0"/>
                            </a:rPr>
                          </a:br>
                          <a:r>
                            <a:rPr lang="en-GB" sz="2400" b="0" dirty="0">
                              <a:solidFill>
                                <a:schemeClr val="bg2"/>
                              </a:solidFill>
                              <a:latin typeface="+mj-lt"/>
                              <a:ea typeface="Cambria Math" panose="02040503050406030204" pitchFamily="18" charset="0"/>
                            </a:rPr>
                            <a:t>Find the probability that the two lines are perpendicular.</a:t>
                          </a: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0604051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5">
                <a:extLst>
                  <a:ext uri="{FF2B5EF4-FFF2-40B4-BE49-F238E27FC236}">
                    <a16:creationId xmlns:a16="http://schemas.microsoft.com/office/drawing/2014/main" id="{451853F3-F340-DBF9-493A-7FB07098172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95769020"/>
                  </p:ext>
                </p:extLst>
              </p:nvPr>
            </p:nvGraphicFramePr>
            <p:xfrm>
              <a:off x="250264" y="3092521"/>
              <a:ext cx="11556000" cy="325451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556000">
                      <a:extLst>
                        <a:ext uri="{9D8B030D-6E8A-4147-A177-3AD203B41FA5}">
                          <a16:colId xmlns:a16="http://schemas.microsoft.com/office/drawing/2014/main" val="1829485005"/>
                        </a:ext>
                      </a:extLst>
                    </a:gridCol>
                  </a:tblGrid>
                  <a:tr h="325451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b="-7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06040516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0128888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58ED9F-14C3-D8C6-EEFC-DF02AE7EFD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7B3FA47-A11E-C17C-8C66-4C71DE2F688E}"/>
              </a:ext>
            </a:extLst>
          </p:cNvPr>
          <p:cNvSpPr txBox="1"/>
          <p:nvPr/>
        </p:nvSpPr>
        <p:spPr>
          <a:xfrm>
            <a:off x="122724" y="372862"/>
            <a:ext cx="90413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632E62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Probability with… 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632E62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Equations of Straight Lines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FBFBD18-6137-9AE6-7F7C-F9C739F61DA2}"/>
              </a:ext>
            </a:extLst>
          </p:cNvPr>
          <p:cNvSpPr/>
          <p:nvPr/>
        </p:nvSpPr>
        <p:spPr>
          <a:xfrm>
            <a:off x="8423565" y="6467079"/>
            <a:ext cx="3731491" cy="3925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@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nathanday.bsky.social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E2218A86-F56F-3363-788B-5359EC3074C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60074651"/>
                  </p:ext>
                </p:extLst>
              </p:nvPr>
            </p:nvGraphicFramePr>
            <p:xfrm>
              <a:off x="423332" y="1159932"/>
              <a:ext cx="11382932" cy="183073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845733">
                      <a:extLst>
                        <a:ext uri="{9D8B030D-6E8A-4147-A177-3AD203B41FA5}">
                          <a16:colId xmlns:a16="http://schemas.microsoft.com/office/drawing/2014/main" val="832189213"/>
                        </a:ext>
                      </a:extLst>
                    </a:gridCol>
                    <a:gridCol w="948578">
                      <a:extLst>
                        <a:ext uri="{9D8B030D-6E8A-4147-A177-3AD203B41FA5}">
                          <a16:colId xmlns:a16="http://schemas.microsoft.com/office/drawing/2014/main" val="3194160879"/>
                        </a:ext>
                      </a:extLst>
                    </a:gridCol>
                    <a:gridCol w="1897155">
                      <a:extLst>
                        <a:ext uri="{9D8B030D-6E8A-4147-A177-3AD203B41FA5}">
                          <a16:colId xmlns:a16="http://schemas.microsoft.com/office/drawing/2014/main" val="1431688901"/>
                        </a:ext>
                      </a:extLst>
                    </a:gridCol>
                    <a:gridCol w="1897155">
                      <a:extLst>
                        <a:ext uri="{9D8B030D-6E8A-4147-A177-3AD203B41FA5}">
                          <a16:colId xmlns:a16="http://schemas.microsoft.com/office/drawing/2014/main" val="1782088660"/>
                        </a:ext>
                      </a:extLst>
                    </a:gridCol>
                    <a:gridCol w="948578">
                      <a:extLst>
                        <a:ext uri="{9D8B030D-6E8A-4147-A177-3AD203B41FA5}">
                          <a16:colId xmlns:a16="http://schemas.microsoft.com/office/drawing/2014/main" val="3622344436"/>
                        </a:ext>
                      </a:extLst>
                    </a:gridCol>
                    <a:gridCol w="2845733">
                      <a:extLst>
                        <a:ext uri="{9D8B030D-6E8A-4147-A177-3AD203B41FA5}">
                          <a16:colId xmlns:a16="http://schemas.microsoft.com/office/drawing/2014/main" val="1596634417"/>
                        </a:ext>
                      </a:extLst>
                    </a:gridCol>
                  </a:tblGrid>
                  <a:tr h="85105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2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=2</m:t>
                              </m:r>
                              <m:r>
                                <a:rPr lang="en-GB" sz="2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oMath>
                          </a14:m>
                          <a:r>
                            <a:rPr lang="en-GB" sz="2400" dirty="0">
                              <a:solidFill>
                                <a:schemeClr val="bg2"/>
                              </a:solidFill>
                            </a:rPr>
                            <a:t> </a:t>
                          </a:r>
                        </a:p>
                      </a:txBody>
                      <a:tcPr anchor="ctr">
                        <a:lnL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2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GB" sz="2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</m:oMath>
                          </a14:m>
                          <a:r>
                            <a:rPr lang="en-GB" sz="2400" dirty="0">
                              <a:solidFill>
                                <a:schemeClr val="bg2"/>
                              </a:solidFill>
                            </a:rPr>
                            <a:t> 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2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f>
                                <m:fPr>
                                  <m:ctrlPr>
                                    <a:rPr lang="en-GB" sz="2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GB" sz="2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oMath>
                          </a14:m>
                          <a:r>
                            <a:rPr lang="en-GB" sz="2400" dirty="0">
                              <a:solidFill>
                                <a:schemeClr val="bg2"/>
                              </a:solidFill>
                            </a:rPr>
                            <a:t> 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2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=3</m:t>
                              </m:r>
                              <m:r>
                                <a:rPr lang="en-GB" sz="2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−13</m:t>
                              </m:r>
                            </m:oMath>
                          </a14:m>
                          <a:r>
                            <a:rPr lang="en-GB" sz="2400" dirty="0">
                              <a:solidFill>
                                <a:schemeClr val="bg2"/>
                              </a:solidFill>
                            </a:rPr>
                            <a:t> 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189528256"/>
                      </a:ext>
                    </a:extLst>
                  </a:tr>
                  <a:tr h="851055">
                    <a:tc gridSpan="2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2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en-GB" sz="2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=4</m:t>
                              </m:r>
                            </m:oMath>
                          </a14:m>
                          <a:r>
                            <a:rPr lang="en-GB" sz="2400" dirty="0">
                              <a:solidFill>
                                <a:schemeClr val="bg2"/>
                              </a:solidFill>
                            </a:rPr>
                            <a:t> </a:t>
                          </a:r>
                          <a:br>
                            <a:rPr lang="en-GB" sz="2400" dirty="0">
                              <a:solidFill>
                                <a:schemeClr val="bg2"/>
                              </a:solidFill>
                            </a:rPr>
                          </a:br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=2</m:t>
                              </m:r>
                              <m:r>
                                <a:rPr lang="en-GB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</m:oMath>
                          </a14:m>
                          <a:r>
                            <a:rPr lang="en-GB" sz="240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  <a:endParaRPr lang="en-GB" sz="2400" dirty="0">
                            <a:solidFill>
                              <a:schemeClr val="bg2"/>
                            </a:solidFill>
                          </a:endParaRPr>
                        </a:p>
                      </a:txBody>
                      <a:tcPr anchor="ctr">
                        <a:lnL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solidFill>
                              <a:schemeClr val="bg2"/>
                            </a:solidFill>
                          </a:endParaRPr>
                        </a:p>
                      </a:txBody>
                      <a:tcPr anchor="ctr">
                        <a:lnL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=3</m:t>
                              </m:r>
                              <m:r>
                                <a:rPr lang="en-GB" sz="2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2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−12</m:t>
                              </m:r>
                            </m:oMath>
                          </a14:m>
                          <a:r>
                            <a:rPr lang="en-GB" sz="2400" dirty="0">
                              <a:solidFill>
                                <a:schemeClr val="bg2"/>
                              </a:solidFill>
                            </a:rPr>
                            <a:t> </a:t>
                          </a:r>
                        </a:p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f>
                                <m:fPr>
                                  <m:ctrlPr>
                                    <a:rPr lang="en-GB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en-GB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</m:oMath>
                          </a14:m>
                          <a:r>
                            <a:rPr lang="en-GB" sz="240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solidFill>
                              <a:schemeClr val="bg2"/>
                            </a:solidFill>
                          </a:endParaRPr>
                        </a:p>
                      </a:txBody>
                      <a:tcPr anchor="ctr">
                        <a:lnL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sz="2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2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=5</m:t>
                              </m:r>
                              <m:r>
                                <a:rPr lang="en-GB" sz="2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−18</m:t>
                              </m:r>
                            </m:oMath>
                          </a14:m>
                          <a:r>
                            <a:rPr lang="en-GB" sz="2400" dirty="0">
                              <a:solidFill>
                                <a:schemeClr val="bg2"/>
                              </a:solidFill>
                            </a:rPr>
                            <a:t> </a:t>
                          </a:r>
                        </a:p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GB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GB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GB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−9</m:t>
                              </m:r>
                            </m:oMath>
                          </a14:m>
                          <a:r>
                            <a:rPr lang="en-GB" sz="240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solidFill>
                              <a:schemeClr val="bg2"/>
                            </a:solidFill>
                          </a:endParaRPr>
                        </a:p>
                      </a:txBody>
                      <a:tcPr anchor="ctr">
                        <a:lnL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272407496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E2218A86-F56F-3363-788B-5359EC3074C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60074651"/>
                  </p:ext>
                </p:extLst>
              </p:nvPr>
            </p:nvGraphicFramePr>
            <p:xfrm>
              <a:off x="423332" y="1159932"/>
              <a:ext cx="11382932" cy="183073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845733">
                      <a:extLst>
                        <a:ext uri="{9D8B030D-6E8A-4147-A177-3AD203B41FA5}">
                          <a16:colId xmlns:a16="http://schemas.microsoft.com/office/drawing/2014/main" val="832189213"/>
                        </a:ext>
                      </a:extLst>
                    </a:gridCol>
                    <a:gridCol w="948578">
                      <a:extLst>
                        <a:ext uri="{9D8B030D-6E8A-4147-A177-3AD203B41FA5}">
                          <a16:colId xmlns:a16="http://schemas.microsoft.com/office/drawing/2014/main" val="3194160879"/>
                        </a:ext>
                      </a:extLst>
                    </a:gridCol>
                    <a:gridCol w="1897155">
                      <a:extLst>
                        <a:ext uri="{9D8B030D-6E8A-4147-A177-3AD203B41FA5}">
                          <a16:colId xmlns:a16="http://schemas.microsoft.com/office/drawing/2014/main" val="1431688901"/>
                        </a:ext>
                      </a:extLst>
                    </a:gridCol>
                    <a:gridCol w="1897155">
                      <a:extLst>
                        <a:ext uri="{9D8B030D-6E8A-4147-A177-3AD203B41FA5}">
                          <a16:colId xmlns:a16="http://schemas.microsoft.com/office/drawing/2014/main" val="1782088660"/>
                        </a:ext>
                      </a:extLst>
                    </a:gridCol>
                    <a:gridCol w="948578">
                      <a:extLst>
                        <a:ext uri="{9D8B030D-6E8A-4147-A177-3AD203B41FA5}">
                          <a16:colId xmlns:a16="http://schemas.microsoft.com/office/drawing/2014/main" val="3622344436"/>
                        </a:ext>
                      </a:extLst>
                    </a:gridCol>
                    <a:gridCol w="2845733">
                      <a:extLst>
                        <a:ext uri="{9D8B030D-6E8A-4147-A177-3AD203B41FA5}">
                          <a16:colId xmlns:a16="http://schemas.microsoft.com/office/drawing/2014/main" val="1596634417"/>
                        </a:ext>
                      </a:extLst>
                    </a:gridCol>
                  </a:tblGrid>
                  <a:tr h="85105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r="-300893" b="-119403"/>
                          </a:stretch>
                        </a:blipFill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9556" r="-199556" b="-119403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0446" r="-100446" b="-119403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00446" r="-446" b="-11940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89528256"/>
                      </a:ext>
                    </a:extLst>
                  </a:tr>
                  <a:tr h="979678"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t="-85897" r="-200334" b="-2564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solidFill>
                              <a:schemeClr val="bg2"/>
                            </a:solidFill>
                          </a:endParaRPr>
                        </a:p>
                      </a:txBody>
                      <a:tcPr anchor="ctr">
                        <a:lnL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000" t="-85897" r="-100334" b="-2564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solidFill>
                              <a:schemeClr val="bg2"/>
                            </a:solidFill>
                          </a:endParaRPr>
                        </a:p>
                      </a:txBody>
                      <a:tcPr anchor="ctr">
                        <a:lnL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0000" t="-85897" r="-334" b="-2564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solidFill>
                              <a:schemeClr val="bg2"/>
                            </a:solidFill>
                          </a:endParaRPr>
                        </a:p>
                      </a:txBody>
                      <a:tcPr anchor="ctr">
                        <a:lnL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272407496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5">
                <a:extLst>
                  <a:ext uri="{FF2B5EF4-FFF2-40B4-BE49-F238E27FC236}">
                    <a16:creationId xmlns:a16="http://schemas.microsoft.com/office/drawing/2014/main" id="{7F542B73-64F8-6879-0854-ABD0ABBEA7A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72537368"/>
                  </p:ext>
                </p:extLst>
              </p:nvPr>
            </p:nvGraphicFramePr>
            <p:xfrm>
              <a:off x="250264" y="3092521"/>
              <a:ext cx="11556000" cy="351339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556000">
                      <a:extLst>
                        <a:ext uri="{9D8B030D-6E8A-4147-A177-3AD203B41FA5}">
                          <a16:colId xmlns:a16="http://schemas.microsoft.com/office/drawing/2014/main" val="1829485005"/>
                        </a:ext>
                      </a:extLst>
                    </a:gridCol>
                  </a:tblGrid>
                  <a:tr h="3254514">
                    <a:tc>
                      <a:txBody>
                        <a:bodyPr/>
                        <a:lstStyle/>
                        <a:p>
                          <a:pPr marL="457200" indent="-457200" algn="l">
                            <a:buAutoNum type="alphaLcParenR"/>
                          </a:pPr>
                          <a:r>
                            <a:rPr lang="en-GB" sz="2400" b="0" dirty="0">
                              <a:solidFill>
                                <a:schemeClr val="bg2"/>
                              </a:solidFill>
                              <a:latin typeface="+mj-lt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en-GB" sz="1800" b="0" dirty="0">
                              <a:solidFill>
                                <a:schemeClr val="bg2"/>
                              </a:solidFill>
                              <a:latin typeface="+mj-lt"/>
                              <a:ea typeface="Cambria Math" panose="02040503050406030204" pitchFamily="18" charset="0"/>
                            </a:rPr>
                            <a:t>Ayyub chooses an equation at random. He then chooses one of the remaining equations.</a:t>
                          </a:r>
                          <a:br>
                            <a:rPr lang="en-GB" sz="1800" b="0" dirty="0">
                              <a:solidFill>
                                <a:schemeClr val="bg2"/>
                              </a:solidFill>
                              <a:latin typeface="+mj-lt"/>
                              <a:ea typeface="Cambria Math" panose="02040503050406030204" pitchFamily="18" charset="0"/>
                            </a:rPr>
                          </a:br>
                          <a:r>
                            <a:rPr lang="en-GB" sz="1800" b="0" dirty="0">
                              <a:solidFill>
                                <a:schemeClr val="bg2"/>
                              </a:solidFill>
                              <a:latin typeface="+mj-lt"/>
                              <a:ea typeface="Cambria Math" panose="02040503050406030204" pitchFamily="18" charset="0"/>
                            </a:rPr>
                            <a:t>Find the probability that both lines have the same gradient.</a:t>
                          </a:r>
                          <a:r>
                            <a:rPr kumimoji="0" lang="en-GB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632E62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Cambria Math" panose="02040503050406030204" pitchFamily="18" charset="0"/>
                              <a:cs typeface="+mn-cs"/>
                            </a:rPr>
                            <a:t> </a:t>
                          </a:r>
                          <a:br>
                            <a:rPr kumimoji="0" lang="en-GB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632E62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Cambria Math" panose="02040503050406030204" pitchFamily="18" charset="0"/>
                              <a:cs typeface="+mn-cs"/>
                            </a:rPr>
                          </a:b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kumimoji="0" lang="en-GB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GB" sz="2400" b="0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kumimoji="0" lang="en-GB" sz="2400" b="0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7</m:t>
                                  </m:r>
                                </m:den>
                              </m:f>
                              <m:r>
                                <a:rPr kumimoji="0" lang="en-GB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  <m:f>
                                <m:fPr>
                                  <m:ctrlPr>
                                    <a:rPr kumimoji="0" lang="en-GB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GB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kumimoji="0" lang="en-GB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6</m:t>
                                  </m:r>
                                </m:den>
                              </m:f>
                              <m:r>
                                <a:rPr kumimoji="0" lang="en-GB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kumimoji="0" lang="en-GB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GB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kumimoji="0" lang="en-GB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42</m:t>
                                  </m:r>
                                </m:den>
                              </m:f>
                              <m:r>
                                <a:rPr kumimoji="0" lang="en-GB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kumimoji="0" lang="en-GB" sz="2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GB" sz="2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kumimoji="0" lang="en-GB" sz="2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𝟐𝟏</m:t>
                                  </m:r>
                                </m:den>
                              </m:f>
                            </m:oMath>
                          </a14:m>
                          <a:r>
                            <a:rPr kumimoji="0" lang="en-GB" sz="24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632E62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Cambria Math" panose="02040503050406030204" pitchFamily="18" charset="0"/>
                              <a:cs typeface="+mn-cs"/>
                            </a:rPr>
                            <a:t> </a:t>
                          </a:r>
                          <a:br>
                            <a:rPr lang="en-GB" sz="1800" b="0" kern="1200" dirty="0">
                              <a:solidFill>
                                <a:schemeClr val="bg2"/>
                              </a:solidFill>
                              <a:latin typeface="+mn-lt"/>
                              <a:ea typeface="Cambria Math" panose="02040503050406030204" pitchFamily="18" charset="0"/>
                              <a:cs typeface="+mn-cs"/>
                            </a:rPr>
                          </a:br>
                          <a:r>
                            <a:rPr lang="en-GB" sz="800" b="0" kern="1200" dirty="0">
                              <a:solidFill>
                                <a:schemeClr val="bg2"/>
                              </a:solidFill>
                              <a:latin typeface="+mn-lt"/>
                              <a:ea typeface="Cambria Math" panose="02040503050406030204" pitchFamily="18" charset="0"/>
                              <a:cs typeface="+mn-cs"/>
                            </a:rPr>
                            <a:t> </a:t>
                          </a:r>
                          <a:endParaRPr lang="en-GB" sz="2400" b="0" dirty="0">
                            <a:solidFill>
                              <a:schemeClr val="bg2"/>
                            </a:solidFill>
                            <a:latin typeface="+mj-lt"/>
                            <a:ea typeface="Cambria Math" panose="02040503050406030204" pitchFamily="18" charset="0"/>
                          </a:endParaRPr>
                        </a:p>
                        <a:p>
                          <a:pPr marL="457200" marR="0" indent="-4572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AutoNum type="alphaLcParenR"/>
                            <a:tabLst/>
                            <a:defRPr/>
                          </a:pPr>
                          <a:r>
                            <a:rPr lang="en-GB" sz="2400" b="0" dirty="0">
                              <a:solidFill>
                                <a:schemeClr val="bg2"/>
                              </a:solidFill>
                              <a:latin typeface="+mj-lt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en-GB" sz="1800" b="0" dirty="0">
                              <a:solidFill>
                                <a:schemeClr val="bg2"/>
                              </a:solidFill>
                              <a:latin typeface="+mj-lt"/>
                              <a:ea typeface="Cambria Math" panose="02040503050406030204" pitchFamily="18" charset="0"/>
                            </a:rPr>
                            <a:t>Beth and Brad both draw the graphs of</a:t>
                          </a:r>
                          <a:r>
                            <a:rPr lang="en-GB" sz="1800" b="0" baseline="0" dirty="0">
                              <a:solidFill>
                                <a:schemeClr val="bg2"/>
                              </a:solidFill>
                              <a:latin typeface="+mj-lt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en-GB" sz="1800" b="0" dirty="0">
                              <a:solidFill>
                                <a:schemeClr val="bg2"/>
                              </a:solidFill>
                              <a:latin typeface="+mj-lt"/>
                              <a:ea typeface="Cambria Math" panose="02040503050406030204" pitchFamily="18" charset="0"/>
                            </a:rPr>
                            <a:t>one of the seven equations at random.</a:t>
                          </a:r>
                          <a:br>
                            <a:rPr lang="en-GB" sz="1800" b="0" dirty="0">
                              <a:solidFill>
                                <a:schemeClr val="bg2"/>
                              </a:solidFill>
                              <a:latin typeface="+mj-lt"/>
                              <a:ea typeface="Cambria Math" panose="02040503050406030204" pitchFamily="18" charset="0"/>
                            </a:rPr>
                          </a:br>
                          <a:r>
                            <a:rPr lang="en-GB" sz="1800" b="0" dirty="0">
                              <a:solidFill>
                                <a:schemeClr val="bg2"/>
                              </a:solidFill>
                              <a:latin typeface="+mj-lt"/>
                              <a:ea typeface="Cambria Math" panose="02040503050406030204" pitchFamily="18" charset="0"/>
                            </a:rPr>
                            <a:t>Find the probability that exactly one of their lines goes through the point </a:t>
                          </a:r>
                          <a14:m>
                            <m:oMath xmlns:m="http://schemas.openxmlformats.org/officeDocument/2006/math">
                              <m:r>
                                <a:rPr lang="en-GB" sz="18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(8, 11)</m:t>
                              </m:r>
                            </m:oMath>
                          </a14:m>
                          <a:r>
                            <a:rPr lang="en-GB" sz="1800" b="0" dirty="0">
                              <a:solidFill>
                                <a:schemeClr val="bg2"/>
                              </a:solidFill>
                              <a:latin typeface="+mj-lt"/>
                              <a:ea typeface="Cambria Math" panose="02040503050406030204" pitchFamily="18" charset="0"/>
                            </a:rPr>
                            <a:t>.</a:t>
                          </a:r>
                          <a:r>
                            <a:rPr kumimoji="0" lang="en-GB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632E62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Cambria Math" panose="02040503050406030204" pitchFamily="18" charset="0"/>
                              <a:cs typeface="+mn-cs"/>
                            </a:rPr>
                            <a:t> </a:t>
                          </a:r>
                          <a:br>
                            <a:rPr kumimoji="0" lang="en-GB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632E62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Cambria Math" panose="02040503050406030204" pitchFamily="18" charset="0"/>
                              <a:cs typeface="+mn-cs"/>
                            </a:rPr>
                          </a:b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kumimoji="0" lang="en-GB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kumimoji="0" lang="en-GB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kumimoji="0" lang="en-GB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4</m:t>
                                      </m:r>
                                    </m:num>
                                    <m:den>
                                      <m:r>
                                        <a:rPr kumimoji="0" lang="en-GB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7</m:t>
                                      </m:r>
                                    </m:den>
                                  </m:f>
                                  <m:r>
                                    <a:rPr kumimoji="0" lang="en-GB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×</m:t>
                                  </m:r>
                                  <m:f>
                                    <m:fPr>
                                      <m:ctrlPr>
                                        <a:rPr kumimoji="0" lang="en-GB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kumimoji="0" lang="en-GB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3</m:t>
                                      </m:r>
                                    </m:num>
                                    <m:den>
                                      <m:r>
                                        <a:rPr kumimoji="0" lang="en-GB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7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kumimoji="0" lang="en-GB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kumimoji="0" lang="en-GB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kumimoji="0" lang="en-GB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kumimoji="0" lang="en-GB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3</m:t>
                                      </m:r>
                                    </m:num>
                                    <m:den>
                                      <m:r>
                                        <a:rPr kumimoji="0" lang="en-GB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7</m:t>
                                      </m:r>
                                    </m:den>
                                  </m:f>
                                  <m:r>
                                    <a:rPr kumimoji="0" lang="en-GB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×</m:t>
                                  </m:r>
                                  <m:f>
                                    <m:fPr>
                                      <m:ctrlPr>
                                        <a:rPr kumimoji="0" lang="en-GB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kumimoji="0" lang="en-GB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4</m:t>
                                      </m:r>
                                    </m:num>
                                    <m:den>
                                      <m:r>
                                        <a:rPr kumimoji="0" lang="en-GB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7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kumimoji="0" lang="en-GB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kumimoji="0" lang="en-GB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GB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12</m:t>
                                  </m:r>
                                </m:num>
                                <m:den>
                                  <m:r>
                                    <a:rPr kumimoji="0" lang="en-GB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49</m:t>
                                  </m:r>
                                </m:den>
                              </m:f>
                              <m:r>
                                <a:rPr kumimoji="0" lang="en-GB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kumimoji="0" lang="en-GB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GB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12</m:t>
                                  </m:r>
                                </m:num>
                                <m:den>
                                  <m:r>
                                    <a:rPr kumimoji="0" lang="en-GB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49</m:t>
                                  </m:r>
                                </m:den>
                              </m:f>
                              <m:r>
                                <a:rPr kumimoji="0" lang="en-GB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kumimoji="0" lang="en-GB" sz="2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GB" sz="2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𝟐𝟒</m:t>
                                  </m:r>
                                </m:num>
                                <m:den>
                                  <m:r>
                                    <a:rPr kumimoji="0" lang="en-GB" sz="2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𝟒𝟗</m:t>
                                  </m:r>
                                </m:den>
                              </m:f>
                            </m:oMath>
                          </a14:m>
                          <a:r>
                            <a:rPr kumimoji="0" lang="en-GB" sz="18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632E62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Cambria Math" panose="02040503050406030204" pitchFamily="18" charset="0"/>
                              <a:cs typeface="+mn-cs"/>
                            </a:rPr>
                            <a:t> </a:t>
                          </a:r>
                          <a:br>
                            <a:rPr kumimoji="0" lang="en-GB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632E62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Cambria Math" panose="02040503050406030204" pitchFamily="18" charset="0"/>
                              <a:cs typeface="+mn-cs"/>
                            </a:rPr>
                          </a:br>
                          <a:r>
                            <a:rPr kumimoji="0" lang="en-GB" sz="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632E62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Cambria Math" panose="02040503050406030204" pitchFamily="18" charset="0"/>
                              <a:cs typeface="+mn-cs"/>
                            </a:rPr>
                            <a:t> </a:t>
                          </a:r>
                          <a:endParaRPr lang="en-GB" sz="2400" b="0" dirty="0">
                            <a:solidFill>
                              <a:schemeClr val="bg2"/>
                            </a:solidFill>
                            <a:latin typeface="+mj-lt"/>
                            <a:ea typeface="Cambria Math" panose="02040503050406030204" pitchFamily="18" charset="0"/>
                          </a:endParaRPr>
                        </a:p>
                        <a:p>
                          <a:pPr marL="457200" indent="-457200" algn="l">
                            <a:buAutoNum type="alphaLcParenR"/>
                          </a:pPr>
                          <a:r>
                            <a:rPr lang="en-GB" sz="2400" b="0" dirty="0">
                              <a:solidFill>
                                <a:schemeClr val="bg2"/>
                              </a:solidFill>
                              <a:latin typeface="+mj-lt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en-GB" sz="1800" b="0" dirty="0">
                              <a:solidFill>
                                <a:schemeClr val="bg2"/>
                              </a:solidFill>
                              <a:latin typeface="+mj-lt"/>
                              <a:ea typeface="Cambria Math" panose="02040503050406030204" pitchFamily="18" charset="0"/>
                            </a:rPr>
                            <a:t>Clara chooses two different equations at random. Find the probability that the two lines are perpendicular.</a:t>
                          </a:r>
                          <a:r>
                            <a:rPr kumimoji="0" lang="en-GB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632E62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Cambria Math" panose="02040503050406030204" pitchFamily="18" charset="0"/>
                              <a:cs typeface="+mn-cs"/>
                            </a:rPr>
                            <a:t> </a:t>
                          </a:r>
                          <a:br>
                            <a:rPr kumimoji="0" lang="en-GB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632E62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Cambria Math" panose="02040503050406030204" pitchFamily="18" charset="0"/>
                              <a:cs typeface="+mn-cs"/>
                            </a:rPr>
                          </a:b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kumimoji="0" lang="en-GB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kumimoji="0" lang="en-GB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kumimoji="0" lang="en-GB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2</m:t>
                                      </m:r>
                                    </m:num>
                                    <m:den>
                                      <m:r>
                                        <a:rPr kumimoji="0" lang="en-GB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7</m:t>
                                      </m:r>
                                    </m:den>
                                  </m:f>
                                  <m:r>
                                    <a:rPr kumimoji="0" lang="en-GB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×</m:t>
                                  </m:r>
                                  <m:f>
                                    <m:fPr>
                                      <m:ctrlPr>
                                        <a:rPr kumimoji="0" lang="en-GB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kumimoji="0" lang="en-GB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kumimoji="0" lang="en-GB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6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kumimoji="0" lang="en-GB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kumimoji="0" lang="en-GB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kumimoji="0" lang="en-GB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kumimoji="0" lang="en-GB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kumimoji="0" lang="en-GB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7</m:t>
                                      </m:r>
                                    </m:den>
                                  </m:f>
                                  <m:r>
                                    <a:rPr kumimoji="0" lang="en-GB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×</m:t>
                                  </m:r>
                                  <m:f>
                                    <m:fPr>
                                      <m:ctrlPr>
                                        <a:rPr kumimoji="0" lang="en-GB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kumimoji="0" lang="en-GB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2</m:t>
                                      </m:r>
                                    </m:num>
                                    <m:den>
                                      <m:r>
                                        <a:rPr kumimoji="0" lang="en-GB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6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kumimoji="0" lang="en-GB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kumimoji="0" lang="en-GB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kumimoji="0" lang="en-GB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kumimoji="0" lang="en-GB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kumimoji="0" lang="en-GB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7</m:t>
                                      </m:r>
                                    </m:den>
                                  </m:f>
                                  <m:r>
                                    <a:rPr kumimoji="0" lang="en-GB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×</m:t>
                                  </m:r>
                                  <m:f>
                                    <m:fPr>
                                      <m:ctrlPr>
                                        <a:rPr kumimoji="0" lang="en-GB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kumimoji="0" lang="en-GB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kumimoji="0" lang="en-GB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6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kumimoji="0" lang="en-GB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kumimoji="0" lang="en-GB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kumimoji="0" lang="en-GB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kumimoji="0" lang="en-GB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kumimoji="0" lang="en-GB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7</m:t>
                                      </m:r>
                                    </m:den>
                                  </m:f>
                                  <m:r>
                                    <a:rPr kumimoji="0" lang="en-GB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×</m:t>
                                  </m:r>
                                  <m:f>
                                    <m:fPr>
                                      <m:ctrlPr>
                                        <a:rPr kumimoji="0" lang="en-GB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kumimoji="0" lang="en-GB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kumimoji="0" lang="en-GB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6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kumimoji="0" lang="en-GB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kumimoji="0" lang="en-GB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GB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6</m:t>
                                  </m:r>
                                </m:num>
                                <m:den>
                                  <m:r>
                                    <a:rPr kumimoji="0" lang="en-GB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42</m:t>
                                  </m:r>
                                </m:den>
                              </m:f>
                              <m:r>
                                <a:rPr kumimoji="0" lang="en-GB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kumimoji="0" lang="en-GB" sz="2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GB" sz="2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kumimoji="0" lang="en-GB" sz="2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𝟕</m:t>
                                  </m:r>
                                </m:den>
                              </m:f>
                            </m:oMath>
                          </a14:m>
                          <a:r>
                            <a:rPr kumimoji="0" lang="en-GB" sz="24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632E62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Cambria Math" panose="02040503050406030204" pitchFamily="18" charset="0"/>
                              <a:cs typeface="+mn-cs"/>
                            </a:rPr>
                            <a:t> </a:t>
                          </a:r>
                          <a:endParaRPr lang="en-GB" sz="2400" b="0" dirty="0">
                            <a:solidFill>
                              <a:schemeClr val="bg2"/>
                            </a:solidFill>
                            <a:latin typeface="+mj-lt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0604051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5">
                <a:extLst>
                  <a:ext uri="{FF2B5EF4-FFF2-40B4-BE49-F238E27FC236}">
                    <a16:creationId xmlns:a16="http://schemas.microsoft.com/office/drawing/2014/main" id="{7F542B73-64F8-6879-0854-ABD0ABBEA7A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72537368"/>
                  </p:ext>
                </p:extLst>
              </p:nvPr>
            </p:nvGraphicFramePr>
            <p:xfrm>
              <a:off x="250264" y="3092521"/>
              <a:ext cx="11556000" cy="351339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556000">
                      <a:extLst>
                        <a:ext uri="{9D8B030D-6E8A-4147-A177-3AD203B41FA5}">
                          <a16:colId xmlns:a16="http://schemas.microsoft.com/office/drawing/2014/main" val="1829485005"/>
                        </a:ext>
                      </a:extLst>
                    </a:gridCol>
                  </a:tblGrid>
                  <a:tr h="351339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t="-2878" b="-179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06040516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6989211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919E9D-2FED-A87E-4AE1-7BD83A1A59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1BB98A5-8463-596B-52C0-B0CE7DB6ECCB}"/>
              </a:ext>
            </a:extLst>
          </p:cNvPr>
          <p:cNvSpPr txBox="1"/>
          <p:nvPr/>
        </p:nvSpPr>
        <p:spPr>
          <a:xfrm>
            <a:off x="122724" y="372862"/>
            <a:ext cx="90413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632E62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Probability with… 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632E62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Angles in Parallel</a:t>
            </a:r>
            <a:r>
              <a:rPr lang="en-GB" sz="3600" b="1" dirty="0">
                <a:solidFill>
                  <a:srgbClr val="632E62"/>
                </a:solidFill>
                <a:latin typeface="Corbel" panose="020B0503020204020204"/>
              </a:rPr>
              <a:t> Lines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632E62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914175-1F72-78C6-257F-39E477580A2C}"/>
              </a:ext>
            </a:extLst>
          </p:cNvPr>
          <p:cNvSpPr/>
          <p:nvPr/>
        </p:nvSpPr>
        <p:spPr>
          <a:xfrm>
            <a:off x="8423565" y="6467079"/>
            <a:ext cx="3731491" cy="3925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@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nathanday.bsky.social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0F070B3-A15D-C9DD-31B2-A2585C45DB98}"/>
              </a:ext>
            </a:extLst>
          </p:cNvPr>
          <p:cNvGrpSpPr/>
          <p:nvPr/>
        </p:nvGrpSpPr>
        <p:grpSpPr>
          <a:xfrm>
            <a:off x="1981615" y="1281051"/>
            <a:ext cx="7712697" cy="1743959"/>
            <a:chOff x="1885361" y="1329179"/>
            <a:chExt cx="7712697" cy="1743959"/>
          </a:xfrm>
        </p:grpSpPr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DFF146A0-84DA-35C7-94A9-D59FE44E5D55}"/>
                </a:ext>
              </a:extLst>
            </p:cNvPr>
            <p:cNvCxnSpPr/>
            <p:nvPr/>
          </p:nvCxnSpPr>
          <p:spPr>
            <a:xfrm flipV="1">
              <a:off x="1885361" y="1329179"/>
              <a:ext cx="4477732" cy="1593130"/>
            </a:xfrm>
            <a:prstGeom prst="straightConnector1">
              <a:avLst/>
            </a:prstGeom>
            <a:ln w="41275" cap="rnd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086A27A9-E781-F8E5-5F1A-56EC5E08B6F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64590" y="1353441"/>
              <a:ext cx="4833468" cy="1719697"/>
            </a:xfrm>
            <a:prstGeom prst="straightConnector1">
              <a:avLst/>
            </a:prstGeom>
            <a:ln w="41275" cap="rnd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92F19CD3-3914-BFEE-91B4-D9FCDDD3F05E}"/>
                </a:ext>
              </a:extLst>
            </p:cNvPr>
            <p:cNvCxnSpPr>
              <a:cxnSpLocks/>
            </p:cNvCxnSpPr>
            <p:nvPr/>
          </p:nvCxnSpPr>
          <p:spPr>
            <a:xfrm>
              <a:off x="1885361" y="1640264"/>
              <a:ext cx="6608190" cy="1306307"/>
            </a:xfrm>
            <a:prstGeom prst="straightConnector1">
              <a:avLst/>
            </a:prstGeom>
            <a:ln w="41275" cap="rnd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Arc 11">
              <a:extLst>
                <a:ext uri="{FF2B5EF4-FFF2-40B4-BE49-F238E27FC236}">
                  <a16:creationId xmlns:a16="http://schemas.microsoft.com/office/drawing/2014/main" id="{2CE3440D-9289-E3E3-D896-FB80915EB91C}"/>
                </a:ext>
              </a:extLst>
            </p:cNvPr>
            <p:cNvSpPr/>
            <p:nvPr/>
          </p:nvSpPr>
          <p:spPr>
            <a:xfrm flipH="1" flipV="1">
              <a:off x="3879722" y="1752584"/>
              <a:ext cx="644928" cy="644928"/>
            </a:xfrm>
            <a:prstGeom prst="arc">
              <a:avLst>
                <a:gd name="adj1" fmla="val 20079478"/>
                <a:gd name="adj2" fmla="val 390900"/>
              </a:avLst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Arc 12">
              <a:extLst>
                <a:ext uri="{FF2B5EF4-FFF2-40B4-BE49-F238E27FC236}">
                  <a16:creationId xmlns:a16="http://schemas.microsoft.com/office/drawing/2014/main" id="{377E1CC8-FE0C-BF96-E747-645442BF9F2B}"/>
                </a:ext>
              </a:extLst>
            </p:cNvPr>
            <p:cNvSpPr/>
            <p:nvPr/>
          </p:nvSpPr>
          <p:spPr>
            <a:xfrm flipH="1" flipV="1">
              <a:off x="3963356" y="1836218"/>
              <a:ext cx="477660" cy="477660"/>
            </a:xfrm>
            <a:prstGeom prst="arc">
              <a:avLst>
                <a:gd name="adj1" fmla="val 201559"/>
                <a:gd name="adj2" fmla="val 9903024"/>
              </a:avLst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Arc 13">
              <a:extLst>
                <a:ext uri="{FF2B5EF4-FFF2-40B4-BE49-F238E27FC236}">
                  <a16:creationId xmlns:a16="http://schemas.microsoft.com/office/drawing/2014/main" id="{64ECD603-B405-5A14-1D91-DDDF6183DE35}"/>
                </a:ext>
              </a:extLst>
            </p:cNvPr>
            <p:cNvSpPr/>
            <p:nvPr/>
          </p:nvSpPr>
          <p:spPr>
            <a:xfrm flipH="1" flipV="1">
              <a:off x="3743247" y="1613279"/>
              <a:ext cx="923538" cy="923538"/>
            </a:xfrm>
            <a:prstGeom prst="arc">
              <a:avLst>
                <a:gd name="adj1" fmla="val 9735678"/>
                <a:gd name="adj2" fmla="val 11543631"/>
              </a:avLst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Arc 16">
              <a:extLst>
                <a:ext uri="{FF2B5EF4-FFF2-40B4-BE49-F238E27FC236}">
                  <a16:creationId xmlns:a16="http://schemas.microsoft.com/office/drawing/2014/main" id="{AA63E71D-7353-2553-A3BC-CB426399E651}"/>
                </a:ext>
              </a:extLst>
            </p:cNvPr>
            <p:cNvSpPr/>
            <p:nvPr/>
          </p:nvSpPr>
          <p:spPr>
            <a:xfrm rot="10800000" flipH="1" flipV="1">
              <a:off x="4005219" y="1931009"/>
              <a:ext cx="399596" cy="399596"/>
            </a:xfrm>
            <a:prstGeom prst="arc">
              <a:avLst>
                <a:gd name="adj1" fmla="val 201559"/>
                <a:gd name="adj2" fmla="val 9903024"/>
              </a:avLst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Arc 17">
              <a:extLst>
                <a:ext uri="{FF2B5EF4-FFF2-40B4-BE49-F238E27FC236}">
                  <a16:creationId xmlns:a16="http://schemas.microsoft.com/office/drawing/2014/main" id="{B8F60935-C6F3-D636-D2D0-DECAFC3F9A26}"/>
                </a:ext>
              </a:extLst>
            </p:cNvPr>
            <p:cNvSpPr/>
            <p:nvPr/>
          </p:nvSpPr>
          <p:spPr>
            <a:xfrm flipH="1" flipV="1">
              <a:off x="5885954" y="2055651"/>
              <a:ext cx="880606" cy="880606"/>
            </a:xfrm>
            <a:prstGeom prst="arc">
              <a:avLst>
                <a:gd name="adj1" fmla="val 20299903"/>
                <a:gd name="adj2" fmla="val 488635"/>
              </a:avLst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Arc 18">
              <a:extLst>
                <a:ext uri="{FF2B5EF4-FFF2-40B4-BE49-F238E27FC236}">
                  <a16:creationId xmlns:a16="http://schemas.microsoft.com/office/drawing/2014/main" id="{308C5BC8-8627-F2AE-702E-C98BABA9E972}"/>
                </a:ext>
              </a:extLst>
            </p:cNvPr>
            <p:cNvSpPr/>
            <p:nvPr/>
          </p:nvSpPr>
          <p:spPr>
            <a:xfrm flipH="1" flipV="1">
              <a:off x="5988367" y="2158064"/>
              <a:ext cx="675780" cy="675780"/>
            </a:xfrm>
            <a:prstGeom prst="arc">
              <a:avLst>
                <a:gd name="adj1" fmla="val 417750"/>
                <a:gd name="adj2" fmla="val 9903024"/>
              </a:avLst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Arc 19">
              <a:extLst>
                <a:ext uri="{FF2B5EF4-FFF2-40B4-BE49-F238E27FC236}">
                  <a16:creationId xmlns:a16="http://schemas.microsoft.com/office/drawing/2014/main" id="{AB02A981-7A85-CD31-E473-31BC966B0FE6}"/>
                </a:ext>
              </a:extLst>
            </p:cNvPr>
            <p:cNvSpPr/>
            <p:nvPr/>
          </p:nvSpPr>
          <p:spPr>
            <a:xfrm flipH="1" flipV="1">
              <a:off x="5884299" y="2051166"/>
              <a:ext cx="889576" cy="889576"/>
            </a:xfrm>
            <a:prstGeom prst="arc">
              <a:avLst>
                <a:gd name="adj1" fmla="val 9735678"/>
                <a:gd name="adj2" fmla="val 11543631"/>
              </a:avLst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36" name="Table 5">
            <a:extLst>
              <a:ext uri="{FF2B5EF4-FFF2-40B4-BE49-F238E27FC236}">
                <a16:creationId xmlns:a16="http://schemas.microsoft.com/office/drawing/2014/main" id="{67BDD20B-D5DF-EE82-0B65-F641C56D72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8041391"/>
              </p:ext>
            </p:extLst>
          </p:nvPr>
        </p:nvGraphicFramePr>
        <p:xfrm>
          <a:off x="250264" y="3092521"/>
          <a:ext cx="11556000" cy="32545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56000">
                  <a:extLst>
                    <a:ext uri="{9D8B030D-6E8A-4147-A177-3AD203B41FA5}">
                      <a16:colId xmlns:a16="http://schemas.microsoft.com/office/drawing/2014/main" val="1829485005"/>
                    </a:ext>
                  </a:extLst>
                </a:gridCol>
              </a:tblGrid>
              <a:tr h="3254514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GB" sz="2400" b="0" dirty="0">
                          <a:solidFill>
                            <a:schemeClr val="bg2"/>
                          </a:solidFill>
                          <a:latin typeface="+mj-lt"/>
                          <a:ea typeface="Cambria Math" panose="02040503050406030204" pitchFamily="18" charset="0"/>
                        </a:rPr>
                        <a:t>Two of the seven marked angles are chosen at random.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en-GB" sz="1000" b="0" dirty="0">
                          <a:solidFill>
                            <a:schemeClr val="bg2"/>
                          </a:solidFill>
                          <a:latin typeface="+mj-lt"/>
                          <a:ea typeface="Cambria Math" panose="02040503050406030204" pitchFamily="18" charset="0"/>
                        </a:rPr>
                        <a:t> </a:t>
                      </a:r>
                      <a:endParaRPr lang="en-GB" sz="2400" b="0" dirty="0">
                        <a:solidFill>
                          <a:schemeClr val="bg2"/>
                        </a:solidFill>
                        <a:latin typeface="+mj-lt"/>
                        <a:ea typeface="Cambria Math" panose="02040503050406030204" pitchFamily="18" charset="0"/>
                      </a:endParaRPr>
                    </a:p>
                    <a:p>
                      <a:pPr marL="0" indent="0" algn="l">
                        <a:buNone/>
                      </a:pPr>
                      <a:r>
                        <a:rPr lang="en-GB" sz="2400" b="0" dirty="0">
                          <a:solidFill>
                            <a:schemeClr val="bg2"/>
                          </a:solidFill>
                          <a:latin typeface="+mj-lt"/>
                          <a:ea typeface="Cambria Math" panose="02040503050406030204" pitchFamily="18" charset="0"/>
                        </a:rPr>
                        <a:t>Find the probability that…</a:t>
                      </a:r>
                    </a:p>
                    <a:p>
                      <a:pPr marL="457200" indent="-457200" algn="l">
                        <a:buAutoNum type="alphaLcParenR"/>
                      </a:pPr>
                      <a:r>
                        <a:rPr lang="en-GB" sz="2400" b="0" dirty="0">
                          <a:solidFill>
                            <a:schemeClr val="bg2"/>
                          </a:solidFill>
                          <a:latin typeface="+mj-lt"/>
                          <a:ea typeface="Cambria Math" panose="02040503050406030204" pitchFamily="18" charset="0"/>
                        </a:rPr>
                        <a:t>… the angles are equal.</a:t>
                      </a:r>
                    </a:p>
                    <a:p>
                      <a:pPr marL="457200" indent="-457200" algn="l">
                        <a:buAutoNum type="alphaLcParenR"/>
                      </a:pPr>
                      <a:r>
                        <a:rPr lang="en-GB" sz="2400" b="0" dirty="0">
                          <a:solidFill>
                            <a:schemeClr val="bg2"/>
                          </a:solidFill>
                          <a:latin typeface="+mj-lt"/>
                          <a:ea typeface="Cambria Math" panose="02040503050406030204" pitchFamily="18" charset="0"/>
                        </a:rPr>
                        <a:t>… the angles are corresponding.</a:t>
                      </a:r>
                    </a:p>
                    <a:p>
                      <a:pPr marL="457200" indent="-457200" algn="l">
                        <a:buAutoNum type="alphaLcParenR"/>
                      </a:pPr>
                      <a:r>
                        <a:rPr lang="en-GB" sz="2400" b="0" dirty="0">
                          <a:solidFill>
                            <a:schemeClr val="bg2"/>
                          </a:solidFill>
                          <a:latin typeface="+mj-lt"/>
                          <a:ea typeface="Cambria Math" panose="02040503050406030204" pitchFamily="18" charset="0"/>
                        </a:rPr>
                        <a:t>… the angles are co-interior.</a:t>
                      </a:r>
                    </a:p>
                    <a:p>
                      <a:pPr marL="457200" indent="-457200" algn="l">
                        <a:buAutoNum type="alphaLcParenR"/>
                      </a:pPr>
                      <a:r>
                        <a:rPr lang="en-GB" sz="2400" b="0" dirty="0">
                          <a:solidFill>
                            <a:schemeClr val="bg2"/>
                          </a:solidFill>
                          <a:latin typeface="+mj-lt"/>
                          <a:ea typeface="Cambria Math" panose="02040503050406030204" pitchFamily="18" charset="0"/>
                        </a:rPr>
                        <a:t>… the angles are both acute.</a:t>
                      </a:r>
                    </a:p>
                    <a:p>
                      <a:pPr marL="457200" indent="-457200" algn="l">
                        <a:buAutoNum type="alphaLcParenR"/>
                      </a:pPr>
                      <a:endParaRPr lang="en-GB" sz="2400" b="0" dirty="0">
                        <a:solidFill>
                          <a:schemeClr val="bg2"/>
                        </a:solidFill>
                        <a:latin typeface="+mj-lt"/>
                        <a:ea typeface="Cambria Math" panose="02040503050406030204" pitchFamily="18" charset="0"/>
                      </a:endParaRPr>
                    </a:p>
                    <a:p>
                      <a:pPr marL="0" indent="0" algn="l">
                        <a:buNone/>
                      </a:pPr>
                      <a:r>
                        <a:rPr lang="en-GB" sz="2400" b="0" dirty="0">
                          <a:solidFill>
                            <a:schemeClr val="bg2"/>
                          </a:solidFill>
                          <a:latin typeface="+mj-lt"/>
                          <a:ea typeface="Cambria Math" panose="02040503050406030204" pitchFamily="18" charset="0"/>
                        </a:rPr>
                        <a:t>How would your answers change if the same angle could be selected twice?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60405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98427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9CCB4F-403B-7354-BE0C-864C735EFD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64D043C-9620-FCE1-9354-478EC93E5C15}"/>
              </a:ext>
            </a:extLst>
          </p:cNvPr>
          <p:cNvSpPr txBox="1"/>
          <p:nvPr/>
        </p:nvSpPr>
        <p:spPr>
          <a:xfrm>
            <a:off x="122724" y="372862"/>
            <a:ext cx="90413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632E62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Probability with… 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632E62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Angles in Parallel</a:t>
            </a:r>
            <a:r>
              <a:rPr lang="en-GB" sz="3600" b="1" dirty="0">
                <a:solidFill>
                  <a:srgbClr val="632E62"/>
                </a:solidFill>
                <a:latin typeface="Corbel" panose="020B0503020204020204"/>
              </a:rPr>
              <a:t> Lines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632E62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68C4BE9-06E6-D568-9113-B3A7B66D791B}"/>
              </a:ext>
            </a:extLst>
          </p:cNvPr>
          <p:cNvSpPr/>
          <p:nvPr/>
        </p:nvSpPr>
        <p:spPr>
          <a:xfrm>
            <a:off x="8423565" y="6467079"/>
            <a:ext cx="3731491" cy="3925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@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nathanday.bsky.social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8FDA11B-8623-E19D-589C-B0E3B807055B}"/>
              </a:ext>
            </a:extLst>
          </p:cNvPr>
          <p:cNvGrpSpPr/>
          <p:nvPr/>
        </p:nvGrpSpPr>
        <p:grpSpPr>
          <a:xfrm>
            <a:off x="1981615" y="1281051"/>
            <a:ext cx="7712697" cy="1743959"/>
            <a:chOff x="1885361" y="1329179"/>
            <a:chExt cx="7712697" cy="1743959"/>
          </a:xfrm>
        </p:grpSpPr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92FF998A-A98D-6ABB-98FF-642E4A03ABE9}"/>
                </a:ext>
              </a:extLst>
            </p:cNvPr>
            <p:cNvCxnSpPr/>
            <p:nvPr/>
          </p:nvCxnSpPr>
          <p:spPr>
            <a:xfrm flipV="1">
              <a:off x="1885361" y="1329179"/>
              <a:ext cx="4477732" cy="1593130"/>
            </a:xfrm>
            <a:prstGeom prst="straightConnector1">
              <a:avLst/>
            </a:prstGeom>
            <a:ln w="41275" cap="rnd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5C9AD3BB-DCC1-907F-C47C-A9F2048A654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64590" y="1353441"/>
              <a:ext cx="4833468" cy="1719697"/>
            </a:xfrm>
            <a:prstGeom prst="straightConnector1">
              <a:avLst/>
            </a:prstGeom>
            <a:ln w="41275" cap="rnd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201CF561-3DE8-FEC2-7DE0-0341A5C16FE8}"/>
                </a:ext>
              </a:extLst>
            </p:cNvPr>
            <p:cNvCxnSpPr>
              <a:cxnSpLocks/>
            </p:cNvCxnSpPr>
            <p:nvPr/>
          </p:nvCxnSpPr>
          <p:spPr>
            <a:xfrm>
              <a:off x="1885361" y="1640264"/>
              <a:ext cx="6608190" cy="1306307"/>
            </a:xfrm>
            <a:prstGeom prst="straightConnector1">
              <a:avLst/>
            </a:prstGeom>
            <a:ln w="41275" cap="rnd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Arc 11">
              <a:extLst>
                <a:ext uri="{FF2B5EF4-FFF2-40B4-BE49-F238E27FC236}">
                  <a16:creationId xmlns:a16="http://schemas.microsoft.com/office/drawing/2014/main" id="{C253A4D2-4035-6823-B1C2-639E481A9DAF}"/>
                </a:ext>
              </a:extLst>
            </p:cNvPr>
            <p:cNvSpPr/>
            <p:nvPr/>
          </p:nvSpPr>
          <p:spPr>
            <a:xfrm flipH="1" flipV="1">
              <a:off x="3879722" y="1752584"/>
              <a:ext cx="644928" cy="644928"/>
            </a:xfrm>
            <a:prstGeom prst="arc">
              <a:avLst>
                <a:gd name="adj1" fmla="val 20079478"/>
                <a:gd name="adj2" fmla="val 390900"/>
              </a:avLst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Arc 12">
              <a:extLst>
                <a:ext uri="{FF2B5EF4-FFF2-40B4-BE49-F238E27FC236}">
                  <a16:creationId xmlns:a16="http://schemas.microsoft.com/office/drawing/2014/main" id="{21E68F3C-7812-DB60-87BB-C4CBD83DE238}"/>
                </a:ext>
              </a:extLst>
            </p:cNvPr>
            <p:cNvSpPr/>
            <p:nvPr/>
          </p:nvSpPr>
          <p:spPr>
            <a:xfrm flipH="1" flipV="1">
              <a:off x="3963356" y="1836218"/>
              <a:ext cx="477660" cy="477660"/>
            </a:xfrm>
            <a:prstGeom prst="arc">
              <a:avLst>
                <a:gd name="adj1" fmla="val 201559"/>
                <a:gd name="adj2" fmla="val 9903024"/>
              </a:avLst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Arc 13">
              <a:extLst>
                <a:ext uri="{FF2B5EF4-FFF2-40B4-BE49-F238E27FC236}">
                  <a16:creationId xmlns:a16="http://schemas.microsoft.com/office/drawing/2014/main" id="{668B8F51-A273-4D63-1091-1F5C8EDB22ED}"/>
                </a:ext>
              </a:extLst>
            </p:cNvPr>
            <p:cNvSpPr/>
            <p:nvPr/>
          </p:nvSpPr>
          <p:spPr>
            <a:xfrm flipH="1" flipV="1">
              <a:off x="3743247" y="1613279"/>
              <a:ext cx="923538" cy="923538"/>
            </a:xfrm>
            <a:prstGeom prst="arc">
              <a:avLst>
                <a:gd name="adj1" fmla="val 9735678"/>
                <a:gd name="adj2" fmla="val 11543631"/>
              </a:avLst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Arc 16">
              <a:extLst>
                <a:ext uri="{FF2B5EF4-FFF2-40B4-BE49-F238E27FC236}">
                  <a16:creationId xmlns:a16="http://schemas.microsoft.com/office/drawing/2014/main" id="{07E3DA8C-3FF8-136A-DC20-EB0E0565D660}"/>
                </a:ext>
              </a:extLst>
            </p:cNvPr>
            <p:cNvSpPr/>
            <p:nvPr/>
          </p:nvSpPr>
          <p:spPr>
            <a:xfrm rot="10800000" flipH="1" flipV="1">
              <a:off x="4005219" y="1931009"/>
              <a:ext cx="399596" cy="399596"/>
            </a:xfrm>
            <a:prstGeom prst="arc">
              <a:avLst>
                <a:gd name="adj1" fmla="val 201559"/>
                <a:gd name="adj2" fmla="val 9903024"/>
              </a:avLst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Arc 17">
              <a:extLst>
                <a:ext uri="{FF2B5EF4-FFF2-40B4-BE49-F238E27FC236}">
                  <a16:creationId xmlns:a16="http://schemas.microsoft.com/office/drawing/2014/main" id="{D20CFB50-4513-F998-B379-DB5C4808AAC1}"/>
                </a:ext>
              </a:extLst>
            </p:cNvPr>
            <p:cNvSpPr/>
            <p:nvPr/>
          </p:nvSpPr>
          <p:spPr>
            <a:xfrm flipH="1" flipV="1">
              <a:off x="5885954" y="2055651"/>
              <a:ext cx="880606" cy="880606"/>
            </a:xfrm>
            <a:prstGeom prst="arc">
              <a:avLst>
                <a:gd name="adj1" fmla="val 20299903"/>
                <a:gd name="adj2" fmla="val 488635"/>
              </a:avLst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Arc 18">
              <a:extLst>
                <a:ext uri="{FF2B5EF4-FFF2-40B4-BE49-F238E27FC236}">
                  <a16:creationId xmlns:a16="http://schemas.microsoft.com/office/drawing/2014/main" id="{BC8A7149-5ED8-DF46-F5D9-EDA3444624DC}"/>
                </a:ext>
              </a:extLst>
            </p:cNvPr>
            <p:cNvSpPr/>
            <p:nvPr/>
          </p:nvSpPr>
          <p:spPr>
            <a:xfrm flipH="1" flipV="1">
              <a:off x="5988367" y="2158064"/>
              <a:ext cx="675780" cy="675780"/>
            </a:xfrm>
            <a:prstGeom prst="arc">
              <a:avLst>
                <a:gd name="adj1" fmla="val 417750"/>
                <a:gd name="adj2" fmla="val 9903024"/>
              </a:avLst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Arc 19">
              <a:extLst>
                <a:ext uri="{FF2B5EF4-FFF2-40B4-BE49-F238E27FC236}">
                  <a16:creationId xmlns:a16="http://schemas.microsoft.com/office/drawing/2014/main" id="{CD9E21EA-DEF6-A72B-A2B0-66C2D033B1D4}"/>
                </a:ext>
              </a:extLst>
            </p:cNvPr>
            <p:cNvSpPr/>
            <p:nvPr/>
          </p:nvSpPr>
          <p:spPr>
            <a:xfrm flipH="1" flipV="1">
              <a:off x="5884299" y="2051166"/>
              <a:ext cx="889576" cy="889576"/>
            </a:xfrm>
            <a:prstGeom prst="arc">
              <a:avLst>
                <a:gd name="adj1" fmla="val 9735678"/>
                <a:gd name="adj2" fmla="val 11543631"/>
              </a:avLst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6" name="Table 5">
                <a:extLst>
                  <a:ext uri="{FF2B5EF4-FFF2-40B4-BE49-F238E27FC236}">
                    <a16:creationId xmlns:a16="http://schemas.microsoft.com/office/drawing/2014/main" id="{21782883-29A3-FB13-66B1-0B4D6992920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94524449"/>
                  </p:ext>
                </p:extLst>
              </p:nvPr>
            </p:nvGraphicFramePr>
            <p:xfrm>
              <a:off x="250264" y="3092521"/>
              <a:ext cx="11556000" cy="32954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556000">
                      <a:extLst>
                        <a:ext uri="{9D8B030D-6E8A-4147-A177-3AD203B41FA5}">
                          <a16:colId xmlns:a16="http://schemas.microsoft.com/office/drawing/2014/main" val="1829485005"/>
                        </a:ext>
                      </a:extLst>
                    </a:gridCol>
                  </a:tblGrid>
                  <a:tr h="3254514">
                    <a:tc>
                      <a:txBody>
                        <a:bodyPr/>
                        <a:lstStyle/>
                        <a:p>
                          <a:pPr marL="0" indent="0" algn="l">
                            <a:buNone/>
                          </a:pPr>
                          <a:r>
                            <a:rPr lang="en-GB" sz="2400" b="0" dirty="0">
                              <a:solidFill>
                                <a:schemeClr val="bg2"/>
                              </a:solidFill>
                              <a:latin typeface="+mj-lt"/>
                              <a:ea typeface="Cambria Math" panose="02040503050406030204" pitchFamily="18" charset="0"/>
                            </a:rPr>
                            <a:t>Two of the seven marked angles are chosen at random.</a:t>
                          </a:r>
                        </a:p>
                        <a:p>
                          <a:pPr marL="0" indent="0" algn="l">
                            <a:buNone/>
                          </a:pPr>
                          <a:r>
                            <a:rPr lang="en-GB" sz="2400" b="0" dirty="0">
                              <a:solidFill>
                                <a:schemeClr val="bg2"/>
                              </a:solidFill>
                              <a:latin typeface="+mj-lt"/>
                              <a:ea typeface="Cambria Math" panose="02040503050406030204" pitchFamily="18" charset="0"/>
                            </a:rPr>
                            <a:t>Find the probability that…</a:t>
                          </a:r>
                        </a:p>
                        <a:p>
                          <a:pPr marL="457200" indent="-457200" algn="l">
                            <a:lnSpc>
                              <a:spcPct val="114000"/>
                            </a:lnSpc>
                            <a:buAutoNum type="alphaLcParenR"/>
                          </a:pPr>
                          <a:r>
                            <a:rPr lang="en-GB" sz="2400" b="0" dirty="0">
                              <a:solidFill>
                                <a:schemeClr val="bg2"/>
                              </a:solidFill>
                              <a:latin typeface="+mj-lt"/>
                              <a:ea typeface="Cambria Math" panose="02040503050406030204" pitchFamily="18" charset="0"/>
                            </a:rPr>
                            <a:t>… the angles are equal.			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GB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GB" sz="24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sz="24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4</m:t>
                                      </m:r>
                                    </m:num>
                                    <m:den>
                                      <m:r>
                                        <a:rPr lang="en-GB" sz="24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7</m:t>
                                      </m:r>
                                    </m:den>
                                  </m:f>
                                  <m:r>
                                    <a:rPr lang="en-GB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×</m:t>
                                  </m:r>
                                  <m:f>
                                    <m:fPr>
                                      <m:ctrlPr>
                                        <a:rPr lang="en-GB" sz="24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sz="24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3</m:t>
                                      </m:r>
                                    </m:num>
                                    <m:den>
                                      <m:r>
                                        <a:rPr lang="en-GB" sz="24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6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GB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en-GB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GB" sz="24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sz="24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3</m:t>
                                      </m:r>
                                    </m:num>
                                    <m:den>
                                      <m:r>
                                        <a:rPr lang="en-GB" sz="24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7</m:t>
                                      </m:r>
                                    </m:den>
                                  </m:f>
                                  <m:r>
                                    <a:rPr lang="en-GB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×</m:t>
                                  </m:r>
                                  <m:f>
                                    <m:fPr>
                                      <m:ctrlPr>
                                        <a:rPr lang="en-GB" sz="24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sz="24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num>
                                    <m:den>
                                      <m:r>
                                        <a:rPr lang="en-GB" sz="24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6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GB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GB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12</m:t>
                                  </m:r>
                                </m:num>
                                <m:den>
                                  <m:r>
                                    <a:rPr lang="en-GB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42</m:t>
                                  </m:r>
                                </m:den>
                              </m:f>
                              <m:r>
                                <a:rPr lang="en-GB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GB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6</m:t>
                                  </m:r>
                                </m:num>
                                <m:den>
                                  <m:r>
                                    <a:rPr lang="en-GB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42</m:t>
                                  </m:r>
                                </m:den>
                              </m:f>
                              <m:r>
                                <a:rPr lang="en-GB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GB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18</m:t>
                                  </m:r>
                                </m:num>
                                <m:den>
                                  <m:r>
                                    <a:rPr lang="en-GB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42</m:t>
                                  </m:r>
                                </m:den>
                              </m:f>
                              <m:r>
                                <a:rPr lang="en-GB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𝟑</m:t>
                                  </m:r>
                                </m:num>
                                <m:den>
                                  <m: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𝟕</m:t>
                                  </m:r>
                                </m:den>
                              </m:f>
                            </m:oMath>
                          </a14:m>
                          <a:endParaRPr lang="en-GB" sz="2400" b="1" dirty="0">
                            <a:solidFill>
                              <a:schemeClr val="bg2"/>
                            </a:solidFill>
                            <a:latin typeface="+mj-lt"/>
                            <a:ea typeface="Cambria Math" panose="02040503050406030204" pitchFamily="18" charset="0"/>
                          </a:endParaRPr>
                        </a:p>
                        <a:p>
                          <a:pPr marL="457200" indent="-457200" algn="l">
                            <a:lnSpc>
                              <a:spcPct val="114000"/>
                            </a:lnSpc>
                            <a:buAutoNum type="alphaLcParenR"/>
                          </a:pPr>
                          <a:r>
                            <a:rPr lang="en-GB" sz="2400" b="0" dirty="0">
                              <a:solidFill>
                                <a:schemeClr val="bg2"/>
                              </a:solidFill>
                              <a:latin typeface="+mj-lt"/>
                              <a:ea typeface="Cambria Math" panose="02040503050406030204" pitchFamily="18" charset="0"/>
                            </a:rPr>
                            <a:t>… the angles are corresponding.		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6</m:t>
                                  </m:r>
                                </m:num>
                                <m:den>
                                  <m:r>
                                    <a:rPr lang="en-GB" sz="2400" b="0" i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7</m:t>
                                  </m:r>
                                </m:den>
                              </m:f>
                              <m:r>
                                <a:rPr lang="en-GB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f>
                                <m:fPr>
                                  <m:ctrlPr>
                                    <a:rPr lang="en-GB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  <m:r>
                                <a:rPr lang="en-GB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GB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42</m:t>
                                  </m:r>
                                </m:den>
                              </m:f>
                              <m:r>
                                <a:rPr lang="en-GB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𝟕</m:t>
                                  </m:r>
                                </m:den>
                              </m:f>
                            </m:oMath>
                          </a14:m>
                          <a:endParaRPr lang="en-GB" sz="2400" b="0" dirty="0">
                            <a:solidFill>
                              <a:schemeClr val="bg2"/>
                            </a:solidFill>
                            <a:latin typeface="+mj-lt"/>
                            <a:ea typeface="Cambria Math" panose="02040503050406030204" pitchFamily="18" charset="0"/>
                          </a:endParaRPr>
                        </a:p>
                        <a:p>
                          <a:pPr marL="457200" indent="-457200" algn="l">
                            <a:lnSpc>
                              <a:spcPct val="114000"/>
                            </a:lnSpc>
                            <a:buAutoNum type="alphaLcParenR"/>
                          </a:pPr>
                          <a:r>
                            <a:rPr lang="en-GB" sz="2400" b="0" dirty="0">
                              <a:solidFill>
                                <a:schemeClr val="bg2"/>
                              </a:solidFill>
                              <a:latin typeface="+mj-lt"/>
                              <a:ea typeface="Cambria Math" panose="02040503050406030204" pitchFamily="18" charset="0"/>
                            </a:rPr>
                            <a:t>… the angles are co-interior.		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n-GB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7</m:t>
                                  </m:r>
                                </m:den>
                              </m:f>
                              <m:r>
                                <a:rPr lang="en-GB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f>
                                <m:fPr>
                                  <m:ctrlPr>
                                    <a:rPr lang="en-GB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  <m:r>
                                <a:rPr lang="en-GB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GB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n-GB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42</m:t>
                                  </m:r>
                                </m:den>
                              </m:f>
                              <m:r>
                                <a:rPr lang="en-GB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num>
                                <m:den>
                                  <m: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𝟐𝟏</m:t>
                                  </m:r>
                                </m:den>
                              </m:f>
                            </m:oMath>
                          </a14:m>
                          <a:endParaRPr lang="en-GB" sz="2400" b="0" dirty="0">
                            <a:solidFill>
                              <a:schemeClr val="bg2"/>
                            </a:solidFill>
                            <a:latin typeface="+mj-lt"/>
                            <a:ea typeface="Cambria Math" panose="02040503050406030204" pitchFamily="18" charset="0"/>
                          </a:endParaRPr>
                        </a:p>
                        <a:p>
                          <a:pPr marL="457200" indent="-457200" algn="l">
                            <a:lnSpc>
                              <a:spcPct val="114000"/>
                            </a:lnSpc>
                            <a:buAutoNum type="alphaLcParenR"/>
                          </a:pPr>
                          <a:r>
                            <a:rPr lang="en-GB" sz="2400" b="0" dirty="0">
                              <a:solidFill>
                                <a:schemeClr val="bg2"/>
                              </a:solidFill>
                              <a:latin typeface="+mj-lt"/>
                              <a:ea typeface="Cambria Math" panose="02040503050406030204" pitchFamily="18" charset="0"/>
                            </a:rPr>
                            <a:t>… the angles are both acute.		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n-GB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7</m:t>
                                  </m:r>
                                </m:den>
                              </m:f>
                              <m:r>
                                <a:rPr lang="en-GB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f>
                                <m:fPr>
                                  <m:ctrlPr>
                                    <a:rPr lang="en-GB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  <m:r>
                                <a:rPr lang="en-GB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num>
                                <m:den>
                                  <m: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𝟕</m:t>
                                  </m:r>
                                </m:den>
                              </m:f>
                            </m:oMath>
                          </a14:m>
                          <a:br>
                            <a:rPr lang="en-GB" sz="2400" b="0" dirty="0">
                              <a:solidFill>
                                <a:schemeClr val="bg2"/>
                              </a:solidFill>
                              <a:latin typeface="+mj-lt"/>
                              <a:ea typeface="Cambria Math" panose="02040503050406030204" pitchFamily="18" charset="0"/>
                            </a:rPr>
                          </a:br>
                          <a:r>
                            <a:rPr lang="en-GB" sz="800" b="0" baseline="0" dirty="0">
                              <a:solidFill>
                                <a:schemeClr val="bg2"/>
                              </a:solidFill>
                              <a:latin typeface="+mj-lt"/>
                              <a:ea typeface="Cambria Math" panose="02040503050406030204" pitchFamily="18" charset="0"/>
                            </a:rPr>
                            <a:t> </a:t>
                          </a:r>
                          <a:endParaRPr lang="en-GB" sz="2400" b="0" dirty="0">
                            <a:solidFill>
                              <a:schemeClr val="bg2"/>
                            </a:solidFill>
                            <a:latin typeface="+mj-lt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0604051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6" name="Table 5">
                <a:extLst>
                  <a:ext uri="{FF2B5EF4-FFF2-40B4-BE49-F238E27FC236}">
                    <a16:creationId xmlns:a16="http://schemas.microsoft.com/office/drawing/2014/main" id="{21782883-29A3-FB13-66B1-0B4D6992920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94524449"/>
                  </p:ext>
                </p:extLst>
              </p:nvPr>
            </p:nvGraphicFramePr>
            <p:xfrm>
              <a:off x="250264" y="3092521"/>
              <a:ext cx="11556000" cy="32954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556000">
                      <a:extLst>
                        <a:ext uri="{9D8B030D-6E8A-4147-A177-3AD203B41FA5}">
                          <a16:colId xmlns:a16="http://schemas.microsoft.com/office/drawing/2014/main" val="1829485005"/>
                        </a:ext>
                      </a:extLst>
                    </a:gridCol>
                  </a:tblGrid>
                  <a:tr h="32954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2692" b="-3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06040516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0137845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E1B329-D64B-A654-80B6-CFE513A772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A351371-D60F-317D-2B74-62F1EFACB87F}"/>
              </a:ext>
            </a:extLst>
          </p:cNvPr>
          <p:cNvSpPr txBox="1"/>
          <p:nvPr/>
        </p:nvSpPr>
        <p:spPr>
          <a:xfrm>
            <a:off x="122724" y="372862"/>
            <a:ext cx="90413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632E62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Probability with… 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632E62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Surds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0A82013-8F47-33AC-6022-E603AC456CFC}"/>
              </a:ext>
            </a:extLst>
          </p:cNvPr>
          <p:cNvSpPr/>
          <p:nvPr/>
        </p:nvSpPr>
        <p:spPr>
          <a:xfrm>
            <a:off x="8423565" y="6467079"/>
            <a:ext cx="3731491" cy="3925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@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nathanday.bsky.social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5AA5EDB7-15D5-466F-F288-93BFC6D9C18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42929574"/>
                  </p:ext>
                </p:extLst>
              </p:nvPr>
            </p:nvGraphicFramePr>
            <p:xfrm>
              <a:off x="423332" y="1159932"/>
              <a:ext cx="10447870" cy="170211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089574">
                      <a:extLst>
                        <a:ext uri="{9D8B030D-6E8A-4147-A177-3AD203B41FA5}">
                          <a16:colId xmlns:a16="http://schemas.microsoft.com/office/drawing/2014/main" val="832189213"/>
                        </a:ext>
                      </a:extLst>
                    </a:gridCol>
                    <a:gridCol w="2089574">
                      <a:extLst>
                        <a:ext uri="{9D8B030D-6E8A-4147-A177-3AD203B41FA5}">
                          <a16:colId xmlns:a16="http://schemas.microsoft.com/office/drawing/2014/main" val="2472654189"/>
                        </a:ext>
                      </a:extLst>
                    </a:gridCol>
                    <a:gridCol w="2089574">
                      <a:extLst>
                        <a:ext uri="{9D8B030D-6E8A-4147-A177-3AD203B41FA5}">
                          <a16:colId xmlns:a16="http://schemas.microsoft.com/office/drawing/2014/main" val="3194160879"/>
                        </a:ext>
                      </a:extLst>
                    </a:gridCol>
                    <a:gridCol w="2089574">
                      <a:extLst>
                        <a:ext uri="{9D8B030D-6E8A-4147-A177-3AD203B41FA5}">
                          <a16:colId xmlns:a16="http://schemas.microsoft.com/office/drawing/2014/main" val="1782088660"/>
                        </a:ext>
                      </a:extLst>
                    </a:gridCol>
                    <a:gridCol w="2089574">
                      <a:extLst>
                        <a:ext uri="{9D8B030D-6E8A-4147-A177-3AD203B41FA5}">
                          <a16:colId xmlns:a16="http://schemas.microsoft.com/office/drawing/2014/main" val="1596634417"/>
                        </a:ext>
                      </a:extLst>
                    </a:gridCol>
                  </a:tblGrid>
                  <a:tr h="85105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GB" sz="36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sz="36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20</m:t>
                                  </m:r>
                                </m:e>
                              </m:rad>
                            </m:oMath>
                          </a14:m>
                          <a:r>
                            <a:rPr lang="en-GB" sz="3600" dirty="0">
                              <a:solidFill>
                                <a:schemeClr val="bg2"/>
                              </a:solidFill>
                            </a:rPr>
                            <a:t> </a:t>
                          </a:r>
                        </a:p>
                      </a:txBody>
                      <a:tcPr anchor="ctr">
                        <a:lnL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GB" sz="36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sz="36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70</m:t>
                                  </m:r>
                                </m:e>
                              </m:rad>
                            </m:oMath>
                          </a14:m>
                          <a:r>
                            <a:rPr lang="en-GB" sz="3600" dirty="0">
                              <a:solidFill>
                                <a:schemeClr val="bg2"/>
                              </a:solidFill>
                            </a:rPr>
                            <a:t> 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GB" sz="36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sz="36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</m:oMath>
                          </a14:m>
                          <a:r>
                            <a:rPr lang="en-GB" sz="3600" dirty="0">
                              <a:solidFill>
                                <a:schemeClr val="bg2"/>
                              </a:solidFill>
                            </a:rPr>
                            <a:t> 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GB" sz="36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sz="36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42</m:t>
                                  </m:r>
                                </m:e>
                              </m:rad>
                            </m:oMath>
                          </a14:m>
                          <a:r>
                            <a:rPr lang="en-GB" sz="3600" dirty="0">
                              <a:solidFill>
                                <a:schemeClr val="bg2"/>
                              </a:solidFill>
                            </a:rPr>
                            <a:t> 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GB" sz="36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sz="36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</m:rad>
                            </m:oMath>
                          </a14:m>
                          <a:r>
                            <a:rPr lang="en-GB" sz="3600" dirty="0">
                              <a:solidFill>
                                <a:schemeClr val="bg2"/>
                              </a:solidFill>
                            </a:rPr>
                            <a:t> 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89528256"/>
                      </a:ext>
                    </a:extLst>
                  </a:tr>
                  <a:tr h="85105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GB" sz="36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sz="36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75</m:t>
                                  </m:r>
                                </m:e>
                              </m:rad>
                            </m:oMath>
                          </a14:m>
                          <a:r>
                            <a:rPr lang="en-GB" sz="3600" dirty="0">
                              <a:solidFill>
                                <a:schemeClr val="bg2"/>
                              </a:solidFill>
                            </a:rPr>
                            <a:t> </a:t>
                          </a:r>
                        </a:p>
                      </a:txBody>
                      <a:tcPr anchor="ctr">
                        <a:lnL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GB" sz="36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sz="36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30</m:t>
                                  </m:r>
                                </m:e>
                              </m:rad>
                            </m:oMath>
                          </a14:m>
                          <a:r>
                            <a:rPr lang="en-GB" sz="3600" dirty="0">
                              <a:solidFill>
                                <a:schemeClr val="bg2"/>
                              </a:solidFill>
                            </a:rPr>
                            <a:t> 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GB" sz="36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sz="36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80</m:t>
                                  </m:r>
                                </m:e>
                              </m:rad>
                            </m:oMath>
                          </a14:m>
                          <a:r>
                            <a:rPr lang="en-GB" sz="3600" dirty="0">
                              <a:solidFill>
                                <a:schemeClr val="bg2"/>
                              </a:solidFill>
                            </a:rPr>
                            <a:t> 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GB" sz="36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sz="36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e>
                              </m:rad>
                            </m:oMath>
                          </a14:m>
                          <a:r>
                            <a:rPr lang="en-GB" sz="3600" dirty="0">
                              <a:solidFill>
                                <a:schemeClr val="bg2"/>
                              </a:solidFill>
                            </a:rPr>
                            <a:t> 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GB" sz="36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sz="36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45</m:t>
                                  </m:r>
                                </m:e>
                              </m:rad>
                            </m:oMath>
                          </a14:m>
                          <a:r>
                            <a:rPr lang="en-GB" sz="3600" dirty="0">
                              <a:solidFill>
                                <a:schemeClr val="bg2"/>
                              </a:solidFill>
                            </a:rPr>
                            <a:t> 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2407496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5AA5EDB7-15D5-466F-F288-93BFC6D9C18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42929574"/>
                  </p:ext>
                </p:extLst>
              </p:nvPr>
            </p:nvGraphicFramePr>
            <p:xfrm>
              <a:off x="423332" y="1159932"/>
              <a:ext cx="10447870" cy="170211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089574">
                      <a:extLst>
                        <a:ext uri="{9D8B030D-6E8A-4147-A177-3AD203B41FA5}">
                          <a16:colId xmlns:a16="http://schemas.microsoft.com/office/drawing/2014/main" val="832189213"/>
                        </a:ext>
                      </a:extLst>
                    </a:gridCol>
                    <a:gridCol w="2089574">
                      <a:extLst>
                        <a:ext uri="{9D8B030D-6E8A-4147-A177-3AD203B41FA5}">
                          <a16:colId xmlns:a16="http://schemas.microsoft.com/office/drawing/2014/main" val="2472654189"/>
                        </a:ext>
                      </a:extLst>
                    </a:gridCol>
                    <a:gridCol w="2089574">
                      <a:extLst>
                        <a:ext uri="{9D8B030D-6E8A-4147-A177-3AD203B41FA5}">
                          <a16:colId xmlns:a16="http://schemas.microsoft.com/office/drawing/2014/main" val="3194160879"/>
                        </a:ext>
                      </a:extLst>
                    </a:gridCol>
                    <a:gridCol w="2089574">
                      <a:extLst>
                        <a:ext uri="{9D8B030D-6E8A-4147-A177-3AD203B41FA5}">
                          <a16:colId xmlns:a16="http://schemas.microsoft.com/office/drawing/2014/main" val="1782088660"/>
                        </a:ext>
                      </a:extLst>
                    </a:gridCol>
                    <a:gridCol w="2089574">
                      <a:extLst>
                        <a:ext uri="{9D8B030D-6E8A-4147-A177-3AD203B41FA5}">
                          <a16:colId xmlns:a16="http://schemas.microsoft.com/office/drawing/2014/main" val="1596634417"/>
                        </a:ext>
                      </a:extLst>
                    </a:gridCol>
                  </a:tblGrid>
                  <a:tr h="85105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r="-399394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000" r="-299394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1220" r="-201220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99394" r="-100000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99394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89528256"/>
                      </a:ext>
                    </a:extLst>
                  </a:tr>
                  <a:tr h="85105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t="-101493" r="-399394" b="-14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000" t="-101493" r="-299394" b="-14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1220" t="-101493" r="-201220" b="-14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99394" t="-101493" r="-100000" b="-14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99394" t="-101493" b="-149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2407496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5">
                <a:extLst>
                  <a:ext uri="{FF2B5EF4-FFF2-40B4-BE49-F238E27FC236}">
                    <a16:creationId xmlns:a16="http://schemas.microsoft.com/office/drawing/2014/main" id="{5DC18C64-C4CC-0DEC-A9FF-41E618BEC75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53772298"/>
                  </p:ext>
                </p:extLst>
              </p:nvPr>
            </p:nvGraphicFramePr>
            <p:xfrm>
              <a:off x="250264" y="3023323"/>
              <a:ext cx="11556000" cy="360432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556000">
                      <a:extLst>
                        <a:ext uri="{9D8B030D-6E8A-4147-A177-3AD203B41FA5}">
                          <a16:colId xmlns:a16="http://schemas.microsoft.com/office/drawing/2014/main" val="1829485005"/>
                        </a:ext>
                      </a:extLst>
                    </a:gridCol>
                  </a:tblGrid>
                  <a:tr h="392545">
                    <a:tc>
                      <a:txBody>
                        <a:bodyPr/>
                        <a:lstStyle/>
                        <a:p>
                          <a:pPr marL="457200" indent="-457200" algn="l">
                            <a:buAutoNum type="alphaLcParenR"/>
                          </a:pPr>
                          <a:r>
                            <a:rPr lang="en-GB" sz="2400" b="0" dirty="0">
                              <a:solidFill>
                                <a:schemeClr val="bg2"/>
                              </a:solidFill>
                              <a:latin typeface="+mj-lt"/>
                              <a:ea typeface="Cambria Math" panose="02040503050406030204" pitchFamily="18" charset="0"/>
                            </a:rPr>
                            <a:t>Alex and Andrea each choose one of the ten surds at random.</a:t>
                          </a:r>
                          <a:br>
                            <a:rPr lang="en-GB" sz="2400" b="0" dirty="0">
                              <a:solidFill>
                                <a:schemeClr val="bg2"/>
                              </a:solidFill>
                              <a:latin typeface="+mj-lt"/>
                              <a:ea typeface="Cambria Math" panose="02040503050406030204" pitchFamily="18" charset="0"/>
                            </a:rPr>
                          </a:br>
                          <a:r>
                            <a:rPr lang="en-GB" sz="2400" b="0" dirty="0">
                              <a:solidFill>
                                <a:schemeClr val="bg2"/>
                              </a:solidFill>
                              <a:latin typeface="+mj-lt"/>
                              <a:ea typeface="Cambria Math" panose="02040503050406030204" pitchFamily="18" charset="0"/>
                            </a:rPr>
                            <a:t>Find the probability that their surds multiply together to give 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0" i="1" dirty="0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oMath>
                          </a14:m>
                          <a:r>
                            <a:rPr lang="en-GB" sz="2400" b="0" dirty="0">
                              <a:solidFill>
                                <a:schemeClr val="bg2"/>
                              </a:solidFill>
                              <a:latin typeface="+mj-lt"/>
                              <a:ea typeface="Cambria Math" panose="02040503050406030204" pitchFamily="18" charset="0"/>
                            </a:rPr>
                            <a:t>.</a:t>
                          </a:r>
                          <a:br>
                            <a:rPr lang="en-GB" sz="2400" b="0" dirty="0">
                              <a:solidFill>
                                <a:schemeClr val="bg2"/>
                              </a:solidFill>
                              <a:latin typeface="+mj-lt"/>
                              <a:ea typeface="Cambria Math" panose="02040503050406030204" pitchFamily="18" charset="0"/>
                            </a:rPr>
                          </a:br>
                          <a:endParaRPr lang="en-GB" sz="2400" b="0" dirty="0">
                            <a:solidFill>
                              <a:schemeClr val="bg2"/>
                            </a:solidFill>
                            <a:latin typeface="+mj-lt"/>
                            <a:ea typeface="Cambria Math" panose="02040503050406030204" pitchFamily="18" charset="0"/>
                          </a:endParaRPr>
                        </a:p>
                        <a:p>
                          <a:pPr marL="457200" indent="-457200" algn="l">
                            <a:buAutoNum type="alphaLcParenR"/>
                          </a:pPr>
                          <a:r>
                            <a:rPr lang="en-GB" sz="2400" b="0" dirty="0">
                              <a:solidFill>
                                <a:schemeClr val="bg2"/>
                              </a:solidFill>
                              <a:latin typeface="+mj-lt"/>
                              <a:ea typeface="Cambria Math" panose="02040503050406030204" pitchFamily="18" charset="0"/>
                            </a:rPr>
                            <a:t>Bella chooses three different surds at random.</a:t>
                          </a:r>
                          <a:br>
                            <a:rPr lang="en-GB" sz="2400" b="0" dirty="0">
                              <a:solidFill>
                                <a:schemeClr val="bg2"/>
                              </a:solidFill>
                              <a:latin typeface="+mj-lt"/>
                              <a:ea typeface="Cambria Math" panose="02040503050406030204" pitchFamily="18" charset="0"/>
                            </a:rPr>
                          </a:br>
                          <a:r>
                            <a:rPr lang="en-GB" sz="2400" b="0" dirty="0">
                              <a:solidFill>
                                <a:schemeClr val="bg2"/>
                              </a:solidFill>
                              <a:latin typeface="+mj-lt"/>
                              <a:ea typeface="Cambria Math" panose="02040503050406030204" pitchFamily="18" charset="0"/>
                            </a:rPr>
                            <a:t>Find the probability that none of them simplify.</a:t>
                          </a:r>
                          <a:br>
                            <a:rPr lang="en-GB" sz="2400" b="0" dirty="0">
                              <a:solidFill>
                                <a:schemeClr val="bg2"/>
                              </a:solidFill>
                              <a:latin typeface="+mj-lt"/>
                              <a:ea typeface="Cambria Math" panose="02040503050406030204" pitchFamily="18" charset="0"/>
                            </a:rPr>
                          </a:br>
                          <a:endParaRPr lang="en-GB" sz="2400" b="0" dirty="0">
                            <a:solidFill>
                              <a:schemeClr val="bg2"/>
                            </a:solidFill>
                            <a:latin typeface="+mj-lt"/>
                            <a:ea typeface="Cambria Math" panose="02040503050406030204" pitchFamily="18" charset="0"/>
                          </a:endParaRPr>
                        </a:p>
                        <a:p>
                          <a:pPr marL="457200" indent="-457200" algn="l">
                            <a:buAutoNum type="alphaLcParenR"/>
                          </a:pPr>
                          <a:r>
                            <a:rPr lang="en-GB" sz="2400" b="0" dirty="0">
                              <a:solidFill>
                                <a:schemeClr val="bg2"/>
                              </a:solidFill>
                              <a:latin typeface="+mj-lt"/>
                              <a:ea typeface="Cambria Math" panose="02040503050406030204" pitchFamily="18" charset="0"/>
                            </a:rPr>
                            <a:t>Courtney simplifies surds until she finds one in the form 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  <m:rad>
                                <m:radPr>
                                  <m:degHide m:val="on"/>
                                  <m:ctrlPr>
                                    <a:rPr lang="en-GB" sz="2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sz="2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5</m:t>
                                  </m:r>
                                </m:e>
                              </m:rad>
                            </m:oMath>
                          </a14:m>
                          <a:r>
                            <a:rPr lang="en-GB" sz="2400" b="0" dirty="0">
                              <a:solidFill>
                                <a:schemeClr val="bg2"/>
                              </a:solidFill>
                              <a:latin typeface="+mj-lt"/>
                              <a:ea typeface="Cambria Math" panose="02040503050406030204" pitchFamily="18" charset="0"/>
                            </a:rPr>
                            <a:t>, where 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oMath>
                          </a14:m>
                          <a:r>
                            <a:rPr lang="en-GB" sz="2400" b="0" dirty="0">
                              <a:solidFill>
                                <a:schemeClr val="bg2"/>
                              </a:solidFill>
                              <a:latin typeface="+mj-lt"/>
                              <a:ea typeface="Cambria Math" panose="02040503050406030204" pitchFamily="18" charset="0"/>
                            </a:rPr>
                            <a:t> is an integer greater than 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0" i="1" dirty="0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oMath>
                          </a14:m>
                          <a:r>
                            <a:rPr lang="en-GB" sz="2400" b="0" dirty="0">
                              <a:solidFill>
                                <a:schemeClr val="bg2"/>
                              </a:solidFill>
                              <a:latin typeface="+mj-lt"/>
                              <a:ea typeface="Cambria Math" panose="02040503050406030204" pitchFamily="18" charset="0"/>
                            </a:rPr>
                            <a:t>.</a:t>
                          </a:r>
                          <a:r>
                            <a:rPr lang="en-GB" sz="2400" b="0" baseline="0" dirty="0">
                              <a:solidFill>
                                <a:schemeClr val="bg2"/>
                              </a:solidFill>
                              <a:latin typeface="+mj-lt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en-GB" sz="2400" b="0" dirty="0">
                              <a:solidFill>
                                <a:schemeClr val="bg2"/>
                              </a:solidFill>
                              <a:latin typeface="+mj-lt"/>
                              <a:ea typeface="Cambria Math" panose="02040503050406030204" pitchFamily="18" charset="0"/>
                            </a:rPr>
                            <a:t>She doesn’t choose surds she</a:t>
                          </a:r>
                          <a:r>
                            <a:rPr lang="en-GB" sz="2400" b="0" baseline="0" dirty="0">
                              <a:solidFill>
                                <a:schemeClr val="bg2"/>
                              </a:solidFill>
                              <a:latin typeface="+mj-lt"/>
                              <a:ea typeface="Cambria Math" panose="02040503050406030204" pitchFamily="18" charset="0"/>
                            </a:rPr>
                            <a:t> has already picked.</a:t>
                          </a:r>
                          <a:br>
                            <a:rPr lang="en-GB" sz="2400" b="0" baseline="0" dirty="0">
                              <a:solidFill>
                                <a:schemeClr val="bg2"/>
                              </a:solidFill>
                              <a:latin typeface="+mj-lt"/>
                              <a:ea typeface="Cambria Math" panose="02040503050406030204" pitchFamily="18" charset="0"/>
                            </a:rPr>
                          </a:br>
                          <a:r>
                            <a:rPr lang="en-GB" sz="2400" b="0" baseline="0" dirty="0">
                              <a:solidFill>
                                <a:schemeClr val="bg2"/>
                              </a:solidFill>
                              <a:latin typeface="+mj-lt"/>
                              <a:ea typeface="Cambria Math" panose="02040503050406030204" pitchFamily="18" charset="0"/>
                            </a:rPr>
                            <a:t>Find the probability she simplifies more than three surds.</a:t>
                          </a:r>
                          <a:endParaRPr lang="en-GB" sz="2400" b="0" dirty="0">
                            <a:solidFill>
                              <a:schemeClr val="bg2"/>
                            </a:solidFill>
                            <a:latin typeface="+mj-lt"/>
                            <a:ea typeface="Cambria Math" panose="02040503050406030204" pitchFamily="18" charset="0"/>
                          </a:endParaRPr>
                        </a:p>
                        <a:p>
                          <a:pPr marL="342900" indent="-342900" algn="l">
                            <a:buAutoNum type="alphaLcParenR"/>
                          </a:pPr>
                          <a:endParaRPr lang="en-GB" sz="1800" b="0" dirty="0">
                            <a:solidFill>
                              <a:schemeClr val="bg2"/>
                            </a:solidFill>
                            <a:latin typeface="+mj-lt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0604051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5">
                <a:extLst>
                  <a:ext uri="{FF2B5EF4-FFF2-40B4-BE49-F238E27FC236}">
                    <a16:creationId xmlns:a16="http://schemas.microsoft.com/office/drawing/2014/main" id="{5DC18C64-C4CC-0DEC-A9FF-41E618BEC75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53772298"/>
                  </p:ext>
                </p:extLst>
              </p:nvPr>
            </p:nvGraphicFramePr>
            <p:xfrm>
              <a:off x="250264" y="3023323"/>
              <a:ext cx="11556000" cy="360432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556000">
                      <a:extLst>
                        <a:ext uri="{9D8B030D-6E8A-4147-A177-3AD203B41FA5}">
                          <a16:colId xmlns:a16="http://schemas.microsoft.com/office/drawing/2014/main" val="1829485005"/>
                        </a:ext>
                      </a:extLst>
                    </a:gridCol>
                  </a:tblGrid>
                  <a:tr h="360432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t="-3169" b="-3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06040516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0383937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B33B57-95A7-AACB-8471-46D86C18C4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82F06C3-7B79-B226-AB2F-866642AA69DA}"/>
              </a:ext>
            </a:extLst>
          </p:cNvPr>
          <p:cNvSpPr txBox="1"/>
          <p:nvPr/>
        </p:nvSpPr>
        <p:spPr>
          <a:xfrm>
            <a:off x="122724" y="372862"/>
            <a:ext cx="90413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632E62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Probability with… 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632E62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Surds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0B586D9-A3DC-F235-1623-445CB6E57114}"/>
              </a:ext>
            </a:extLst>
          </p:cNvPr>
          <p:cNvSpPr/>
          <p:nvPr/>
        </p:nvSpPr>
        <p:spPr>
          <a:xfrm>
            <a:off x="8423565" y="6467079"/>
            <a:ext cx="3731491" cy="3925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@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nathanday.bsky.social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2C7BFAEC-744E-826F-08F4-0FB098381DA1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423332" y="1159932"/>
              <a:ext cx="10447870" cy="170211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089574">
                      <a:extLst>
                        <a:ext uri="{9D8B030D-6E8A-4147-A177-3AD203B41FA5}">
                          <a16:colId xmlns:a16="http://schemas.microsoft.com/office/drawing/2014/main" val="832189213"/>
                        </a:ext>
                      </a:extLst>
                    </a:gridCol>
                    <a:gridCol w="2089574">
                      <a:extLst>
                        <a:ext uri="{9D8B030D-6E8A-4147-A177-3AD203B41FA5}">
                          <a16:colId xmlns:a16="http://schemas.microsoft.com/office/drawing/2014/main" val="2472654189"/>
                        </a:ext>
                      </a:extLst>
                    </a:gridCol>
                    <a:gridCol w="2089574">
                      <a:extLst>
                        <a:ext uri="{9D8B030D-6E8A-4147-A177-3AD203B41FA5}">
                          <a16:colId xmlns:a16="http://schemas.microsoft.com/office/drawing/2014/main" val="3194160879"/>
                        </a:ext>
                      </a:extLst>
                    </a:gridCol>
                    <a:gridCol w="2089574">
                      <a:extLst>
                        <a:ext uri="{9D8B030D-6E8A-4147-A177-3AD203B41FA5}">
                          <a16:colId xmlns:a16="http://schemas.microsoft.com/office/drawing/2014/main" val="1782088660"/>
                        </a:ext>
                      </a:extLst>
                    </a:gridCol>
                    <a:gridCol w="2089574">
                      <a:extLst>
                        <a:ext uri="{9D8B030D-6E8A-4147-A177-3AD203B41FA5}">
                          <a16:colId xmlns:a16="http://schemas.microsoft.com/office/drawing/2014/main" val="1596634417"/>
                        </a:ext>
                      </a:extLst>
                    </a:gridCol>
                  </a:tblGrid>
                  <a:tr h="85105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GB" sz="36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sz="36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20</m:t>
                                  </m:r>
                                </m:e>
                              </m:rad>
                            </m:oMath>
                          </a14:m>
                          <a:r>
                            <a:rPr lang="en-GB" sz="3600" dirty="0">
                              <a:solidFill>
                                <a:schemeClr val="bg2"/>
                              </a:solidFill>
                            </a:rPr>
                            <a:t> </a:t>
                          </a:r>
                        </a:p>
                      </a:txBody>
                      <a:tcPr anchor="ctr">
                        <a:lnL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GB" sz="36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sz="36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70</m:t>
                                  </m:r>
                                </m:e>
                              </m:rad>
                            </m:oMath>
                          </a14:m>
                          <a:r>
                            <a:rPr lang="en-GB" sz="3600" dirty="0">
                              <a:solidFill>
                                <a:schemeClr val="bg2"/>
                              </a:solidFill>
                            </a:rPr>
                            <a:t> 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GB" sz="36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sz="36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</m:oMath>
                          </a14:m>
                          <a:r>
                            <a:rPr lang="en-GB" sz="3600" dirty="0">
                              <a:solidFill>
                                <a:schemeClr val="bg2"/>
                              </a:solidFill>
                            </a:rPr>
                            <a:t> 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GB" sz="36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sz="36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42</m:t>
                                  </m:r>
                                </m:e>
                              </m:rad>
                            </m:oMath>
                          </a14:m>
                          <a:r>
                            <a:rPr lang="en-GB" sz="3600" dirty="0">
                              <a:solidFill>
                                <a:schemeClr val="bg2"/>
                              </a:solidFill>
                            </a:rPr>
                            <a:t> 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GB" sz="36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sz="36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</m:rad>
                            </m:oMath>
                          </a14:m>
                          <a:r>
                            <a:rPr lang="en-GB" sz="3600" dirty="0">
                              <a:solidFill>
                                <a:schemeClr val="bg2"/>
                              </a:solidFill>
                            </a:rPr>
                            <a:t> 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89528256"/>
                      </a:ext>
                    </a:extLst>
                  </a:tr>
                  <a:tr h="85105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GB" sz="36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sz="36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75</m:t>
                                  </m:r>
                                </m:e>
                              </m:rad>
                            </m:oMath>
                          </a14:m>
                          <a:r>
                            <a:rPr lang="en-GB" sz="3600" dirty="0">
                              <a:solidFill>
                                <a:schemeClr val="bg2"/>
                              </a:solidFill>
                            </a:rPr>
                            <a:t> </a:t>
                          </a:r>
                        </a:p>
                      </a:txBody>
                      <a:tcPr anchor="ctr">
                        <a:lnL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GB" sz="36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sz="36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30</m:t>
                                  </m:r>
                                </m:e>
                              </m:rad>
                            </m:oMath>
                          </a14:m>
                          <a:r>
                            <a:rPr lang="en-GB" sz="3600" dirty="0">
                              <a:solidFill>
                                <a:schemeClr val="bg2"/>
                              </a:solidFill>
                            </a:rPr>
                            <a:t> 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GB" sz="36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sz="36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80</m:t>
                                  </m:r>
                                </m:e>
                              </m:rad>
                            </m:oMath>
                          </a14:m>
                          <a:r>
                            <a:rPr lang="en-GB" sz="3600" dirty="0">
                              <a:solidFill>
                                <a:schemeClr val="bg2"/>
                              </a:solidFill>
                            </a:rPr>
                            <a:t> 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GB" sz="36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sz="36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e>
                              </m:rad>
                            </m:oMath>
                          </a14:m>
                          <a:r>
                            <a:rPr lang="en-GB" sz="3600" dirty="0">
                              <a:solidFill>
                                <a:schemeClr val="bg2"/>
                              </a:solidFill>
                            </a:rPr>
                            <a:t> 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GB" sz="36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sz="36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45</m:t>
                                  </m:r>
                                </m:e>
                              </m:rad>
                            </m:oMath>
                          </a14:m>
                          <a:r>
                            <a:rPr lang="en-GB" sz="3600" dirty="0">
                              <a:solidFill>
                                <a:schemeClr val="bg2"/>
                              </a:solidFill>
                            </a:rPr>
                            <a:t> 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2407496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2C7BFAEC-744E-826F-08F4-0FB098381DA1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423332" y="1159932"/>
              <a:ext cx="10447870" cy="170211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089574">
                      <a:extLst>
                        <a:ext uri="{9D8B030D-6E8A-4147-A177-3AD203B41FA5}">
                          <a16:colId xmlns:a16="http://schemas.microsoft.com/office/drawing/2014/main" val="832189213"/>
                        </a:ext>
                      </a:extLst>
                    </a:gridCol>
                    <a:gridCol w="2089574">
                      <a:extLst>
                        <a:ext uri="{9D8B030D-6E8A-4147-A177-3AD203B41FA5}">
                          <a16:colId xmlns:a16="http://schemas.microsoft.com/office/drawing/2014/main" val="2472654189"/>
                        </a:ext>
                      </a:extLst>
                    </a:gridCol>
                    <a:gridCol w="2089574">
                      <a:extLst>
                        <a:ext uri="{9D8B030D-6E8A-4147-A177-3AD203B41FA5}">
                          <a16:colId xmlns:a16="http://schemas.microsoft.com/office/drawing/2014/main" val="3194160879"/>
                        </a:ext>
                      </a:extLst>
                    </a:gridCol>
                    <a:gridCol w="2089574">
                      <a:extLst>
                        <a:ext uri="{9D8B030D-6E8A-4147-A177-3AD203B41FA5}">
                          <a16:colId xmlns:a16="http://schemas.microsoft.com/office/drawing/2014/main" val="1782088660"/>
                        </a:ext>
                      </a:extLst>
                    </a:gridCol>
                    <a:gridCol w="2089574">
                      <a:extLst>
                        <a:ext uri="{9D8B030D-6E8A-4147-A177-3AD203B41FA5}">
                          <a16:colId xmlns:a16="http://schemas.microsoft.com/office/drawing/2014/main" val="1596634417"/>
                        </a:ext>
                      </a:extLst>
                    </a:gridCol>
                  </a:tblGrid>
                  <a:tr h="85105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r="-399394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000" r="-299394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1220" r="-201220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99394" r="-100000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99394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89528256"/>
                      </a:ext>
                    </a:extLst>
                  </a:tr>
                  <a:tr h="85105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t="-101493" r="-399394" b="-14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000" t="-101493" r="-299394" b="-14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1220" t="-101493" r="-201220" b="-14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99394" t="-101493" r="-100000" b="-14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99394" t="-101493" b="-149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2407496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Table 5">
                <a:extLst>
                  <a:ext uri="{FF2B5EF4-FFF2-40B4-BE49-F238E27FC236}">
                    <a16:creationId xmlns:a16="http://schemas.microsoft.com/office/drawing/2014/main" id="{1EC696B2-DD06-462B-ADD4-0970B232441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85815879"/>
                  </p:ext>
                </p:extLst>
              </p:nvPr>
            </p:nvGraphicFramePr>
            <p:xfrm>
              <a:off x="250264" y="3023323"/>
              <a:ext cx="11556000" cy="387127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556000">
                      <a:extLst>
                        <a:ext uri="{9D8B030D-6E8A-4147-A177-3AD203B41FA5}">
                          <a16:colId xmlns:a16="http://schemas.microsoft.com/office/drawing/2014/main" val="1829485005"/>
                        </a:ext>
                      </a:extLst>
                    </a:gridCol>
                  </a:tblGrid>
                  <a:tr h="392545">
                    <a:tc>
                      <a:txBody>
                        <a:bodyPr/>
                        <a:lstStyle/>
                        <a:p>
                          <a:pPr marL="457200" marR="0" indent="-4572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AutoNum type="alphaLcParenR"/>
                            <a:tabLst/>
                            <a:defRPr/>
                          </a:pPr>
                          <a:r>
                            <a:rPr lang="en-GB" sz="2400" b="0" dirty="0">
                              <a:solidFill>
                                <a:schemeClr val="bg2"/>
                              </a:solidFill>
                              <a:latin typeface="+mj-lt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en-GB" sz="1800" b="0" dirty="0">
                              <a:solidFill>
                                <a:schemeClr val="bg2"/>
                              </a:solidFill>
                              <a:latin typeface="+mj-lt"/>
                              <a:ea typeface="Cambria Math" panose="02040503050406030204" pitchFamily="18" charset="0"/>
                            </a:rPr>
                            <a:t>Alex and Andrea each choose one of the ten surds at random.</a:t>
                          </a:r>
                          <a:br>
                            <a:rPr lang="en-GB" sz="1800" b="0" dirty="0">
                              <a:solidFill>
                                <a:schemeClr val="bg2"/>
                              </a:solidFill>
                              <a:latin typeface="+mj-lt"/>
                              <a:ea typeface="Cambria Math" panose="02040503050406030204" pitchFamily="18" charset="0"/>
                            </a:rPr>
                          </a:br>
                          <a:r>
                            <a:rPr lang="en-GB" sz="1800" b="0" dirty="0">
                              <a:solidFill>
                                <a:schemeClr val="bg2"/>
                              </a:solidFill>
                              <a:latin typeface="+mj-lt"/>
                              <a:ea typeface="Cambria Math" panose="02040503050406030204" pitchFamily="18" charset="0"/>
                            </a:rPr>
                            <a:t>Find the probability that their surds multiply together to give </a:t>
                          </a:r>
                          <a14:m>
                            <m:oMath xmlns:m="http://schemas.openxmlformats.org/officeDocument/2006/math">
                              <m:r>
                                <a:rPr lang="en-GB" sz="1800" b="0" i="1" dirty="0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oMath>
                          </a14:m>
                          <a:r>
                            <a:rPr lang="en-GB" sz="1800" b="0" dirty="0">
                              <a:solidFill>
                                <a:schemeClr val="bg2"/>
                              </a:solidFill>
                              <a:latin typeface="+mj-lt"/>
                              <a:ea typeface="Cambria Math" panose="02040503050406030204" pitchFamily="18" charset="0"/>
                            </a:rPr>
                            <a:t>.</a:t>
                          </a:r>
                          <a:r>
                            <a:rPr kumimoji="0" lang="en-GB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632E62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Cambria Math" panose="02040503050406030204" pitchFamily="18" charset="0"/>
                              <a:cs typeface="+mn-cs"/>
                            </a:rPr>
                            <a:t> </a:t>
                          </a:r>
                          <a:br>
                            <a:rPr kumimoji="0" lang="en-GB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632E62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Cambria Math" panose="02040503050406030204" pitchFamily="18" charset="0"/>
                              <a:cs typeface="+mn-cs"/>
                            </a:rPr>
                          </a:b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kumimoji="0" lang="en-GB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GB" sz="2400" b="0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kumimoji="0" lang="en-GB" sz="2400" b="0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10</m:t>
                                  </m:r>
                                </m:den>
                              </m:f>
                              <m:r>
                                <a:rPr kumimoji="0" lang="en-GB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  <m:f>
                                <m:fPr>
                                  <m:ctrlPr>
                                    <a:rPr kumimoji="0" lang="en-GB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GB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kumimoji="0" lang="en-GB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10</m:t>
                                  </m:r>
                                </m:den>
                              </m:f>
                              <m:r>
                                <a:rPr kumimoji="0" lang="en-GB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kumimoji="0" lang="en-GB" sz="2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GB" sz="2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𝟑</m:t>
                                  </m:r>
                                </m:num>
                                <m:den>
                                  <m:r>
                                    <a:rPr kumimoji="0" lang="en-GB" sz="2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𝟏𝟎𝟎</m:t>
                                  </m:r>
                                </m:den>
                              </m:f>
                            </m:oMath>
                          </a14:m>
                          <a:r>
                            <a:rPr kumimoji="0" lang="en-GB" sz="24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632E62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Cambria Math" panose="02040503050406030204" pitchFamily="18" charset="0"/>
                              <a:cs typeface="+mn-cs"/>
                            </a:rPr>
                            <a:t> </a:t>
                          </a:r>
                          <a:br>
                            <a:rPr kumimoji="0" lang="en-GB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632E62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Cambria Math" panose="02040503050406030204" pitchFamily="18" charset="0"/>
                              <a:cs typeface="+mn-cs"/>
                            </a:rPr>
                          </a:br>
                          <a:r>
                            <a:rPr kumimoji="0" lang="en-GB" sz="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632E62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Cambria Math" panose="02040503050406030204" pitchFamily="18" charset="0"/>
                              <a:cs typeface="+mn-cs"/>
                            </a:rPr>
                            <a:t> </a:t>
                          </a:r>
                          <a:endParaRPr lang="en-GB" sz="2400" b="0" dirty="0">
                            <a:solidFill>
                              <a:schemeClr val="bg2"/>
                            </a:solidFill>
                            <a:latin typeface="+mj-lt"/>
                            <a:ea typeface="Cambria Math" panose="02040503050406030204" pitchFamily="18" charset="0"/>
                          </a:endParaRPr>
                        </a:p>
                        <a:p>
                          <a:pPr marL="457200" indent="-457200" algn="l">
                            <a:buAutoNum type="alphaLcParenR"/>
                          </a:pPr>
                          <a:r>
                            <a:rPr lang="en-GB" sz="2400" b="0" dirty="0">
                              <a:solidFill>
                                <a:schemeClr val="bg2"/>
                              </a:solidFill>
                              <a:latin typeface="+mj-lt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en-GB" sz="1800" b="0" dirty="0">
                              <a:solidFill>
                                <a:schemeClr val="bg2"/>
                              </a:solidFill>
                              <a:latin typeface="+mj-lt"/>
                              <a:ea typeface="Cambria Math" panose="02040503050406030204" pitchFamily="18" charset="0"/>
                            </a:rPr>
                            <a:t>Bella chooses three different surds at random. Find the probability that none of them simplify.</a:t>
                          </a:r>
                          <a:r>
                            <a:rPr kumimoji="0" lang="en-GB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632E62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Cambria Math" panose="02040503050406030204" pitchFamily="18" charset="0"/>
                              <a:cs typeface="+mn-cs"/>
                            </a:rPr>
                            <a:t> </a:t>
                          </a:r>
                          <a:br>
                            <a:rPr kumimoji="0" lang="en-GB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632E62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Cambria Math" panose="02040503050406030204" pitchFamily="18" charset="0"/>
                              <a:cs typeface="+mn-cs"/>
                            </a:rPr>
                          </a:b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kumimoji="0" lang="en-GB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GB" sz="2400" b="0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6</m:t>
                                  </m:r>
                                </m:num>
                                <m:den>
                                  <m:r>
                                    <a:rPr kumimoji="0" lang="en-GB" sz="2400" b="0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10</m:t>
                                  </m:r>
                                </m:den>
                              </m:f>
                              <m:r>
                                <a:rPr kumimoji="0" lang="en-GB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  <m:f>
                                <m:fPr>
                                  <m:ctrlPr>
                                    <a:rPr kumimoji="0" lang="en-GB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GB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kumimoji="0" lang="en-GB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9</m:t>
                                  </m:r>
                                </m:den>
                              </m:f>
                              <m:r>
                                <a:rPr kumimoji="0" lang="en-GB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  <m:f>
                                <m:fPr>
                                  <m:ctrlPr>
                                    <a:rPr kumimoji="0" lang="en-GB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GB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kumimoji="0" lang="en-GB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8</m:t>
                                  </m:r>
                                </m:den>
                              </m:f>
                              <m:r>
                                <a:rPr kumimoji="0" lang="en-GB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kumimoji="0" lang="en-GB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GB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120</m:t>
                                  </m:r>
                                </m:num>
                                <m:den>
                                  <m:r>
                                    <a:rPr kumimoji="0" lang="en-GB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720</m:t>
                                  </m:r>
                                </m:den>
                              </m:f>
                              <m:r>
                                <a:rPr kumimoji="0" lang="en-GB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kumimoji="0" lang="en-GB" sz="2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GB" sz="2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kumimoji="0" lang="en-GB" sz="2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𝟔</m:t>
                                  </m:r>
                                </m:den>
                              </m:f>
                            </m:oMath>
                          </a14:m>
                          <a:r>
                            <a:rPr kumimoji="0" lang="en-GB" sz="24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632E62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Cambria Math" panose="02040503050406030204" pitchFamily="18" charset="0"/>
                              <a:cs typeface="+mn-cs"/>
                            </a:rPr>
                            <a:t> </a:t>
                          </a:r>
                          <a:br>
                            <a:rPr lang="en-GB" sz="1800" b="0" kern="1200" dirty="0">
                              <a:solidFill>
                                <a:schemeClr val="bg2"/>
                              </a:solidFill>
                              <a:latin typeface="+mn-lt"/>
                              <a:ea typeface="Cambria Math" panose="02040503050406030204" pitchFamily="18" charset="0"/>
                              <a:cs typeface="+mn-cs"/>
                            </a:rPr>
                          </a:br>
                          <a:r>
                            <a:rPr lang="en-GB" sz="800" b="0" kern="1200" dirty="0">
                              <a:solidFill>
                                <a:schemeClr val="bg2"/>
                              </a:solidFill>
                              <a:latin typeface="+mn-lt"/>
                              <a:ea typeface="Cambria Math" panose="02040503050406030204" pitchFamily="18" charset="0"/>
                              <a:cs typeface="+mn-cs"/>
                            </a:rPr>
                            <a:t> </a:t>
                          </a:r>
                          <a:endParaRPr lang="en-GB" sz="2400" b="0" dirty="0">
                            <a:solidFill>
                              <a:schemeClr val="bg2"/>
                            </a:solidFill>
                            <a:latin typeface="+mj-lt"/>
                            <a:ea typeface="Cambria Math" panose="02040503050406030204" pitchFamily="18" charset="0"/>
                          </a:endParaRPr>
                        </a:p>
                        <a:p>
                          <a:pPr marL="457200" marR="0" indent="-4572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AutoNum type="alphaLcParenR"/>
                            <a:tabLst/>
                            <a:defRPr/>
                          </a:pPr>
                          <a:r>
                            <a:rPr lang="en-GB" sz="2400" b="0" dirty="0">
                              <a:solidFill>
                                <a:schemeClr val="bg2"/>
                              </a:solidFill>
                              <a:latin typeface="+mj-lt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en-GB" sz="1800" b="0" dirty="0">
                              <a:solidFill>
                                <a:schemeClr val="bg2"/>
                              </a:solidFill>
                              <a:latin typeface="+mj-lt"/>
                              <a:ea typeface="Cambria Math" panose="02040503050406030204" pitchFamily="18" charset="0"/>
                            </a:rPr>
                            <a:t>Courtney simplifies surds until she finds one in the form </a:t>
                          </a:r>
                          <a14:m>
                            <m:oMath xmlns:m="http://schemas.openxmlformats.org/officeDocument/2006/math">
                              <m:r>
                                <a:rPr lang="en-GB" sz="18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  <m:rad>
                                <m:radPr>
                                  <m:degHide m:val="on"/>
                                  <m:ctrlPr>
                                    <a:rPr lang="en-GB" sz="18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sz="18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5</m:t>
                                  </m:r>
                                </m:e>
                              </m:rad>
                            </m:oMath>
                          </a14:m>
                          <a:r>
                            <a:rPr lang="en-GB" sz="1800" b="0" dirty="0">
                              <a:solidFill>
                                <a:schemeClr val="bg2"/>
                              </a:solidFill>
                              <a:latin typeface="+mj-lt"/>
                              <a:ea typeface="Cambria Math" panose="02040503050406030204" pitchFamily="18" charset="0"/>
                            </a:rPr>
                            <a:t>, where </a:t>
                          </a:r>
                          <a14:m>
                            <m:oMath xmlns:m="http://schemas.openxmlformats.org/officeDocument/2006/math">
                              <m:r>
                                <a:rPr lang="en-GB" sz="18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oMath>
                          </a14:m>
                          <a:r>
                            <a:rPr lang="en-GB" sz="1800" b="0" dirty="0">
                              <a:solidFill>
                                <a:schemeClr val="bg2"/>
                              </a:solidFill>
                              <a:latin typeface="+mj-lt"/>
                              <a:ea typeface="Cambria Math" panose="02040503050406030204" pitchFamily="18" charset="0"/>
                            </a:rPr>
                            <a:t> is an integer greater than </a:t>
                          </a:r>
                          <a14:m>
                            <m:oMath xmlns:m="http://schemas.openxmlformats.org/officeDocument/2006/math">
                              <m:r>
                                <a:rPr lang="en-GB" sz="18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oMath>
                          </a14:m>
                          <a:r>
                            <a:rPr lang="en-GB" sz="1800" b="0" dirty="0">
                              <a:solidFill>
                                <a:schemeClr val="bg2"/>
                              </a:solidFill>
                              <a:latin typeface="+mj-lt"/>
                              <a:ea typeface="Cambria Math" panose="02040503050406030204" pitchFamily="18" charset="0"/>
                            </a:rPr>
                            <a:t>.</a:t>
                          </a:r>
                          <a:br>
                            <a:rPr lang="en-GB" sz="1800" b="0" dirty="0">
                              <a:solidFill>
                                <a:schemeClr val="bg2"/>
                              </a:solidFill>
                              <a:latin typeface="+mj-lt"/>
                              <a:ea typeface="Cambria Math" panose="02040503050406030204" pitchFamily="18" charset="0"/>
                            </a:rPr>
                          </a:br>
                          <a:r>
                            <a:rPr lang="en-GB" sz="1800" b="0" dirty="0">
                              <a:solidFill>
                                <a:schemeClr val="bg2"/>
                              </a:solidFill>
                              <a:latin typeface="+mj-lt"/>
                              <a:ea typeface="Cambria Math" panose="02040503050406030204" pitchFamily="18" charset="0"/>
                            </a:rPr>
                            <a:t>She doesn’t choose surds she</a:t>
                          </a:r>
                          <a:r>
                            <a:rPr lang="en-GB" sz="1800" b="0" baseline="0" dirty="0">
                              <a:solidFill>
                                <a:schemeClr val="bg2"/>
                              </a:solidFill>
                              <a:latin typeface="+mj-lt"/>
                              <a:ea typeface="Cambria Math" panose="02040503050406030204" pitchFamily="18" charset="0"/>
                            </a:rPr>
                            <a:t> has already picked. Find the probability she simplifies more than three surds.</a:t>
                          </a:r>
                          <a:r>
                            <a:rPr kumimoji="0" lang="en-GB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632E62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Cambria Math" panose="02040503050406030204" pitchFamily="18" charset="0"/>
                              <a:cs typeface="+mn-cs"/>
                            </a:rPr>
                            <a:t> </a:t>
                          </a:r>
                          <a:br>
                            <a:rPr kumimoji="0" lang="en-GB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632E62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Cambria Math" panose="02040503050406030204" pitchFamily="18" charset="0"/>
                              <a:cs typeface="+mn-cs"/>
                            </a:rPr>
                          </a:b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kumimoji="0" lang="en-GB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GB" sz="2400" b="0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7</m:t>
                                  </m:r>
                                </m:num>
                                <m:den>
                                  <m:r>
                                    <a:rPr kumimoji="0" lang="en-GB" sz="2400" b="0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10</m:t>
                                  </m:r>
                                </m:den>
                              </m:f>
                              <m:r>
                                <a:rPr kumimoji="0" lang="en-GB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  <m:f>
                                <m:fPr>
                                  <m:ctrlPr>
                                    <a:rPr kumimoji="0" lang="en-GB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GB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6</m:t>
                                  </m:r>
                                </m:num>
                                <m:den>
                                  <m:r>
                                    <a:rPr kumimoji="0" lang="en-GB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9</m:t>
                                  </m:r>
                                </m:den>
                              </m:f>
                              <m:r>
                                <a:rPr kumimoji="0" lang="en-GB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  <m:f>
                                <m:fPr>
                                  <m:ctrlPr>
                                    <a:rPr kumimoji="0" lang="en-GB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GB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kumimoji="0" lang="en-GB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8</m:t>
                                  </m:r>
                                </m:den>
                              </m:f>
                              <m:r>
                                <a:rPr kumimoji="0" lang="en-GB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kumimoji="0" lang="en-GB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GB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210</m:t>
                                  </m:r>
                                </m:num>
                                <m:den>
                                  <m:r>
                                    <a:rPr kumimoji="0" lang="en-GB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72</m:t>
                                  </m:r>
                                  <m:r>
                                    <a:rPr kumimoji="0" lang="en-GB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0</m:t>
                                  </m:r>
                                </m:den>
                              </m:f>
                              <m:r>
                                <a:rPr kumimoji="0" lang="en-GB" sz="2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kumimoji="0" lang="en-GB" sz="2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GB" sz="2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𝟕</m:t>
                                  </m:r>
                                </m:num>
                                <m:den>
                                  <m:r>
                                    <a:rPr kumimoji="0" lang="en-GB" sz="2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𝟐𝟒</m:t>
                                  </m:r>
                                </m:den>
                              </m:f>
                            </m:oMath>
                          </a14:m>
                          <a:r>
                            <a:rPr kumimoji="0" lang="en-GB" sz="24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632E62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Cambria Math" panose="02040503050406030204" pitchFamily="18" charset="0"/>
                              <a:cs typeface="+mn-cs"/>
                            </a:rPr>
                            <a:t> </a:t>
                          </a:r>
                          <a:br>
                            <a:rPr kumimoji="0" lang="en-GB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632E62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Cambria Math" panose="02040503050406030204" pitchFamily="18" charset="0"/>
                              <a:cs typeface="+mn-cs"/>
                            </a:rPr>
                          </a:br>
                          <a:r>
                            <a:rPr kumimoji="0" lang="en-GB" sz="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632E62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Cambria Math" panose="02040503050406030204" pitchFamily="18" charset="0"/>
                              <a:cs typeface="+mn-cs"/>
                            </a:rPr>
                            <a:t> </a:t>
                          </a:r>
                          <a:endParaRPr lang="en-GB" sz="1800" b="0" dirty="0">
                            <a:solidFill>
                              <a:schemeClr val="bg2"/>
                            </a:solidFill>
                            <a:latin typeface="+mj-lt"/>
                            <a:ea typeface="Cambria Math" panose="02040503050406030204" pitchFamily="18" charset="0"/>
                          </a:endParaRPr>
                        </a:p>
                        <a:p>
                          <a:pPr marL="342900" indent="-342900" algn="l">
                            <a:buAutoNum type="alphaLcParenR"/>
                          </a:pPr>
                          <a:endParaRPr lang="en-GB" sz="1800" b="0" dirty="0">
                            <a:solidFill>
                              <a:schemeClr val="bg2"/>
                            </a:solidFill>
                            <a:latin typeface="+mj-lt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06040516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" name="Table 5">
                <a:extLst>
                  <a:ext uri="{FF2B5EF4-FFF2-40B4-BE49-F238E27FC236}">
                    <a16:creationId xmlns:a16="http://schemas.microsoft.com/office/drawing/2014/main" id="{1EC696B2-DD06-462B-ADD4-0970B232441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85815879"/>
                  </p:ext>
                </p:extLst>
              </p:nvPr>
            </p:nvGraphicFramePr>
            <p:xfrm>
              <a:off x="250264" y="3023323"/>
              <a:ext cx="11556000" cy="387127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556000">
                      <a:extLst>
                        <a:ext uri="{9D8B030D-6E8A-4147-A177-3AD203B41FA5}">
                          <a16:colId xmlns:a16="http://schemas.microsoft.com/office/drawing/2014/main" val="1829485005"/>
                        </a:ext>
                      </a:extLst>
                    </a:gridCol>
                  </a:tblGrid>
                  <a:tr h="387127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t="-2951" b="-32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06040516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53250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86B8C8-037B-2033-8550-668383E207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68F5858-95BA-02AD-9157-8733B0F859BA}"/>
              </a:ext>
            </a:extLst>
          </p:cNvPr>
          <p:cNvSpPr txBox="1"/>
          <p:nvPr/>
        </p:nvSpPr>
        <p:spPr>
          <a:xfrm>
            <a:off x="122725" y="372862"/>
            <a:ext cx="73833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632E62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Probability with… 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632E62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Linear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Table 5">
                <a:extLst>
                  <a:ext uri="{FF2B5EF4-FFF2-40B4-BE49-F238E27FC236}">
                    <a16:creationId xmlns:a16="http://schemas.microsoft.com/office/drawing/2014/main" id="{226DF9A9-E3B8-4719-C214-F668C0238F1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13288644"/>
                  </p:ext>
                </p:extLst>
              </p:nvPr>
            </p:nvGraphicFramePr>
            <p:xfrm>
              <a:off x="318000" y="2742462"/>
              <a:ext cx="11556000" cy="401923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556000">
                      <a:extLst>
                        <a:ext uri="{9D8B030D-6E8A-4147-A177-3AD203B41FA5}">
                          <a16:colId xmlns:a16="http://schemas.microsoft.com/office/drawing/2014/main" val="1829485005"/>
                        </a:ext>
                      </a:extLst>
                    </a:gridCol>
                  </a:tblGrid>
                  <a:tr h="392545">
                    <a:tc>
                      <a:txBody>
                        <a:bodyPr/>
                        <a:lstStyle/>
                        <a:p>
                          <a:pPr marL="457200" indent="-457200" algn="l">
                            <a:buAutoNum type="alphaLcParenR"/>
                          </a:pPr>
                          <a:r>
                            <a:rPr lang="en-GB" sz="2400" b="0" dirty="0">
                              <a:solidFill>
                                <a:schemeClr val="bg2"/>
                              </a:solidFill>
                              <a:latin typeface="+mj-lt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en-GB" sz="1800" b="0" dirty="0">
                              <a:solidFill>
                                <a:schemeClr val="bg2"/>
                              </a:solidFill>
                              <a:latin typeface="+mj-lt"/>
                              <a:ea typeface="Cambria Math" panose="02040503050406030204" pitchFamily="18" charset="0"/>
                            </a:rPr>
                            <a:t>Alice chooses two equations at random.</a:t>
                          </a:r>
                          <a:r>
                            <a:rPr lang="en-GB" sz="1800" b="0" baseline="0" dirty="0">
                              <a:solidFill>
                                <a:schemeClr val="bg2"/>
                              </a:solidFill>
                              <a:latin typeface="+mj-lt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en-GB" sz="1800" b="0" dirty="0">
                              <a:solidFill>
                                <a:schemeClr val="bg2"/>
                              </a:solidFill>
                              <a:latin typeface="+mj-lt"/>
                              <a:ea typeface="Cambria Math" panose="02040503050406030204" pitchFamily="18" charset="0"/>
                            </a:rPr>
                            <a:t>Find the probability that both equations have integer solutions.</a:t>
                          </a:r>
                          <a:br>
                            <a:rPr lang="en-GB" sz="2400" b="0" dirty="0">
                              <a:solidFill>
                                <a:schemeClr val="bg2"/>
                              </a:solidFill>
                              <a:latin typeface="+mj-lt"/>
                              <a:ea typeface="Cambria Math" panose="02040503050406030204" pitchFamily="18" charset="0"/>
                            </a:rPr>
                          </a:b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8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8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GB" sz="28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  <m:r>
                                <a:rPr lang="en-GB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f>
                                <m:fPr>
                                  <m:ctrlPr>
                                    <a:rPr lang="en-GB" sz="28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8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n-GB" sz="28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7</m:t>
                                  </m:r>
                                </m:den>
                              </m:f>
                              <m:r>
                                <a:rPr lang="en-GB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GB" sz="28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8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20</m:t>
                                  </m:r>
                                </m:num>
                                <m:den>
                                  <m:r>
                                    <a:rPr lang="en-GB" sz="28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56</m:t>
                                  </m:r>
                                </m:den>
                              </m:f>
                              <m:r>
                                <a:rPr lang="en-GB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GB" sz="28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8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𝟓</m:t>
                                  </m:r>
                                </m:num>
                                <m:den>
                                  <m:r>
                                    <a:rPr lang="en-GB" sz="28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𝟏𝟒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2800" b="1" dirty="0">
                              <a:solidFill>
                                <a:schemeClr val="bg2"/>
                              </a:solidFill>
                              <a:latin typeface="+mj-lt"/>
                              <a:ea typeface="Cambria Math" panose="02040503050406030204" pitchFamily="18" charset="0"/>
                            </a:rPr>
                            <a:t> </a:t>
                          </a:r>
                          <a:br>
                            <a:rPr lang="en-GB" sz="2400" b="0" dirty="0">
                              <a:solidFill>
                                <a:schemeClr val="bg2"/>
                              </a:solidFill>
                              <a:latin typeface="+mj-lt"/>
                              <a:ea typeface="Cambria Math" panose="02040503050406030204" pitchFamily="18" charset="0"/>
                            </a:rPr>
                          </a:br>
                          <a:r>
                            <a:rPr lang="en-GB" sz="800" b="0" dirty="0">
                              <a:solidFill>
                                <a:schemeClr val="bg2"/>
                              </a:solidFill>
                              <a:latin typeface="+mj-lt"/>
                              <a:ea typeface="Cambria Math" panose="02040503050406030204" pitchFamily="18" charset="0"/>
                            </a:rPr>
                            <a:t> </a:t>
                          </a:r>
                          <a:endParaRPr lang="en-GB" sz="2400" b="0" dirty="0">
                            <a:solidFill>
                              <a:schemeClr val="bg2"/>
                            </a:solidFill>
                            <a:latin typeface="+mj-lt"/>
                            <a:ea typeface="Cambria Math" panose="02040503050406030204" pitchFamily="18" charset="0"/>
                          </a:endParaRPr>
                        </a:p>
                        <a:p>
                          <a:pPr marL="457200" indent="-457200" algn="l">
                            <a:buAutoNum type="alphaLcParenR"/>
                          </a:pPr>
                          <a:r>
                            <a:rPr lang="en-GB" sz="2400" b="0" dirty="0">
                              <a:solidFill>
                                <a:schemeClr val="bg2"/>
                              </a:solidFill>
                              <a:latin typeface="+mj-lt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en-GB" sz="1800" b="0" dirty="0">
                              <a:solidFill>
                                <a:schemeClr val="bg2"/>
                              </a:solidFill>
                              <a:latin typeface="+mj-lt"/>
                              <a:ea typeface="Cambria Math" panose="02040503050406030204" pitchFamily="18" charset="0"/>
                            </a:rPr>
                            <a:t>Brooke and Billie choose one of the eight equations each at random.</a:t>
                          </a:r>
                          <a:br>
                            <a:rPr lang="en-GB" sz="1800" b="0" dirty="0">
                              <a:solidFill>
                                <a:schemeClr val="bg2"/>
                              </a:solidFill>
                              <a:latin typeface="+mj-lt"/>
                              <a:ea typeface="Cambria Math" panose="02040503050406030204" pitchFamily="18" charset="0"/>
                            </a:rPr>
                          </a:br>
                          <a:r>
                            <a:rPr lang="en-GB" sz="1800" b="0" dirty="0">
                              <a:solidFill>
                                <a:schemeClr val="bg2"/>
                              </a:solidFill>
                              <a:latin typeface="+mj-lt"/>
                              <a:ea typeface="Cambria Math" panose="02040503050406030204" pitchFamily="18" charset="0"/>
                            </a:rPr>
                            <a:t> Find the probability their equations have the same solution.</a:t>
                          </a:r>
                          <a:br>
                            <a:rPr lang="en-GB" sz="1800" b="0" dirty="0">
                              <a:solidFill>
                                <a:schemeClr val="bg2"/>
                              </a:solidFill>
                              <a:latin typeface="+mj-lt"/>
                              <a:ea typeface="Cambria Math" panose="02040503050406030204" pitchFamily="18" charset="0"/>
                            </a:rPr>
                          </a:b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GB" sz="28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GB" sz="28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sz="28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4</m:t>
                                      </m:r>
                                    </m:num>
                                    <m:den>
                                      <m:r>
                                        <a:rPr lang="en-GB" sz="28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8</m:t>
                                      </m:r>
                                    </m:den>
                                  </m:f>
                                  <m:r>
                                    <a:rPr lang="en-GB" sz="28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×</m:t>
                                  </m:r>
                                  <m:f>
                                    <m:fPr>
                                      <m:ctrlPr>
                                        <a:rPr lang="en-GB" sz="28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sz="28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4</m:t>
                                      </m:r>
                                    </m:num>
                                    <m:den>
                                      <m:r>
                                        <a:rPr lang="en-GB" sz="28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8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GB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en-GB" sz="28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GB" sz="28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sz="28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num>
                                    <m:den>
                                      <m:r>
                                        <a:rPr lang="en-GB" sz="28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8</m:t>
                                      </m:r>
                                    </m:den>
                                  </m:f>
                                  <m:r>
                                    <a:rPr lang="en-GB" sz="28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×</m:t>
                                  </m:r>
                                  <m:f>
                                    <m:fPr>
                                      <m:ctrlPr>
                                        <a:rPr lang="en-GB" sz="28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sz="28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num>
                                    <m:den>
                                      <m:r>
                                        <a:rPr lang="en-GB" sz="28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8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GB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en-GB" sz="28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GB" sz="28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sz="28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GB" sz="28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8</m:t>
                                      </m:r>
                                    </m:den>
                                  </m:f>
                                  <m:r>
                                    <a:rPr lang="en-GB" sz="28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×</m:t>
                                  </m:r>
                                  <m:f>
                                    <m:fPr>
                                      <m:ctrlPr>
                                        <a:rPr lang="en-GB" sz="28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sz="28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GB" sz="28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8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GB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en-GB" sz="28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GB" sz="28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sz="28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GB" sz="28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8</m:t>
                                      </m:r>
                                    </m:den>
                                  </m:f>
                                  <m:r>
                                    <a:rPr lang="en-GB" sz="28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×</m:t>
                                  </m:r>
                                  <m:f>
                                    <m:fPr>
                                      <m:ctrlPr>
                                        <a:rPr lang="en-GB" sz="28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sz="28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GB" sz="28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8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GB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GB" sz="28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8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16</m:t>
                                  </m:r>
                                </m:num>
                                <m:den>
                                  <m:r>
                                    <a:rPr lang="en-GB" sz="28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64</m:t>
                                  </m:r>
                                </m:den>
                              </m:f>
                              <m:r>
                                <a:rPr lang="en-GB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GB" sz="28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8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n-GB" sz="28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64</m:t>
                                  </m:r>
                                </m:den>
                              </m:f>
                              <m:r>
                                <a:rPr lang="en-GB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GB" sz="28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8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8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64</m:t>
                                  </m:r>
                                </m:den>
                              </m:f>
                              <m:r>
                                <a:rPr lang="en-GB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GB" sz="28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8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8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64</m:t>
                                  </m:r>
                                </m:den>
                              </m:f>
                              <m:r>
                                <a:rPr lang="en-GB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GB" sz="28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8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22</m:t>
                                  </m:r>
                                </m:num>
                                <m:den>
                                  <m:r>
                                    <a:rPr lang="en-GB" sz="28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64</m:t>
                                  </m:r>
                                </m:den>
                              </m:f>
                              <m:r>
                                <a:rPr lang="en-GB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GB" sz="28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8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𝟏𝟏</m:t>
                                  </m:r>
                                </m:num>
                                <m:den>
                                  <m:r>
                                    <a:rPr lang="en-GB" sz="28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𝟑𝟐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2800" b="0" dirty="0">
                              <a:solidFill>
                                <a:schemeClr val="bg2"/>
                              </a:solidFill>
                              <a:latin typeface="+mj-lt"/>
                              <a:ea typeface="Cambria Math" panose="02040503050406030204" pitchFamily="18" charset="0"/>
                            </a:rPr>
                            <a:t> </a:t>
                          </a:r>
                          <a:br>
                            <a:rPr lang="en-GB" sz="1800" b="0" dirty="0">
                              <a:solidFill>
                                <a:schemeClr val="bg2"/>
                              </a:solidFill>
                              <a:latin typeface="+mj-lt"/>
                              <a:ea typeface="Cambria Math" panose="02040503050406030204" pitchFamily="18" charset="0"/>
                            </a:rPr>
                          </a:br>
                          <a:r>
                            <a:rPr lang="en-GB" sz="600" b="0" dirty="0">
                              <a:solidFill>
                                <a:schemeClr val="bg2"/>
                              </a:solidFill>
                              <a:latin typeface="+mj-lt"/>
                              <a:ea typeface="Cambria Math" panose="02040503050406030204" pitchFamily="18" charset="0"/>
                            </a:rPr>
                            <a:t> </a:t>
                          </a:r>
                          <a:endParaRPr lang="en-GB" sz="2400" b="0" dirty="0">
                            <a:solidFill>
                              <a:schemeClr val="bg2"/>
                            </a:solidFill>
                            <a:latin typeface="+mj-lt"/>
                            <a:ea typeface="Cambria Math" panose="02040503050406030204" pitchFamily="18" charset="0"/>
                          </a:endParaRPr>
                        </a:p>
                        <a:p>
                          <a:pPr marL="457200" indent="-457200" algn="l">
                            <a:buAutoNum type="alphaLcParenR"/>
                          </a:pPr>
                          <a:r>
                            <a:rPr lang="en-GB" sz="2400" b="0" dirty="0">
                              <a:solidFill>
                                <a:schemeClr val="bg2"/>
                              </a:solidFill>
                              <a:latin typeface="+mj-lt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en-GB" sz="1800" b="0" dirty="0">
                              <a:solidFill>
                                <a:schemeClr val="bg2"/>
                              </a:solidFill>
                              <a:latin typeface="+mj-lt"/>
                              <a:ea typeface="Cambria Math" panose="02040503050406030204" pitchFamily="18" charset="0"/>
                            </a:rPr>
                            <a:t>Curtis chooses equations at random until he finds one with a positive solution.</a:t>
                          </a:r>
                          <a:br>
                            <a:rPr lang="en-GB" sz="1800" b="0" dirty="0">
                              <a:solidFill>
                                <a:schemeClr val="bg2"/>
                              </a:solidFill>
                              <a:latin typeface="+mj-lt"/>
                              <a:ea typeface="Cambria Math" panose="02040503050406030204" pitchFamily="18" charset="0"/>
                            </a:rPr>
                          </a:br>
                          <a:r>
                            <a:rPr lang="en-GB" sz="1800" b="0" dirty="0">
                              <a:solidFill>
                                <a:schemeClr val="bg2"/>
                              </a:solidFill>
                              <a:latin typeface="+mj-lt"/>
                              <a:ea typeface="Cambria Math" panose="02040503050406030204" pitchFamily="18" charset="0"/>
                            </a:rPr>
                            <a:t> He doesn’t choose equations he has already solved. Find the probability he solves exactly three equations.</a:t>
                          </a:r>
                          <a:br>
                            <a:rPr lang="en-GB" sz="1800" b="0" dirty="0">
                              <a:solidFill>
                                <a:schemeClr val="bg2"/>
                              </a:solidFill>
                              <a:latin typeface="+mj-lt"/>
                              <a:ea typeface="Cambria Math" panose="02040503050406030204" pitchFamily="18" charset="0"/>
                            </a:rPr>
                          </a:b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8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8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sz="28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  <m:r>
                                <a:rPr lang="en-GB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f>
                                <m:fPr>
                                  <m:ctrlPr>
                                    <a:rPr lang="en-GB" sz="28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8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sz="28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7</m:t>
                                  </m:r>
                                </m:den>
                              </m:f>
                              <m:r>
                                <a:rPr lang="en-GB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f>
                                <m:fPr>
                                  <m:ctrlPr>
                                    <a:rPr lang="en-GB" sz="28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8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GB" sz="28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  <m:r>
                                <a:rPr lang="en-GB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GB" sz="28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8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30</m:t>
                                  </m:r>
                                </m:num>
                                <m:den>
                                  <m:r>
                                    <a:rPr lang="en-GB" sz="28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336</m:t>
                                  </m:r>
                                </m:den>
                              </m:f>
                              <m:r>
                                <a:rPr lang="en-GB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GB" sz="28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8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𝟓</m:t>
                                  </m:r>
                                </m:num>
                                <m:den>
                                  <m:r>
                                    <a:rPr lang="en-GB" sz="28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𝟓𝟔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2800" b="1" dirty="0">
                              <a:solidFill>
                                <a:srgbClr val="C00000"/>
                              </a:solidFill>
                              <a:latin typeface="+mj-lt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  <a:p>
                          <a:pPr marL="342900" indent="-342900" algn="l">
                            <a:buAutoNum type="alphaLcParenR"/>
                          </a:pPr>
                          <a:endParaRPr lang="en-GB" sz="1800" b="0" dirty="0">
                            <a:solidFill>
                              <a:schemeClr val="bg2"/>
                            </a:solidFill>
                            <a:latin typeface="+mj-lt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0604051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Table 5">
                <a:extLst>
                  <a:ext uri="{FF2B5EF4-FFF2-40B4-BE49-F238E27FC236}">
                    <a16:creationId xmlns:a16="http://schemas.microsoft.com/office/drawing/2014/main" id="{226DF9A9-E3B8-4719-C214-F668C0238F1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13288644"/>
                  </p:ext>
                </p:extLst>
              </p:nvPr>
            </p:nvGraphicFramePr>
            <p:xfrm>
              <a:off x="318000" y="2742462"/>
              <a:ext cx="11556000" cy="401923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556000">
                      <a:extLst>
                        <a:ext uri="{9D8B030D-6E8A-4147-A177-3AD203B41FA5}">
                          <a16:colId xmlns:a16="http://schemas.microsoft.com/office/drawing/2014/main" val="1829485005"/>
                        </a:ext>
                      </a:extLst>
                    </a:gridCol>
                  </a:tblGrid>
                  <a:tr h="401923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10" t="-2516" r="-11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0604051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D1159C4D-BE73-A10D-50E8-41BF2A47D466}"/>
              </a:ext>
            </a:extLst>
          </p:cNvPr>
          <p:cNvSpPr/>
          <p:nvPr/>
        </p:nvSpPr>
        <p:spPr>
          <a:xfrm>
            <a:off x="8423565" y="6467079"/>
            <a:ext cx="3731491" cy="3925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@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nathanday.bsky.social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ED4A9ABD-3CA6-E0A5-424E-FA1CD91550F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69678065"/>
                  </p:ext>
                </p:extLst>
              </p:nvPr>
            </p:nvGraphicFramePr>
            <p:xfrm>
              <a:off x="423332" y="1159933"/>
              <a:ext cx="11382932" cy="144178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845733">
                      <a:extLst>
                        <a:ext uri="{9D8B030D-6E8A-4147-A177-3AD203B41FA5}">
                          <a16:colId xmlns:a16="http://schemas.microsoft.com/office/drawing/2014/main" val="832189213"/>
                        </a:ext>
                      </a:extLst>
                    </a:gridCol>
                    <a:gridCol w="2845733">
                      <a:extLst>
                        <a:ext uri="{9D8B030D-6E8A-4147-A177-3AD203B41FA5}">
                          <a16:colId xmlns:a16="http://schemas.microsoft.com/office/drawing/2014/main" val="3194160879"/>
                        </a:ext>
                      </a:extLst>
                    </a:gridCol>
                    <a:gridCol w="2845733">
                      <a:extLst>
                        <a:ext uri="{9D8B030D-6E8A-4147-A177-3AD203B41FA5}">
                          <a16:colId xmlns:a16="http://schemas.microsoft.com/office/drawing/2014/main" val="1782088660"/>
                        </a:ext>
                      </a:extLst>
                    </a:gridCol>
                    <a:gridCol w="2845733">
                      <a:extLst>
                        <a:ext uri="{9D8B030D-6E8A-4147-A177-3AD203B41FA5}">
                          <a16:colId xmlns:a16="http://schemas.microsoft.com/office/drawing/2014/main" val="1596634417"/>
                        </a:ext>
                      </a:extLst>
                    </a:gridCol>
                  </a:tblGrid>
                  <a:tr h="68156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GB" sz="1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+4=25</m:t>
                              </m:r>
                            </m:oMath>
                          </a14:m>
                          <a:r>
                            <a:rPr lang="en-GB" sz="1400" dirty="0">
                              <a:solidFill>
                                <a:schemeClr val="bg2"/>
                              </a:solidFill>
                            </a:rPr>
                            <a:t> 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=7</m:t>
                                </m:r>
                              </m:oMath>
                            </m:oMathPara>
                          </a14:m>
                          <a:endParaRPr lang="en-GB" sz="2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anchor="ctr">
                        <a:lnL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13−8</m:t>
                              </m:r>
                              <m:r>
                                <a:rPr lang="en-GB" sz="1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oMath>
                          </a14:m>
                          <a:r>
                            <a:rPr lang="en-GB" sz="1400" dirty="0">
                              <a:solidFill>
                                <a:schemeClr val="bg2"/>
                              </a:solidFill>
                            </a:rPr>
                            <a:t> 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=1.5</m:t>
                                </m:r>
                              </m:oMath>
                            </m:oMathPara>
                          </a14:m>
                          <a:endParaRPr lang="en-GB" sz="2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anchor="ctr">
                        <a:lnL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+5=7</m:t>
                              </m:r>
                              <m:r>
                                <a:rPr lang="en-GB" sz="1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−37</m:t>
                              </m:r>
                            </m:oMath>
                          </a14:m>
                          <a:r>
                            <a:rPr lang="en-GB" sz="1400" dirty="0">
                              <a:solidFill>
                                <a:schemeClr val="bg2"/>
                              </a:solidFill>
                            </a:rPr>
                            <a:t> 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=7</m:t>
                                </m:r>
                              </m:oMath>
                            </m:oMathPara>
                          </a14:m>
                          <a:endParaRPr lang="en-GB" sz="2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anchor="ctr">
                        <a:lnL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+11=6−</m:t>
                              </m:r>
                              <m:r>
                                <a:rPr lang="en-GB" sz="1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sz="1400" dirty="0">
                              <a:solidFill>
                                <a:schemeClr val="bg2"/>
                              </a:solidFill>
                            </a:rPr>
                            <a:t> 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=−2.5</m:t>
                                </m:r>
                              </m:oMath>
                            </m:oMathPara>
                          </a14:m>
                          <a:endParaRPr lang="en-GB" sz="2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anchor="ctr">
                        <a:lnL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189528256"/>
                      </a:ext>
                    </a:extLst>
                  </a:tr>
                  <a:tr h="68156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en-GB" sz="1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GB" sz="1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−8=2+3</m:t>
                              </m:r>
                              <m:r>
                                <a:rPr lang="en-GB" sz="1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sz="1400" dirty="0">
                              <a:solidFill>
                                <a:schemeClr val="bg2"/>
                              </a:solidFill>
                            </a:rPr>
                            <a:t> 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=−4</m:t>
                                </m:r>
                              </m:oMath>
                            </m:oMathPara>
                          </a14:m>
                          <a:endParaRPr lang="en-GB" sz="2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anchor="ctr">
                        <a:lnL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  <m:r>
                                <a:rPr lang="en-GB" sz="1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f>
                                <m:fPr>
                                  <m:ctrlPr>
                                    <a:rPr lang="en-GB" sz="1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sz="1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400" dirty="0">
                              <a:solidFill>
                                <a:schemeClr val="bg2"/>
                              </a:solidFill>
                            </a:rPr>
                            <a:t> 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=−2.5</m:t>
                                </m:r>
                              </m:oMath>
                            </m:oMathPara>
                          </a14:m>
                          <a:endParaRPr lang="en-GB" sz="2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anchor="ctr">
                        <a:lnL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sz="1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num>
                                <m:den>
                                  <m:r>
                                    <a:rPr lang="en-GB" sz="1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  <m:r>
                                <a:rPr lang="en-GB" sz="1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GB" sz="1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sz="1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+2</m:t>
                                  </m:r>
                                </m:num>
                                <m:den>
                                  <m:r>
                                    <a:rPr lang="en-GB" sz="1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400" dirty="0">
                              <a:solidFill>
                                <a:schemeClr val="bg2"/>
                              </a:solidFill>
                            </a:rPr>
                            <a:t> 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=7</m:t>
                                </m:r>
                              </m:oMath>
                            </m:oMathPara>
                          </a14:m>
                          <a:endParaRPr lang="en-GB" sz="2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anchor="ctr">
                        <a:lnL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d>
                                <m:dPr>
                                  <m:ctrlPr>
                                    <a:rPr lang="en-GB" sz="1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sz="1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sz="1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−9</m:t>
                                  </m:r>
                                </m:e>
                              </m:d>
                              <m:r>
                                <a:rPr lang="en-GB" sz="1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GB" sz="1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+8</m:t>
                              </m:r>
                            </m:oMath>
                          </a14:m>
                          <a:r>
                            <a:rPr lang="en-GB" sz="1400" dirty="0">
                              <a:solidFill>
                                <a:schemeClr val="bg2"/>
                              </a:solidFill>
                            </a:rPr>
                            <a:t> 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=7</m:t>
                                </m:r>
                              </m:oMath>
                            </m:oMathPara>
                          </a14:m>
                          <a:endParaRPr lang="en-GB" sz="2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anchor="ctr">
                        <a:lnL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72407496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ED4A9ABD-3CA6-E0A5-424E-FA1CD91550F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69678065"/>
                  </p:ext>
                </p:extLst>
              </p:nvPr>
            </p:nvGraphicFramePr>
            <p:xfrm>
              <a:off x="423332" y="1159933"/>
              <a:ext cx="11382932" cy="144178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845733">
                      <a:extLst>
                        <a:ext uri="{9D8B030D-6E8A-4147-A177-3AD203B41FA5}">
                          <a16:colId xmlns:a16="http://schemas.microsoft.com/office/drawing/2014/main" val="832189213"/>
                        </a:ext>
                      </a:extLst>
                    </a:gridCol>
                    <a:gridCol w="2845733">
                      <a:extLst>
                        <a:ext uri="{9D8B030D-6E8A-4147-A177-3AD203B41FA5}">
                          <a16:colId xmlns:a16="http://schemas.microsoft.com/office/drawing/2014/main" val="3194160879"/>
                        </a:ext>
                      </a:extLst>
                    </a:gridCol>
                    <a:gridCol w="2845733">
                      <a:extLst>
                        <a:ext uri="{9D8B030D-6E8A-4147-A177-3AD203B41FA5}">
                          <a16:colId xmlns:a16="http://schemas.microsoft.com/office/drawing/2014/main" val="1782088660"/>
                        </a:ext>
                      </a:extLst>
                    </a:gridCol>
                    <a:gridCol w="2845733">
                      <a:extLst>
                        <a:ext uri="{9D8B030D-6E8A-4147-A177-3AD203B41FA5}">
                          <a16:colId xmlns:a16="http://schemas.microsoft.com/office/drawing/2014/main" val="1596634417"/>
                        </a:ext>
                      </a:extLst>
                    </a:gridCol>
                  </a:tblGrid>
                  <a:tr h="68156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r="-300893" b="-1129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99556" r="-199556" b="-1129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00446" r="-100446" b="-1129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00446" r="-446" b="-11296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89528256"/>
                      </a:ext>
                    </a:extLst>
                  </a:tr>
                  <a:tr h="76022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t="-90000" r="-300893" b="-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99556" t="-90000" r="-199556" b="-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00446" t="-90000" r="-100446" b="-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00446" t="-90000" r="-446" b="-1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2407496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747637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1C26BC-446B-FA72-92EF-0C81B7C6FA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AACD028-14C1-AFD3-6B91-AB947F6870FA}"/>
              </a:ext>
            </a:extLst>
          </p:cNvPr>
          <p:cNvSpPr txBox="1"/>
          <p:nvPr/>
        </p:nvSpPr>
        <p:spPr>
          <a:xfrm>
            <a:off x="122724" y="372862"/>
            <a:ext cx="10316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632E62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Probability with… 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632E62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Right-Angled Trigonometry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168AC88-39B1-6846-FDC5-F5569C032B30}"/>
              </a:ext>
            </a:extLst>
          </p:cNvPr>
          <p:cNvSpPr/>
          <p:nvPr/>
        </p:nvSpPr>
        <p:spPr>
          <a:xfrm>
            <a:off x="8423565" y="6467079"/>
            <a:ext cx="3731491" cy="3925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@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nathanday.bsky.social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3" name="Table 5">
                <a:extLst>
                  <a:ext uri="{FF2B5EF4-FFF2-40B4-BE49-F238E27FC236}">
                    <a16:creationId xmlns:a16="http://schemas.microsoft.com/office/drawing/2014/main" id="{07B7ADCE-CB4D-A700-9A5E-2B1C0E1F5FB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92376260"/>
                  </p:ext>
                </p:extLst>
              </p:nvPr>
            </p:nvGraphicFramePr>
            <p:xfrm>
              <a:off x="250264" y="3420955"/>
              <a:ext cx="11556000" cy="29260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556000">
                      <a:extLst>
                        <a:ext uri="{9D8B030D-6E8A-4147-A177-3AD203B41FA5}">
                          <a16:colId xmlns:a16="http://schemas.microsoft.com/office/drawing/2014/main" val="1829485005"/>
                        </a:ext>
                      </a:extLst>
                    </a:gridCol>
                  </a:tblGrid>
                  <a:tr h="392545">
                    <a:tc>
                      <a:txBody>
                        <a:bodyPr/>
                        <a:lstStyle/>
                        <a:p>
                          <a:pPr marL="457200" indent="-457200" algn="l">
                            <a:buAutoNum type="alphaLcParenR"/>
                          </a:pPr>
                          <a:r>
                            <a:rPr lang="en-GB" sz="2400" b="0" dirty="0">
                              <a:solidFill>
                                <a:schemeClr val="bg2"/>
                              </a:solidFill>
                              <a:latin typeface="+mj-lt"/>
                              <a:ea typeface="Cambria Math" panose="02040503050406030204" pitchFamily="18" charset="0"/>
                            </a:rPr>
                            <a:t>Ava and Aisling both choose one of the four questions at random to answer (in one step).</a:t>
                          </a:r>
                          <a:br>
                            <a:rPr lang="en-GB" sz="2400" b="0" dirty="0">
                              <a:solidFill>
                                <a:schemeClr val="bg2"/>
                              </a:solidFill>
                              <a:latin typeface="+mj-lt"/>
                              <a:ea typeface="Cambria Math" panose="02040503050406030204" pitchFamily="18" charset="0"/>
                            </a:rPr>
                          </a:br>
                          <a:r>
                            <a:rPr lang="en-GB" sz="2400" b="0" dirty="0">
                              <a:solidFill>
                                <a:schemeClr val="bg2"/>
                              </a:solidFill>
                              <a:latin typeface="+mj-lt"/>
                              <a:ea typeface="Cambria Math" panose="02040503050406030204" pitchFamily="18" charset="0"/>
                            </a:rPr>
                            <a:t>Find the probability that would </a:t>
                          </a:r>
                          <a:r>
                            <a:rPr lang="en-GB" sz="2400" b="1" dirty="0">
                              <a:solidFill>
                                <a:schemeClr val="bg2"/>
                              </a:solidFill>
                              <a:latin typeface="+mj-lt"/>
                              <a:ea typeface="Cambria Math" panose="02040503050406030204" pitchFamily="18" charset="0"/>
                            </a:rPr>
                            <a:t>not</a:t>
                          </a:r>
                          <a:r>
                            <a:rPr lang="en-GB" sz="2400" b="0" dirty="0">
                              <a:solidFill>
                                <a:schemeClr val="bg2"/>
                              </a:solidFill>
                              <a:latin typeface="+mj-lt"/>
                              <a:ea typeface="Cambria Math" panose="02040503050406030204" pitchFamily="18" charset="0"/>
                            </a:rPr>
                            <a:t> use the same trigonometric ratio.</a:t>
                          </a:r>
                          <a:br>
                            <a:rPr lang="en-GB" sz="2400" b="0" dirty="0">
                              <a:solidFill>
                                <a:schemeClr val="bg2"/>
                              </a:solidFill>
                              <a:latin typeface="+mj-lt"/>
                              <a:ea typeface="Cambria Math" panose="02040503050406030204" pitchFamily="18" charset="0"/>
                            </a:rPr>
                          </a:br>
                          <a:endParaRPr lang="en-GB" sz="2400" b="0" dirty="0">
                            <a:solidFill>
                              <a:schemeClr val="bg2"/>
                            </a:solidFill>
                            <a:latin typeface="+mj-lt"/>
                            <a:ea typeface="Cambria Math" panose="02040503050406030204" pitchFamily="18" charset="0"/>
                          </a:endParaRPr>
                        </a:p>
                        <a:p>
                          <a:pPr marL="457200" indent="-457200" algn="l">
                            <a:buAutoNum type="alphaLcParenR"/>
                          </a:pPr>
                          <a:r>
                            <a:rPr lang="en-GB" sz="2400" b="0" dirty="0" err="1">
                              <a:solidFill>
                                <a:schemeClr val="bg2"/>
                              </a:solidFill>
                              <a:latin typeface="+mj-lt"/>
                              <a:ea typeface="Cambria Math" panose="02040503050406030204" pitchFamily="18" charset="0"/>
                            </a:rPr>
                            <a:t>Baktash</a:t>
                          </a:r>
                          <a:r>
                            <a:rPr lang="en-GB" sz="2400" b="0" dirty="0">
                              <a:solidFill>
                                <a:schemeClr val="bg2"/>
                              </a:solidFill>
                              <a:latin typeface="+mj-lt"/>
                              <a:ea typeface="Cambria Math" panose="02040503050406030204" pitchFamily="18" charset="0"/>
                            </a:rPr>
                            <a:t> chooses two questions at random to answer.</a:t>
                          </a:r>
                          <a:br>
                            <a:rPr lang="en-GB" sz="2400" b="0" dirty="0">
                              <a:solidFill>
                                <a:schemeClr val="bg2"/>
                              </a:solidFill>
                              <a:latin typeface="+mj-lt"/>
                              <a:ea typeface="Cambria Math" panose="02040503050406030204" pitchFamily="18" charset="0"/>
                            </a:rPr>
                          </a:br>
                          <a:r>
                            <a:rPr lang="en-GB" sz="2400" b="0" dirty="0">
                              <a:solidFill>
                                <a:schemeClr val="bg2"/>
                              </a:solidFill>
                              <a:latin typeface="+mj-lt"/>
                              <a:ea typeface="Cambria Math" panose="02040503050406030204" pitchFamily="18" charset="0"/>
                            </a:rPr>
                            <a:t>Find the probability both of his answers are greater than 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0" i="1" dirty="0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oMath>
                          </a14:m>
                          <a:r>
                            <a:rPr lang="en-GB" sz="2400" b="0" dirty="0">
                              <a:solidFill>
                                <a:schemeClr val="bg2"/>
                              </a:solidFill>
                              <a:latin typeface="+mj-lt"/>
                              <a:ea typeface="Cambria Math" panose="02040503050406030204" pitchFamily="18" charset="0"/>
                            </a:rPr>
                            <a:t> cm.</a:t>
                          </a:r>
                        </a:p>
                        <a:p>
                          <a:pPr marL="457200" indent="-457200" algn="l">
                            <a:buAutoNum type="alphaLcParenR"/>
                          </a:pPr>
                          <a:endParaRPr lang="en-GB" sz="2400" b="0" dirty="0">
                            <a:solidFill>
                              <a:schemeClr val="bg2"/>
                            </a:solidFill>
                            <a:latin typeface="+mj-lt"/>
                            <a:ea typeface="Cambria Math" panose="02040503050406030204" pitchFamily="18" charset="0"/>
                          </a:endParaRPr>
                        </a:p>
                        <a:p>
                          <a:pPr marL="457200" indent="-457200" algn="l">
                            <a:buAutoNum type="alphaLcParenR"/>
                          </a:pPr>
                          <a:r>
                            <a:rPr lang="en-GB" sz="2400" b="0" dirty="0">
                              <a:solidFill>
                                <a:schemeClr val="bg2"/>
                              </a:solidFill>
                              <a:latin typeface="+mj-lt"/>
                              <a:ea typeface="Cambria Math" panose="02040503050406030204" pitchFamily="18" charset="0"/>
                            </a:rPr>
                            <a:t>Casey answers all four questions, but randomly guesses each time whether to use sin, cos or tan. Find the probability he guesses correctly all four times.</a:t>
                          </a: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0604051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3" name="Table 5">
                <a:extLst>
                  <a:ext uri="{FF2B5EF4-FFF2-40B4-BE49-F238E27FC236}">
                    <a16:creationId xmlns:a16="http://schemas.microsoft.com/office/drawing/2014/main" id="{07B7ADCE-CB4D-A700-9A5E-2B1C0E1F5FB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92376260"/>
                  </p:ext>
                </p:extLst>
              </p:nvPr>
            </p:nvGraphicFramePr>
            <p:xfrm>
              <a:off x="250264" y="3420955"/>
              <a:ext cx="11556000" cy="29260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556000">
                      <a:extLst>
                        <a:ext uri="{9D8B030D-6E8A-4147-A177-3AD203B41FA5}">
                          <a16:colId xmlns:a16="http://schemas.microsoft.com/office/drawing/2014/main" val="1829485005"/>
                        </a:ext>
                      </a:extLst>
                    </a:gridCol>
                  </a:tblGrid>
                  <a:tr h="2926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3896" b="-649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06040516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82" name="Table 81">
            <a:extLst>
              <a:ext uri="{FF2B5EF4-FFF2-40B4-BE49-F238E27FC236}">
                <a16:creationId xmlns:a16="http://schemas.microsoft.com/office/drawing/2014/main" id="{89F95AEF-5E82-AC34-34C8-987FDE1DB0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4857682"/>
              </p:ext>
            </p:extLst>
          </p:nvPr>
        </p:nvGraphicFramePr>
        <p:xfrm>
          <a:off x="423332" y="1159933"/>
          <a:ext cx="11382932" cy="205135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45733">
                  <a:extLst>
                    <a:ext uri="{9D8B030D-6E8A-4147-A177-3AD203B41FA5}">
                      <a16:colId xmlns:a16="http://schemas.microsoft.com/office/drawing/2014/main" val="832189213"/>
                    </a:ext>
                  </a:extLst>
                </a:gridCol>
                <a:gridCol w="2845733">
                  <a:extLst>
                    <a:ext uri="{9D8B030D-6E8A-4147-A177-3AD203B41FA5}">
                      <a16:colId xmlns:a16="http://schemas.microsoft.com/office/drawing/2014/main" val="3194160879"/>
                    </a:ext>
                  </a:extLst>
                </a:gridCol>
                <a:gridCol w="2845733">
                  <a:extLst>
                    <a:ext uri="{9D8B030D-6E8A-4147-A177-3AD203B41FA5}">
                      <a16:colId xmlns:a16="http://schemas.microsoft.com/office/drawing/2014/main" val="1782088660"/>
                    </a:ext>
                  </a:extLst>
                </a:gridCol>
                <a:gridCol w="2845733">
                  <a:extLst>
                    <a:ext uri="{9D8B030D-6E8A-4147-A177-3AD203B41FA5}">
                      <a16:colId xmlns:a16="http://schemas.microsoft.com/office/drawing/2014/main" val="1596634417"/>
                    </a:ext>
                  </a:extLst>
                </a:gridCol>
              </a:tblGrid>
              <a:tr h="2051353"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4074967"/>
                  </a:ext>
                </a:extLst>
              </a:tr>
            </a:tbl>
          </a:graphicData>
        </a:graphic>
      </p:graphicFrame>
      <p:sp>
        <p:nvSpPr>
          <p:cNvPr id="83" name="Right Triangle 82">
            <a:extLst>
              <a:ext uri="{FF2B5EF4-FFF2-40B4-BE49-F238E27FC236}">
                <a16:creationId xmlns:a16="http://schemas.microsoft.com/office/drawing/2014/main" id="{B7F32756-26F9-7FF6-A493-969446409945}"/>
              </a:ext>
            </a:extLst>
          </p:cNvPr>
          <p:cNvSpPr/>
          <p:nvPr/>
        </p:nvSpPr>
        <p:spPr>
          <a:xfrm rot="18689357">
            <a:off x="612621" y="1367957"/>
            <a:ext cx="2279961" cy="1029009"/>
          </a:xfrm>
          <a:prstGeom prst="rtTriangle">
            <a:avLst/>
          </a:prstGeom>
          <a:noFill/>
          <a:ln w="28575"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Right Triangle 83">
            <a:extLst>
              <a:ext uri="{FF2B5EF4-FFF2-40B4-BE49-F238E27FC236}">
                <a16:creationId xmlns:a16="http://schemas.microsoft.com/office/drawing/2014/main" id="{FB3B7B54-9D46-0C61-F304-5CD4EDA59116}"/>
              </a:ext>
            </a:extLst>
          </p:cNvPr>
          <p:cNvSpPr/>
          <p:nvPr/>
        </p:nvSpPr>
        <p:spPr>
          <a:xfrm rot="3544958" flipH="1">
            <a:off x="3847287" y="1272925"/>
            <a:ext cx="1881467" cy="1219073"/>
          </a:xfrm>
          <a:prstGeom prst="rtTriangle">
            <a:avLst/>
          </a:prstGeom>
          <a:noFill/>
          <a:ln w="28575"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Right Triangle 84">
            <a:extLst>
              <a:ext uri="{FF2B5EF4-FFF2-40B4-BE49-F238E27FC236}">
                <a16:creationId xmlns:a16="http://schemas.microsoft.com/office/drawing/2014/main" id="{5DFAA6F3-19FC-1AFB-7CAB-C014CE6C1DE8}"/>
              </a:ext>
            </a:extLst>
          </p:cNvPr>
          <p:cNvSpPr/>
          <p:nvPr/>
        </p:nvSpPr>
        <p:spPr>
          <a:xfrm rot="13717222" flipH="1">
            <a:off x="6324281" y="1990322"/>
            <a:ext cx="2365740" cy="872973"/>
          </a:xfrm>
          <a:prstGeom prst="rtTriangle">
            <a:avLst/>
          </a:prstGeom>
          <a:noFill/>
          <a:ln w="28575"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DF2A02B7-D1C4-F71C-1BC9-161A18059816}"/>
              </a:ext>
            </a:extLst>
          </p:cNvPr>
          <p:cNvSpPr/>
          <p:nvPr/>
        </p:nvSpPr>
        <p:spPr>
          <a:xfrm rot="18648048">
            <a:off x="1280160" y="2859323"/>
            <a:ext cx="182880" cy="182880"/>
          </a:xfrm>
          <a:prstGeom prst="rect">
            <a:avLst/>
          </a:prstGeom>
          <a:noFill/>
          <a:ln w="19050"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3906AB61-931C-42EC-A02D-D1B8407F029E}"/>
              </a:ext>
            </a:extLst>
          </p:cNvPr>
          <p:cNvSpPr/>
          <p:nvPr/>
        </p:nvSpPr>
        <p:spPr>
          <a:xfrm rot="19721896">
            <a:off x="4689566" y="2787543"/>
            <a:ext cx="182880" cy="182880"/>
          </a:xfrm>
          <a:prstGeom prst="rect">
            <a:avLst/>
          </a:prstGeom>
          <a:noFill/>
          <a:ln w="19050"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8D3B5212-5234-0076-CACD-CC50DF19A06B}"/>
              </a:ext>
            </a:extLst>
          </p:cNvPr>
          <p:cNvSpPr/>
          <p:nvPr/>
        </p:nvSpPr>
        <p:spPr>
          <a:xfrm rot="19159676">
            <a:off x="6957487" y="1292592"/>
            <a:ext cx="182880" cy="182880"/>
          </a:xfrm>
          <a:prstGeom prst="rect">
            <a:avLst/>
          </a:prstGeom>
          <a:noFill/>
          <a:ln w="19050"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Arc 90">
            <a:extLst>
              <a:ext uri="{FF2B5EF4-FFF2-40B4-BE49-F238E27FC236}">
                <a16:creationId xmlns:a16="http://schemas.microsoft.com/office/drawing/2014/main" id="{9EC544D6-259F-0DDE-2A4E-D524ADF0B600}"/>
              </a:ext>
            </a:extLst>
          </p:cNvPr>
          <p:cNvSpPr/>
          <p:nvPr/>
        </p:nvSpPr>
        <p:spPr>
          <a:xfrm rot="11424208">
            <a:off x="2453544" y="844206"/>
            <a:ext cx="973264" cy="973264"/>
          </a:xfrm>
          <a:prstGeom prst="arc">
            <a:avLst>
              <a:gd name="adj1" fmla="val 18081499"/>
              <a:gd name="adj2" fmla="val 19460610"/>
            </a:avLst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" name="Arc 91">
            <a:extLst>
              <a:ext uri="{FF2B5EF4-FFF2-40B4-BE49-F238E27FC236}">
                <a16:creationId xmlns:a16="http://schemas.microsoft.com/office/drawing/2014/main" id="{8FC10763-2B9A-87CC-F426-9673A082FFEE}"/>
              </a:ext>
            </a:extLst>
          </p:cNvPr>
          <p:cNvSpPr/>
          <p:nvPr/>
        </p:nvSpPr>
        <p:spPr>
          <a:xfrm rot="2925708" flipH="1" flipV="1">
            <a:off x="5597701" y="2185429"/>
            <a:ext cx="383628" cy="383628"/>
          </a:xfrm>
          <a:prstGeom prst="arc">
            <a:avLst>
              <a:gd name="adj1" fmla="val 16692092"/>
              <a:gd name="adj2" fmla="val 20367548"/>
            </a:avLst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3" name="Arc 92">
            <a:extLst>
              <a:ext uri="{FF2B5EF4-FFF2-40B4-BE49-F238E27FC236}">
                <a16:creationId xmlns:a16="http://schemas.microsoft.com/office/drawing/2014/main" id="{7FC5289C-DEA1-B5E8-F022-B274225F19AD}"/>
              </a:ext>
            </a:extLst>
          </p:cNvPr>
          <p:cNvSpPr/>
          <p:nvPr/>
        </p:nvSpPr>
        <p:spPr>
          <a:xfrm rot="15721134" flipH="1" flipV="1">
            <a:off x="6193564" y="1622944"/>
            <a:ext cx="411416" cy="411416"/>
          </a:xfrm>
          <a:prstGeom prst="arc">
            <a:avLst>
              <a:gd name="adj1" fmla="val 14169250"/>
              <a:gd name="adj2" fmla="val 18300707"/>
            </a:avLst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4F2B6665-974B-3C07-FD94-5E770442CA5D}"/>
                  </a:ext>
                </a:extLst>
              </p:cNvPr>
              <p:cNvSpPr txBox="1"/>
              <p:nvPr/>
            </p:nvSpPr>
            <p:spPr>
              <a:xfrm>
                <a:off x="1411279" y="1449279"/>
                <a:ext cx="45845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800" dirty="0">
                    <a:solidFill>
                      <a:schemeClr val="bg2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4F2B6665-974B-3C07-FD94-5E770442CA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1279" y="1449279"/>
                <a:ext cx="458459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A09F0CA7-14F9-CCE3-70E1-1C7F8761435B}"/>
                  </a:ext>
                </a:extLst>
              </p:cNvPr>
              <p:cNvSpPr txBox="1"/>
              <p:nvPr/>
            </p:nvSpPr>
            <p:spPr>
              <a:xfrm>
                <a:off x="3915883" y="2025008"/>
                <a:ext cx="45845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800" dirty="0">
                    <a:solidFill>
                      <a:schemeClr val="bg2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A09F0CA7-14F9-CCE3-70E1-1C7F876143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5883" y="2025008"/>
                <a:ext cx="458459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4F85C861-6099-B956-0321-E2A4A0B95FF4}"/>
                  </a:ext>
                </a:extLst>
              </p:cNvPr>
              <p:cNvSpPr txBox="1"/>
              <p:nvPr/>
            </p:nvSpPr>
            <p:spPr>
              <a:xfrm>
                <a:off x="6406862" y="1090756"/>
                <a:ext cx="45845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800" dirty="0">
                    <a:solidFill>
                      <a:schemeClr val="bg2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4F85C861-6099-B956-0321-E2A4A0B95F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6862" y="1090756"/>
                <a:ext cx="458459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D2D6827F-EA46-0CCF-35E6-5E28CA40E7ED}"/>
                  </a:ext>
                </a:extLst>
              </p:cNvPr>
              <p:cNvSpPr txBox="1"/>
              <p:nvPr/>
            </p:nvSpPr>
            <p:spPr>
              <a:xfrm rot="20096050">
                <a:off x="2072547" y="1553665"/>
                <a:ext cx="61747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15°</m:t>
                    </m:r>
                  </m:oMath>
                </a14:m>
                <a:r>
                  <a:rPr lang="en-GB" sz="2000" dirty="0">
                    <a:solidFill>
                      <a:schemeClr val="bg2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D2D6827F-EA46-0CCF-35E6-5E28CA40E7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096050">
                <a:off x="2072547" y="1553665"/>
                <a:ext cx="617477" cy="400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CB1A46DD-8DE3-EF34-C8BD-829DCE1683AC}"/>
                  </a:ext>
                </a:extLst>
              </p:cNvPr>
              <p:cNvSpPr txBox="1"/>
              <p:nvPr/>
            </p:nvSpPr>
            <p:spPr>
              <a:xfrm>
                <a:off x="5067202" y="2195548"/>
                <a:ext cx="61747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58°</m:t>
                    </m:r>
                  </m:oMath>
                </a14:m>
                <a:r>
                  <a:rPr lang="en-GB" sz="2000" dirty="0">
                    <a:solidFill>
                      <a:schemeClr val="bg2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CB1A46DD-8DE3-EF34-C8BD-829DCE1683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7202" y="2195548"/>
                <a:ext cx="617478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199CA337-7DD7-9431-90AB-C1DF9C43032E}"/>
                  </a:ext>
                </a:extLst>
              </p:cNvPr>
              <p:cNvSpPr txBox="1"/>
              <p:nvPr/>
            </p:nvSpPr>
            <p:spPr>
              <a:xfrm>
                <a:off x="6546510" y="1594417"/>
                <a:ext cx="61747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00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7</m:t>
                    </m:r>
                    <m:r>
                      <a:rPr lang="en-GB" sz="20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3°</m:t>
                    </m:r>
                  </m:oMath>
                </a14:m>
                <a:r>
                  <a:rPr lang="en-GB" sz="2000" dirty="0">
                    <a:solidFill>
                      <a:schemeClr val="bg2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199CA337-7DD7-9431-90AB-C1DF9C4303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6510" y="1594417"/>
                <a:ext cx="617478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CB32F8FB-8EDF-CBCC-F9CA-D5D582BE9B1B}"/>
                  </a:ext>
                </a:extLst>
              </p:cNvPr>
              <p:cNvSpPr txBox="1"/>
              <p:nvPr/>
            </p:nvSpPr>
            <p:spPr>
              <a:xfrm>
                <a:off x="1958174" y="2256464"/>
                <a:ext cx="97494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10</m:t>
                    </m:r>
                  </m:oMath>
                </a14:m>
                <a:r>
                  <a:rPr lang="en-GB" sz="2400" dirty="0">
                    <a:solidFill>
                      <a:schemeClr val="bg2"/>
                    </a:solidFill>
                  </a:rPr>
                  <a:t> cm</a:t>
                </a:r>
              </a:p>
            </p:txBody>
          </p:sp>
        </mc:Choice>
        <mc:Fallback xmlns="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CB32F8FB-8EDF-CBCC-F9CA-D5D582BE9B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8174" y="2256464"/>
                <a:ext cx="974947" cy="461665"/>
              </a:xfrm>
              <a:prstGeom prst="rect">
                <a:avLst/>
              </a:prstGeom>
              <a:blipFill>
                <a:blip r:embed="rId10"/>
                <a:stretch>
                  <a:fillRect l="-1299" t="-7895" r="-9091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0A02957C-4AB6-DE74-943D-2E51AF117F98}"/>
                  </a:ext>
                </a:extLst>
              </p:cNvPr>
              <p:cNvSpPr txBox="1"/>
              <p:nvPr/>
            </p:nvSpPr>
            <p:spPr>
              <a:xfrm>
                <a:off x="4505336" y="1382183"/>
                <a:ext cx="97494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10</m:t>
                    </m:r>
                  </m:oMath>
                </a14:m>
                <a:r>
                  <a:rPr lang="en-GB" sz="2400" dirty="0">
                    <a:solidFill>
                      <a:schemeClr val="bg2"/>
                    </a:solidFill>
                  </a:rPr>
                  <a:t> cm</a:t>
                </a:r>
              </a:p>
            </p:txBody>
          </p:sp>
        </mc:Choice>
        <mc:Fallback xmlns="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0A02957C-4AB6-DE74-943D-2E51AF117F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5336" y="1382183"/>
                <a:ext cx="974947" cy="461665"/>
              </a:xfrm>
              <a:prstGeom prst="rect">
                <a:avLst/>
              </a:prstGeom>
              <a:blipFill>
                <a:blip r:embed="rId11"/>
                <a:stretch>
                  <a:fillRect l="-1282" t="-5405" r="-8974" b="-297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9E333C63-4A8F-A3BF-FA7C-A4A901C9B297}"/>
                  </a:ext>
                </a:extLst>
              </p:cNvPr>
              <p:cNvSpPr txBox="1"/>
              <p:nvPr/>
            </p:nvSpPr>
            <p:spPr>
              <a:xfrm>
                <a:off x="6626470" y="2307456"/>
                <a:ext cx="97494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10</m:t>
                    </m:r>
                  </m:oMath>
                </a14:m>
                <a:r>
                  <a:rPr lang="en-GB" sz="2400" dirty="0">
                    <a:solidFill>
                      <a:schemeClr val="bg2"/>
                    </a:solidFill>
                  </a:rPr>
                  <a:t> cm</a:t>
                </a:r>
              </a:p>
            </p:txBody>
          </p:sp>
        </mc:Choice>
        <mc:Fallback xmlns="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9E333C63-4A8F-A3BF-FA7C-A4A901C9B2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6470" y="2307456"/>
                <a:ext cx="974947" cy="461665"/>
              </a:xfrm>
              <a:prstGeom prst="rect">
                <a:avLst/>
              </a:prstGeom>
              <a:blipFill>
                <a:blip r:embed="rId12"/>
                <a:stretch>
                  <a:fillRect l="-1282" t="-8108" r="-8974" b="-297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7" name="Right Triangle 106">
            <a:extLst>
              <a:ext uri="{FF2B5EF4-FFF2-40B4-BE49-F238E27FC236}">
                <a16:creationId xmlns:a16="http://schemas.microsoft.com/office/drawing/2014/main" id="{C15C0175-A54B-2531-7780-11BAAED0AAEE}"/>
              </a:ext>
            </a:extLst>
          </p:cNvPr>
          <p:cNvSpPr/>
          <p:nvPr/>
        </p:nvSpPr>
        <p:spPr>
          <a:xfrm rot="11074521" flipH="1">
            <a:off x="9558877" y="1596442"/>
            <a:ext cx="1460866" cy="1444980"/>
          </a:xfrm>
          <a:prstGeom prst="rtTriangle">
            <a:avLst/>
          </a:prstGeom>
          <a:noFill/>
          <a:ln w="28575"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23553CA0-DE52-5ECD-F67D-957AAF6E8F2F}"/>
              </a:ext>
            </a:extLst>
          </p:cNvPr>
          <p:cNvSpPr/>
          <p:nvPr/>
        </p:nvSpPr>
        <p:spPr>
          <a:xfrm rot="16475023">
            <a:off x="9610747" y="1547505"/>
            <a:ext cx="182880" cy="182880"/>
          </a:xfrm>
          <a:prstGeom prst="rect">
            <a:avLst/>
          </a:prstGeom>
          <a:noFill/>
          <a:ln w="19050"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9" name="Arc 108">
            <a:extLst>
              <a:ext uri="{FF2B5EF4-FFF2-40B4-BE49-F238E27FC236}">
                <a16:creationId xmlns:a16="http://schemas.microsoft.com/office/drawing/2014/main" id="{6D63B154-F4BA-D257-2264-D9D199E83C92}"/>
              </a:ext>
            </a:extLst>
          </p:cNvPr>
          <p:cNvSpPr/>
          <p:nvPr/>
        </p:nvSpPr>
        <p:spPr>
          <a:xfrm rot="4780989" flipH="1">
            <a:off x="10837662" y="1415902"/>
            <a:ext cx="481944" cy="481944"/>
          </a:xfrm>
          <a:prstGeom prst="arc">
            <a:avLst>
              <a:gd name="adj1" fmla="val 4650104"/>
              <a:gd name="adj2" fmla="val 7155858"/>
            </a:avLst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598717BB-A222-8721-F9A0-0B73B119AF23}"/>
                  </a:ext>
                </a:extLst>
              </p:cNvPr>
              <p:cNvSpPr txBox="1"/>
              <p:nvPr/>
            </p:nvSpPr>
            <p:spPr>
              <a:xfrm>
                <a:off x="9193403" y="1936034"/>
                <a:ext cx="45845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800" dirty="0">
                    <a:solidFill>
                      <a:schemeClr val="bg2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598717BB-A222-8721-F9A0-0B73B119AF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3403" y="1936034"/>
                <a:ext cx="458459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AB5230E7-8C86-65B7-1159-7FB3C59B5F37}"/>
                  </a:ext>
                </a:extLst>
              </p:cNvPr>
              <p:cNvSpPr txBox="1"/>
              <p:nvPr/>
            </p:nvSpPr>
            <p:spPr>
              <a:xfrm>
                <a:off x="10322159" y="1578058"/>
                <a:ext cx="61747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46°</m:t>
                    </m:r>
                  </m:oMath>
                </a14:m>
                <a:r>
                  <a:rPr lang="en-GB" sz="2000" dirty="0">
                    <a:solidFill>
                      <a:schemeClr val="bg2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AB5230E7-8C86-65B7-1159-7FB3C59B5F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2159" y="1578058"/>
                <a:ext cx="617478" cy="40011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32B53E53-3F0F-C1A5-8896-0E8CC5131AA4}"/>
                  </a:ext>
                </a:extLst>
              </p:cNvPr>
              <p:cNvSpPr txBox="1"/>
              <p:nvPr/>
            </p:nvSpPr>
            <p:spPr>
              <a:xfrm>
                <a:off x="9911428" y="1153459"/>
                <a:ext cx="97494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10</m:t>
                    </m:r>
                  </m:oMath>
                </a14:m>
                <a:r>
                  <a:rPr lang="en-GB" sz="2400" dirty="0">
                    <a:solidFill>
                      <a:schemeClr val="bg2"/>
                    </a:solidFill>
                  </a:rPr>
                  <a:t> cm</a:t>
                </a:r>
              </a:p>
            </p:txBody>
          </p:sp>
        </mc:Choice>
        <mc:Fallback xmlns="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32B53E53-3F0F-C1A5-8896-0E8CC5131A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1428" y="1153459"/>
                <a:ext cx="974947" cy="461665"/>
              </a:xfrm>
              <a:prstGeom prst="rect">
                <a:avLst/>
              </a:prstGeom>
              <a:blipFill>
                <a:blip r:embed="rId15"/>
                <a:stretch>
                  <a:fillRect l="-1282" t="-7895" r="-8974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9862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928E83-BECC-0CC1-AB9E-41B0DAB83E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B301D61-5AD4-8035-3EFE-34A9273BD0B0}"/>
              </a:ext>
            </a:extLst>
          </p:cNvPr>
          <p:cNvSpPr txBox="1"/>
          <p:nvPr/>
        </p:nvSpPr>
        <p:spPr>
          <a:xfrm>
            <a:off x="122724" y="372862"/>
            <a:ext cx="10316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632E62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Probability with… 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632E62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Right-Angled Trigonometry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6D5AFA2-2D65-AE54-383C-B64BD8711774}"/>
              </a:ext>
            </a:extLst>
          </p:cNvPr>
          <p:cNvSpPr/>
          <p:nvPr/>
        </p:nvSpPr>
        <p:spPr>
          <a:xfrm>
            <a:off x="8423565" y="6467079"/>
            <a:ext cx="3731491" cy="3925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@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nathanday.bsky.social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FE74E8A-4824-2C25-DF4D-330919E025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494751"/>
              </p:ext>
            </p:extLst>
          </p:nvPr>
        </p:nvGraphicFramePr>
        <p:xfrm>
          <a:off x="423332" y="1159933"/>
          <a:ext cx="11382932" cy="205135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45733">
                  <a:extLst>
                    <a:ext uri="{9D8B030D-6E8A-4147-A177-3AD203B41FA5}">
                      <a16:colId xmlns:a16="http://schemas.microsoft.com/office/drawing/2014/main" val="832189213"/>
                    </a:ext>
                  </a:extLst>
                </a:gridCol>
                <a:gridCol w="2845733">
                  <a:extLst>
                    <a:ext uri="{9D8B030D-6E8A-4147-A177-3AD203B41FA5}">
                      <a16:colId xmlns:a16="http://schemas.microsoft.com/office/drawing/2014/main" val="3194160879"/>
                    </a:ext>
                  </a:extLst>
                </a:gridCol>
                <a:gridCol w="2845733">
                  <a:extLst>
                    <a:ext uri="{9D8B030D-6E8A-4147-A177-3AD203B41FA5}">
                      <a16:colId xmlns:a16="http://schemas.microsoft.com/office/drawing/2014/main" val="1782088660"/>
                    </a:ext>
                  </a:extLst>
                </a:gridCol>
                <a:gridCol w="2845733">
                  <a:extLst>
                    <a:ext uri="{9D8B030D-6E8A-4147-A177-3AD203B41FA5}">
                      <a16:colId xmlns:a16="http://schemas.microsoft.com/office/drawing/2014/main" val="1596634417"/>
                    </a:ext>
                  </a:extLst>
                </a:gridCol>
              </a:tblGrid>
              <a:tr h="2051353"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4074967"/>
                  </a:ext>
                </a:extLst>
              </a:tr>
            </a:tbl>
          </a:graphicData>
        </a:graphic>
      </p:graphicFrame>
      <p:sp>
        <p:nvSpPr>
          <p:cNvPr id="5" name="Right Triangle 4">
            <a:extLst>
              <a:ext uri="{FF2B5EF4-FFF2-40B4-BE49-F238E27FC236}">
                <a16:creationId xmlns:a16="http://schemas.microsoft.com/office/drawing/2014/main" id="{34842FBD-E70C-6B61-EF64-82F6A0E5B86B}"/>
              </a:ext>
            </a:extLst>
          </p:cNvPr>
          <p:cNvSpPr/>
          <p:nvPr/>
        </p:nvSpPr>
        <p:spPr>
          <a:xfrm rot="18689357">
            <a:off x="612621" y="1367957"/>
            <a:ext cx="2279961" cy="1029009"/>
          </a:xfrm>
          <a:prstGeom prst="rtTriangle">
            <a:avLst/>
          </a:prstGeom>
          <a:noFill/>
          <a:ln w="28575"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A73AE7EE-8D39-3F6E-B3FB-C51108C3C6C1}"/>
              </a:ext>
            </a:extLst>
          </p:cNvPr>
          <p:cNvSpPr/>
          <p:nvPr/>
        </p:nvSpPr>
        <p:spPr>
          <a:xfrm rot="3544958" flipH="1">
            <a:off x="3847287" y="1272925"/>
            <a:ext cx="1881467" cy="1219073"/>
          </a:xfrm>
          <a:prstGeom prst="rtTriangle">
            <a:avLst/>
          </a:prstGeom>
          <a:noFill/>
          <a:ln w="28575"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ight Triangle 7">
            <a:extLst>
              <a:ext uri="{FF2B5EF4-FFF2-40B4-BE49-F238E27FC236}">
                <a16:creationId xmlns:a16="http://schemas.microsoft.com/office/drawing/2014/main" id="{E17FA2CA-DBAE-A637-4250-D55B756FE9A7}"/>
              </a:ext>
            </a:extLst>
          </p:cNvPr>
          <p:cNvSpPr/>
          <p:nvPr/>
        </p:nvSpPr>
        <p:spPr>
          <a:xfrm rot="13717222" flipH="1">
            <a:off x="6324281" y="1990322"/>
            <a:ext cx="2365740" cy="872973"/>
          </a:xfrm>
          <a:prstGeom prst="rtTriangle">
            <a:avLst/>
          </a:prstGeom>
          <a:noFill/>
          <a:ln w="28575"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F8EB3A0B-B71F-12F7-974E-3ACF16F06C2E}"/>
              </a:ext>
            </a:extLst>
          </p:cNvPr>
          <p:cNvSpPr/>
          <p:nvPr/>
        </p:nvSpPr>
        <p:spPr>
          <a:xfrm rot="11074521" flipH="1">
            <a:off x="9558877" y="1596442"/>
            <a:ext cx="1460866" cy="1444980"/>
          </a:xfrm>
          <a:prstGeom prst="rtTriangle">
            <a:avLst/>
          </a:prstGeom>
          <a:noFill/>
          <a:ln w="28575"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1A36090-1035-D927-B544-E4EE84CFC3EA}"/>
              </a:ext>
            </a:extLst>
          </p:cNvPr>
          <p:cNvSpPr/>
          <p:nvPr/>
        </p:nvSpPr>
        <p:spPr>
          <a:xfrm rot="18648048">
            <a:off x="1280160" y="2859323"/>
            <a:ext cx="182880" cy="182880"/>
          </a:xfrm>
          <a:prstGeom prst="rect">
            <a:avLst/>
          </a:prstGeom>
          <a:noFill/>
          <a:ln w="19050"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3AC53E0-CC20-4E3D-2166-9574338C4EC2}"/>
              </a:ext>
            </a:extLst>
          </p:cNvPr>
          <p:cNvSpPr/>
          <p:nvPr/>
        </p:nvSpPr>
        <p:spPr>
          <a:xfrm rot="19721896">
            <a:off x="4689566" y="2787543"/>
            <a:ext cx="182880" cy="182880"/>
          </a:xfrm>
          <a:prstGeom prst="rect">
            <a:avLst/>
          </a:prstGeom>
          <a:noFill/>
          <a:ln w="19050"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DDE9B54-5F05-6240-7BFD-1C1B39B4C6E6}"/>
              </a:ext>
            </a:extLst>
          </p:cNvPr>
          <p:cNvSpPr/>
          <p:nvPr/>
        </p:nvSpPr>
        <p:spPr>
          <a:xfrm rot="19159676">
            <a:off x="6957487" y="1292592"/>
            <a:ext cx="182880" cy="182880"/>
          </a:xfrm>
          <a:prstGeom prst="rect">
            <a:avLst/>
          </a:prstGeom>
          <a:noFill/>
          <a:ln w="19050"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4E76094-7EC3-2E77-6157-CFBBDDA02931}"/>
              </a:ext>
            </a:extLst>
          </p:cNvPr>
          <p:cNvSpPr/>
          <p:nvPr/>
        </p:nvSpPr>
        <p:spPr>
          <a:xfrm rot="16475023">
            <a:off x="9610747" y="1547505"/>
            <a:ext cx="182880" cy="182880"/>
          </a:xfrm>
          <a:prstGeom prst="rect">
            <a:avLst/>
          </a:prstGeom>
          <a:noFill/>
          <a:ln w="19050"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789CA3C3-FFD3-28BF-5052-A13F3B65C7ED}"/>
              </a:ext>
            </a:extLst>
          </p:cNvPr>
          <p:cNvSpPr/>
          <p:nvPr/>
        </p:nvSpPr>
        <p:spPr>
          <a:xfrm rot="11424208">
            <a:off x="2453544" y="844206"/>
            <a:ext cx="973264" cy="973264"/>
          </a:xfrm>
          <a:prstGeom prst="arc">
            <a:avLst>
              <a:gd name="adj1" fmla="val 18081499"/>
              <a:gd name="adj2" fmla="val 19460610"/>
            </a:avLst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232C6322-EC92-82DB-48EE-23FB1ABE44B7}"/>
              </a:ext>
            </a:extLst>
          </p:cNvPr>
          <p:cNvSpPr/>
          <p:nvPr/>
        </p:nvSpPr>
        <p:spPr>
          <a:xfrm rot="2925708" flipH="1" flipV="1">
            <a:off x="5597701" y="2185429"/>
            <a:ext cx="383628" cy="383628"/>
          </a:xfrm>
          <a:prstGeom prst="arc">
            <a:avLst>
              <a:gd name="adj1" fmla="val 16692092"/>
              <a:gd name="adj2" fmla="val 20367548"/>
            </a:avLst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7E966CA3-EAFA-C0A9-60FD-40B2455A4C49}"/>
              </a:ext>
            </a:extLst>
          </p:cNvPr>
          <p:cNvSpPr/>
          <p:nvPr/>
        </p:nvSpPr>
        <p:spPr>
          <a:xfrm rot="15721134" flipH="1" flipV="1">
            <a:off x="6193564" y="1622944"/>
            <a:ext cx="411416" cy="411416"/>
          </a:xfrm>
          <a:prstGeom prst="arc">
            <a:avLst>
              <a:gd name="adj1" fmla="val 14169250"/>
              <a:gd name="adj2" fmla="val 18300707"/>
            </a:avLst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79AE14EA-5C3D-7D23-3978-E35E01588803}"/>
              </a:ext>
            </a:extLst>
          </p:cNvPr>
          <p:cNvSpPr/>
          <p:nvPr/>
        </p:nvSpPr>
        <p:spPr>
          <a:xfrm rot="4780989" flipH="1">
            <a:off x="10837662" y="1415902"/>
            <a:ext cx="481944" cy="481944"/>
          </a:xfrm>
          <a:prstGeom prst="arc">
            <a:avLst>
              <a:gd name="adj1" fmla="val 4650104"/>
              <a:gd name="adj2" fmla="val 7155858"/>
            </a:avLst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2D7D5C6-7990-3272-4FD7-28BAB7AB3604}"/>
                  </a:ext>
                </a:extLst>
              </p:cNvPr>
              <p:cNvSpPr txBox="1"/>
              <p:nvPr/>
            </p:nvSpPr>
            <p:spPr>
              <a:xfrm>
                <a:off x="1411279" y="1449279"/>
                <a:ext cx="45845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800" dirty="0">
                    <a:solidFill>
                      <a:schemeClr val="bg2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2D7D5C6-7990-3272-4FD7-28BAB7AB36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1279" y="1449279"/>
                <a:ext cx="458459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D6B891E-52D2-AD7C-1431-E3473A56413D}"/>
                  </a:ext>
                </a:extLst>
              </p:cNvPr>
              <p:cNvSpPr txBox="1"/>
              <p:nvPr/>
            </p:nvSpPr>
            <p:spPr>
              <a:xfrm>
                <a:off x="3915883" y="2025008"/>
                <a:ext cx="45845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800" dirty="0">
                    <a:solidFill>
                      <a:schemeClr val="bg2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D6B891E-52D2-AD7C-1431-E3473A5641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5883" y="2025008"/>
                <a:ext cx="458459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31DBA08-C214-592D-97F8-8C48B77A5D66}"/>
                  </a:ext>
                </a:extLst>
              </p:cNvPr>
              <p:cNvSpPr txBox="1"/>
              <p:nvPr/>
            </p:nvSpPr>
            <p:spPr>
              <a:xfrm>
                <a:off x="6406862" y="1090756"/>
                <a:ext cx="45845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800" dirty="0">
                    <a:solidFill>
                      <a:schemeClr val="bg2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31DBA08-C214-592D-97F8-8C48B77A5D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6862" y="1090756"/>
                <a:ext cx="458459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6B77C4F-3CE8-1169-A2D4-E5D9A66C364F}"/>
                  </a:ext>
                </a:extLst>
              </p:cNvPr>
              <p:cNvSpPr txBox="1"/>
              <p:nvPr/>
            </p:nvSpPr>
            <p:spPr>
              <a:xfrm>
                <a:off x="9193403" y="1936034"/>
                <a:ext cx="45845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800" dirty="0">
                    <a:solidFill>
                      <a:schemeClr val="bg2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6B77C4F-3CE8-1169-A2D4-E5D9A66C36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3403" y="1936034"/>
                <a:ext cx="458459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62A4824-DA35-7E83-0C7F-DBF118F4D744}"/>
                  </a:ext>
                </a:extLst>
              </p:cNvPr>
              <p:cNvSpPr txBox="1"/>
              <p:nvPr/>
            </p:nvSpPr>
            <p:spPr>
              <a:xfrm rot="20096050">
                <a:off x="2072547" y="1553665"/>
                <a:ext cx="61747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15°</m:t>
                    </m:r>
                  </m:oMath>
                </a14:m>
                <a:r>
                  <a:rPr lang="en-GB" sz="2000" dirty="0">
                    <a:solidFill>
                      <a:schemeClr val="bg2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62A4824-DA35-7E83-0C7F-DBF118F4D7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096050">
                <a:off x="2072547" y="1553665"/>
                <a:ext cx="617477" cy="400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47FF01E-9052-A5C8-BADB-6BF2DC89F32B}"/>
                  </a:ext>
                </a:extLst>
              </p:cNvPr>
              <p:cNvSpPr txBox="1"/>
              <p:nvPr/>
            </p:nvSpPr>
            <p:spPr>
              <a:xfrm>
                <a:off x="5067202" y="2195548"/>
                <a:ext cx="61747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58°</m:t>
                    </m:r>
                  </m:oMath>
                </a14:m>
                <a:r>
                  <a:rPr lang="en-GB" sz="2000" dirty="0">
                    <a:solidFill>
                      <a:schemeClr val="bg2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47FF01E-9052-A5C8-BADB-6BF2DC89F3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7202" y="2195548"/>
                <a:ext cx="617478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ABCC881-402F-0DF5-B955-80AD166EAA74}"/>
                  </a:ext>
                </a:extLst>
              </p:cNvPr>
              <p:cNvSpPr txBox="1"/>
              <p:nvPr/>
            </p:nvSpPr>
            <p:spPr>
              <a:xfrm>
                <a:off x="6546510" y="1594417"/>
                <a:ext cx="61747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00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7</m:t>
                    </m:r>
                    <m:r>
                      <a:rPr lang="en-GB" sz="20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3°</m:t>
                    </m:r>
                  </m:oMath>
                </a14:m>
                <a:r>
                  <a:rPr lang="en-GB" sz="2000" dirty="0">
                    <a:solidFill>
                      <a:schemeClr val="bg2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ABCC881-402F-0DF5-B955-80AD166EAA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6510" y="1594417"/>
                <a:ext cx="617478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C883972-9408-924D-E6FB-019A188415AF}"/>
                  </a:ext>
                </a:extLst>
              </p:cNvPr>
              <p:cNvSpPr txBox="1"/>
              <p:nvPr/>
            </p:nvSpPr>
            <p:spPr>
              <a:xfrm>
                <a:off x="10322159" y="1578058"/>
                <a:ext cx="61747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46°</m:t>
                    </m:r>
                  </m:oMath>
                </a14:m>
                <a:r>
                  <a:rPr lang="en-GB" sz="2000" dirty="0">
                    <a:solidFill>
                      <a:schemeClr val="bg2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C883972-9408-924D-E6FB-019A188415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2159" y="1578058"/>
                <a:ext cx="617478" cy="4001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7D59BDC-06E3-E863-54A8-0C04385FE320}"/>
                  </a:ext>
                </a:extLst>
              </p:cNvPr>
              <p:cNvSpPr txBox="1"/>
              <p:nvPr/>
            </p:nvSpPr>
            <p:spPr>
              <a:xfrm>
                <a:off x="1958174" y="2256464"/>
                <a:ext cx="97494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10</m:t>
                    </m:r>
                  </m:oMath>
                </a14:m>
                <a:r>
                  <a:rPr lang="en-GB" sz="2400" dirty="0">
                    <a:solidFill>
                      <a:schemeClr val="bg2"/>
                    </a:solidFill>
                  </a:rPr>
                  <a:t> cm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7D59BDC-06E3-E863-54A8-0C04385FE3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8174" y="2256464"/>
                <a:ext cx="974947" cy="461665"/>
              </a:xfrm>
              <a:prstGeom prst="rect">
                <a:avLst/>
              </a:prstGeom>
              <a:blipFill>
                <a:blip r:embed="rId11"/>
                <a:stretch>
                  <a:fillRect l="-1299" t="-7895" r="-9091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FC92487-432C-0673-675F-D78336E4628F}"/>
                  </a:ext>
                </a:extLst>
              </p:cNvPr>
              <p:cNvSpPr txBox="1"/>
              <p:nvPr/>
            </p:nvSpPr>
            <p:spPr>
              <a:xfrm>
                <a:off x="4505336" y="1382183"/>
                <a:ext cx="97494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10</m:t>
                    </m:r>
                  </m:oMath>
                </a14:m>
                <a:r>
                  <a:rPr lang="en-GB" sz="2400" dirty="0">
                    <a:solidFill>
                      <a:schemeClr val="bg2"/>
                    </a:solidFill>
                  </a:rPr>
                  <a:t> cm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FC92487-432C-0673-675F-D78336E462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5336" y="1382183"/>
                <a:ext cx="974947" cy="461665"/>
              </a:xfrm>
              <a:prstGeom prst="rect">
                <a:avLst/>
              </a:prstGeom>
              <a:blipFill>
                <a:blip r:embed="rId12"/>
                <a:stretch>
                  <a:fillRect l="-1282" t="-5405" r="-8974" b="-297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981453C-1F2D-4A8A-FDFB-82FFBBC676CF}"/>
                  </a:ext>
                </a:extLst>
              </p:cNvPr>
              <p:cNvSpPr txBox="1"/>
              <p:nvPr/>
            </p:nvSpPr>
            <p:spPr>
              <a:xfrm>
                <a:off x="6626470" y="2307456"/>
                <a:ext cx="97494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10</m:t>
                    </m:r>
                  </m:oMath>
                </a14:m>
                <a:r>
                  <a:rPr lang="en-GB" sz="2400" dirty="0">
                    <a:solidFill>
                      <a:schemeClr val="bg2"/>
                    </a:solidFill>
                  </a:rPr>
                  <a:t> cm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981453C-1F2D-4A8A-FDFB-82FFBBC676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6470" y="2307456"/>
                <a:ext cx="974947" cy="461665"/>
              </a:xfrm>
              <a:prstGeom prst="rect">
                <a:avLst/>
              </a:prstGeom>
              <a:blipFill>
                <a:blip r:embed="rId13"/>
                <a:stretch>
                  <a:fillRect l="-1282" t="-8108" r="-8974" b="-297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EFBFA83-900A-BA5F-5B21-2CAC63FF099A}"/>
                  </a:ext>
                </a:extLst>
              </p:cNvPr>
              <p:cNvSpPr txBox="1"/>
              <p:nvPr/>
            </p:nvSpPr>
            <p:spPr>
              <a:xfrm>
                <a:off x="9911428" y="1153459"/>
                <a:ext cx="97494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10</m:t>
                    </m:r>
                  </m:oMath>
                </a14:m>
                <a:r>
                  <a:rPr lang="en-GB" sz="2400" dirty="0">
                    <a:solidFill>
                      <a:schemeClr val="bg2"/>
                    </a:solidFill>
                  </a:rPr>
                  <a:t> cm</a:t>
                </a: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EFBFA83-900A-BA5F-5B21-2CAC63FF09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1428" y="1153459"/>
                <a:ext cx="974947" cy="461665"/>
              </a:xfrm>
              <a:prstGeom prst="rect">
                <a:avLst/>
              </a:prstGeom>
              <a:blipFill>
                <a:blip r:embed="rId14"/>
                <a:stretch>
                  <a:fillRect l="-1282" t="-7895" r="-8974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3" name="Table 5">
                <a:extLst>
                  <a:ext uri="{FF2B5EF4-FFF2-40B4-BE49-F238E27FC236}">
                    <a16:creationId xmlns:a16="http://schemas.microsoft.com/office/drawing/2014/main" id="{4706D8CA-1118-D3A2-326C-68D99B76D6A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45682558"/>
                  </p:ext>
                </p:extLst>
              </p:nvPr>
            </p:nvGraphicFramePr>
            <p:xfrm>
              <a:off x="250264" y="3271870"/>
              <a:ext cx="11556000" cy="349402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556000">
                      <a:extLst>
                        <a:ext uri="{9D8B030D-6E8A-4147-A177-3AD203B41FA5}">
                          <a16:colId xmlns:a16="http://schemas.microsoft.com/office/drawing/2014/main" val="1829485005"/>
                        </a:ext>
                      </a:extLst>
                    </a:gridCol>
                  </a:tblGrid>
                  <a:tr h="392545">
                    <a:tc>
                      <a:txBody>
                        <a:bodyPr/>
                        <a:lstStyle/>
                        <a:p>
                          <a:pPr marL="457200" indent="-457200" algn="l">
                            <a:buAutoNum type="alphaLcParenR"/>
                          </a:pPr>
                          <a:r>
                            <a:rPr lang="en-GB" sz="2400" b="0" dirty="0">
                              <a:solidFill>
                                <a:schemeClr val="bg2"/>
                              </a:solidFill>
                              <a:latin typeface="+mj-lt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en-GB" sz="1800" b="0" dirty="0">
                              <a:solidFill>
                                <a:schemeClr val="bg2"/>
                              </a:solidFill>
                              <a:latin typeface="+mj-lt"/>
                              <a:ea typeface="Cambria Math" panose="02040503050406030204" pitchFamily="18" charset="0"/>
                            </a:rPr>
                            <a:t>Ava and Aisling both choose one of the four questions at random to answer (in one step).</a:t>
                          </a:r>
                          <a:br>
                            <a:rPr lang="en-GB" sz="1800" b="0" dirty="0">
                              <a:solidFill>
                                <a:schemeClr val="bg2"/>
                              </a:solidFill>
                              <a:latin typeface="+mj-lt"/>
                              <a:ea typeface="Cambria Math" panose="02040503050406030204" pitchFamily="18" charset="0"/>
                            </a:rPr>
                          </a:br>
                          <a:r>
                            <a:rPr lang="en-GB" sz="1800" b="0" dirty="0">
                              <a:solidFill>
                                <a:schemeClr val="bg2"/>
                              </a:solidFill>
                              <a:latin typeface="+mj-lt"/>
                              <a:ea typeface="Cambria Math" panose="02040503050406030204" pitchFamily="18" charset="0"/>
                            </a:rPr>
                            <a:t>Find the probability that would </a:t>
                          </a:r>
                          <a:r>
                            <a:rPr lang="en-GB" sz="1800" b="1" dirty="0">
                              <a:solidFill>
                                <a:schemeClr val="bg2"/>
                              </a:solidFill>
                              <a:latin typeface="+mj-lt"/>
                              <a:ea typeface="Cambria Math" panose="02040503050406030204" pitchFamily="18" charset="0"/>
                            </a:rPr>
                            <a:t>not</a:t>
                          </a:r>
                          <a:r>
                            <a:rPr lang="en-GB" sz="1800" b="0" dirty="0">
                              <a:solidFill>
                                <a:schemeClr val="bg2"/>
                              </a:solidFill>
                              <a:latin typeface="+mj-lt"/>
                              <a:ea typeface="Cambria Math" panose="02040503050406030204" pitchFamily="18" charset="0"/>
                            </a:rPr>
                            <a:t> use the same trigonometric ratio.</a:t>
                          </a:r>
                          <a:br>
                            <a:rPr lang="en-GB" sz="1800" b="0" dirty="0">
                              <a:solidFill>
                                <a:schemeClr val="bg2"/>
                              </a:solidFill>
                              <a:latin typeface="+mj-lt"/>
                              <a:ea typeface="Cambria Math" panose="02040503050406030204" pitchFamily="18" charset="0"/>
                            </a:rPr>
                          </a:br>
                          <a14:m>
                            <m:oMath xmlns:m="http://schemas.openxmlformats.org/officeDocument/2006/math">
                              <m:r>
                                <a:rPr lang="en-GB" sz="2400" b="0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d>
                                <m:dPr>
                                  <m:ctrlPr>
                                    <a:rPr lang="en-GB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GB" sz="24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sz="24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num>
                                    <m:den>
                                      <m:r>
                                        <a:rPr lang="en-GB" sz="24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4</m:t>
                                      </m:r>
                                    </m:den>
                                  </m:f>
                                  <m:r>
                                    <a:rPr lang="en-GB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×</m:t>
                                  </m:r>
                                  <m:f>
                                    <m:fPr>
                                      <m:ctrlPr>
                                        <a:rPr lang="en-GB" sz="24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sz="24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num>
                                    <m:den>
                                      <m:r>
                                        <a:rPr lang="en-GB" sz="24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4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GB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GB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GB" sz="24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sz="24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GB" sz="24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4</m:t>
                                      </m:r>
                                    </m:den>
                                  </m:f>
                                  <m:r>
                                    <a:rPr lang="en-GB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×</m:t>
                                  </m:r>
                                  <m:f>
                                    <m:fPr>
                                      <m:ctrlPr>
                                        <a:rPr lang="en-GB" sz="24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sz="24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GB" sz="24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4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GB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GB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GB" sz="24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sz="24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GB" sz="24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4</m:t>
                                      </m:r>
                                    </m:den>
                                  </m:f>
                                  <m:r>
                                    <a:rPr lang="en-GB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×</m:t>
                                  </m:r>
                                  <m:f>
                                    <m:fPr>
                                      <m:ctrlPr>
                                        <a:rPr lang="en-GB" sz="24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sz="24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GB" sz="24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4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GB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=1−</m:t>
                              </m:r>
                              <m:f>
                                <m:fPr>
                                  <m:ctrlPr>
                                    <a:rPr lang="en-GB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n-GB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16</m:t>
                                  </m:r>
                                </m:den>
                              </m:f>
                              <m:r>
                                <a:rPr lang="en-GB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GB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16</m:t>
                                  </m:r>
                                </m:den>
                              </m:f>
                              <m:r>
                                <a:rPr lang="en-GB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GB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16</m:t>
                                  </m:r>
                                </m:den>
                              </m:f>
                              <m:r>
                                <a:rPr lang="en-GB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GB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num>
                                <m:den>
                                  <m:r>
                                    <a:rPr lang="en-GB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16</m:t>
                                  </m:r>
                                </m:den>
                              </m:f>
                              <m:r>
                                <a:rPr lang="en-GB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𝟓</m:t>
                                  </m:r>
                                </m:num>
                                <m:den>
                                  <m:r>
                                    <a:rPr lang="en-GB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𝟖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2400" b="1" kern="1200" dirty="0">
                              <a:solidFill>
                                <a:schemeClr val="bg2"/>
                              </a:solidFill>
                              <a:latin typeface="+mn-lt"/>
                              <a:ea typeface="Cambria Math" panose="02040503050406030204" pitchFamily="18" charset="0"/>
                              <a:cs typeface="+mn-cs"/>
                            </a:rPr>
                            <a:t> </a:t>
                          </a:r>
                          <a:br>
                            <a:rPr lang="en-GB" sz="2400" b="1" kern="1200" dirty="0">
                              <a:solidFill>
                                <a:schemeClr val="bg2"/>
                              </a:solidFill>
                              <a:latin typeface="+mn-lt"/>
                              <a:ea typeface="Cambria Math" panose="02040503050406030204" pitchFamily="18" charset="0"/>
                              <a:cs typeface="+mn-cs"/>
                            </a:rPr>
                          </a:br>
                          <a:r>
                            <a:rPr lang="en-GB" sz="800" b="1" kern="1200" dirty="0">
                              <a:solidFill>
                                <a:schemeClr val="bg2"/>
                              </a:solidFill>
                              <a:latin typeface="+mn-lt"/>
                              <a:ea typeface="Cambria Math" panose="02040503050406030204" pitchFamily="18" charset="0"/>
                              <a:cs typeface="+mn-cs"/>
                            </a:rPr>
                            <a:t> </a:t>
                          </a:r>
                          <a:endParaRPr lang="en-GB" sz="2400" b="0" dirty="0">
                            <a:solidFill>
                              <a:schemeClr val="bg2"/>
                            </a:solidFill>
                            <a:latin typeface="+mj-lt"/>
                            <a:ea typeface="Cambria Math" panose="02040503050406030204" pitchFamily="18" charset="0"/>
                          </a:endParaRPr>
                        </a:p>
                        <a:p>
                          <a:pPr marL="457200" marR="0" lvl="0" indent="-4572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AutoNum type="alphaLcParenR"/>
                            <a:tabLst/>
                            <a:defRPr/>
                          </a:pPr>
                          <a:r>
                            <a:rPr lang="en-GB" sz="2400" b="0" dirty="0">
                              <a:solidFill>
                                <a:schemeClr val="bg2"/>
                              </a:solidFill>
                              <a:latin typeface="+mj-lt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en-GB" sz="1800" b="0" dirty="0" err="1">
                              <a:solidFill>
                                <a:schemeClr val="bg2"/>
                              </a:solidFill>
                              <a:latin typeface="+mj-lt"/>
                              <a:ea typeface="Cambria Math" panose="02040503050406030204" pitchFamily="18" charset="0"/>
                            </a:rPr>
                            <a:t>Baktash</a:t>
                          </a:r>
                          <a:r>
                            <a:rPr lang="en-GB" sz="1800" b="0" dirty="0">
                              <a:solidFill>
                                <a:schemeClr val="bg2"/>
                              </a:solidFill>
                              <a:latin typeface="+mj-lt"/>
                              <a:ea typeface="Cambria Math" panose="02040503050406030204" pitchFamily="18" charset="0"/>
                            </a:rPr>
                            <a:t> chooses two questions at random to answer.</a:t>
                          </a:r>
                          <a:r>
                            <a:rPr lang="en-GB" sz="1800" b="0" baseline="0" dirty="0">
                              <a:solidFill>
                                <a:schemeClr val="bg2"/>
                              </a:solidFill>
                              <a:latin typeface="+mj-lt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en-GB" sz="1800" b="0" dirty="0">
                              <a:solidFill>
                                <a:schemeClr val="bg2"/>
                              </a:solidFill>
                              <a:latin typeface="+mj-lt"/>
                              <a:ea typeface="Cambria Math" panose="02040503050406030204" pitchFamily="18" charset="0"/>
                            </a:rPr>
                            <a:t>Find the probability both of his answers are greater than </a:t>
                          </a:r>
                          <a14:m>
                            <m:oMath xmlns:m="http://schemas.openxmlformats.org/officeDocument/2006/math">
                              <m:r>
                                <a:rPr lang="en-GB" sz="1800" b="0" i="1" dirty="0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oMath>
                          </a14:m>
                          <a:r>
                            <a:rPr lang="en-GB" sz="1800" b="0" dirty="0">
                              <a:solidFill>
                                <a:schemeClr val="bg2"/>
                              </a:solidFill>
                              <a:latin typeface="+mj-lt"/>
                              <a:ea typeface="Cambria Math" panose="02040503050406030204" pitchFamily="18" charset="0"/>
                            </a:rPr>
                            <a:t> cm.</a:t>
                          </a:r>
                          <a:r>
                            <a:rPr kumimoji="0" lang="en-GB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632E62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Cambria Math" panose="02040503050406030204" pitchFamily="18" charset="0"/>
                              <a:cs typeface="+mn-cs"/>
                            </a:rPr>
                            <a:t> </a:t>
                          </a:r>
                          <a:br>
                            <a:rPr kumimoji="0" lang="en-GB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632E62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Cambria Math" panose="02040503050406030204" pitchFamily="18" charset="0"/>
                              <a:cs typeface="+mn-cs"/>
                            </a:rPr>
                          </a:b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kumimoji="0" lang="en-GB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GB" sz="2400" b="0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kumimoji="0" lang="en-GB" sz="2400" b="0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kumimoji="0" lang="en-GB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  <m:f>
                                <m:fPr>
                                  <m:ctrlPr>
                                    <a:rPr kumimoji="0" lang="en-GB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GB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kumimoji="0" lang="en-GB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kumimoji="0" lang="en-GB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kumimoji="0" lang="en-GB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GB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kumimoji="0" lang="en-GB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12</m:t>
                                  </m:r>
                                </m:den>
                              </m:f>
                              <m:r>
                                <a:rPr kumimoji="0" lang="en-GB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kumimoji="0" lang="en-GB" sz="2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GB" sz="2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kumimoji="0" lang="en-GB" sz="2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𝟔</m:t>
                                  </m:r>
                                </m:den>
                              </m:f>
                            </m:oMath>
                          </a14:m>
                          <a:r>
                            <a:rPr kumimoji="0" lang="en-GB" sz="24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632E62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Cambria Math" panose="02040503050406030204" pitchFamily="18" charset="0"/>
                              <a:cs typeface="+mn-cs"/>
                            </a:rPr>
                            <a:t> </a:t>
                          </a:r>
                          <a:br>
                            <a:rPr kumimoji="0" lang="en-GB" sz="24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632E62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Cambria Math" panose="02040503050406030204" pitchFamily="18" charset="0"/>
                              <a:cs typeface="+mn-cs"/>
                            </a:rPr>
                          </a:br>
                          <a:r>
                            <a:rPr kumimoji="0" lang="en-GB" sz="8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632E62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Cambria Math" panose="02040503050406030204" pitchFamily="18" charset="0"/>
                              <a:cs typeface="+mn-cs"/>
                            </a:rPr>
                            <a:t> </a:t>
                          </a:r>
                          <a:endParaRPr lang="en-GB" sz="2400" b="0" dirty="0">
                            <a:solidFill>
                              <a:schemeClr val="bg2"/>
                            </a:solidFill>
                            <a:latin typeface="+mj-lt"/>
                            <a:ea typeface="Cambria Math" panose="02040503050406030204" pitchFamily="18" charset="0"/>
                          </a:endParaRPr>
                        </a:p>
                        <a:p>
                          <a:pPr marL="457200" marR="0" indent="-4572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AutoNum type="alphaLcParenR"/>
                            <a:tabLst/>
                            <a:defRPr/>
                          </a:pPr>
                          <a:r>
                            <a:rPr lang="en-GB" sz="2400" b="0" dirty="0">
                              <a:solidFill>
                                <a:schemeClr val="bg2"/>
                              </a:solidFill>
                              <a:latin typeface="+mj-lt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en-GB" sz="1800" b="0" dirty="0">
                              <a:solidFill>
                                <a:schemeClr val="bg2"/>
                              </a:solidFill>
                              <a:latin typeface="+mj-lt"/>
                              <a:ea typeface="Cambria Math" panose="02040503050406030204" pitchFamily="18" charset="0"/>
                            </a:rPr>
                            <a:t>Casey answers all four questions, but randomly guesses each time whether to use sin, cos or tan. Find the probability he guesses correctly all four times.</a:t>
                          </a:r>
                          <a:br>
                            <a:rPr lang="en-GB" sz="1800" b="0" dirty="0">
                              <a:solidFill>
                                <a:schemeClr val="bg2"/>
                              </a:solidFill>
                              <a:latin typeface="+mj-lt"/>
                              <a:ea typeface="Cambria Math" panose="02040503050406030204" pitchFamily="18" charset="0"/>
                            </a:rPr>
                          </a:b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kumimoji="0" lang="en-GB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GB" sz="2400" b="0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kumimoji="0" lang="en-GB" sz="2400" b="0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kumimoji="0" lang="en-GB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  <m:f>
                                <m:fPr>
                                  <m:ctrlPr>
                                    <a:rPr kumimoji="0" lang="en-GB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GB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kumimoji="0" lang="en-GB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kumimoji="0" lang="en-GB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  <m:f>
                                <m:fPr>
                                  <m:ctrlPr>
                                    <a:rPr kumimoji="0" lang="en-GB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GB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kumimoji="0" lang="en-GB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kumimoji="0" lang="en-GB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  <m:f>
                                <m:fPr>
                                  <m:ctrlPr>
                                    <a:rPr kumimoji="0" lang="en-GB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GB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kumimoji="0" lang="en-GB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kumimoji="0" lang="en-GB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kumimoji="0" lang="en-GB" sz="2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GB" sz="2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kumimoji="0" lang="en-GB" sz="2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𝟖𝟏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800" b="0" dirty="0">
                              <a:solidFill>
                                <a:schemeClr val="bg2"/>
                              </a:solidFill>
                              <a:latin typeface="+mj-lt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0604051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3" name="Table 5">
                <a:extLst>
                  <a:ext uri="{FF2B5EF4-FFF2-40B4-BE49-F238E27FC236}">
                    <a16:creationId xmlns:a16="http://schemas.microsoft.com/office/drawing/2014/main" id="{4706D8CA-1118-D3A2-326C-68D99B76D6A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45682558"/>
                  </p:ext>
                </p:extLst>
              </p:nvPr>
            </p:nvGraphicFramePr>
            <p:xfrm>
              <a:off x="250264" y="3271870"/>
              <a:ext cx="11556000" cy="349402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556000">
                      <a:extLst>
                        <a:ext uri="{9D8B030D-6E8A-4147-A177-3AD203B41FA5}">
                          <a16:colId xmlns:a16="http://schemas.microsoft.com/office/drawing/2014/main" val="1829485005"/>
                        </a:ext>
                      </a:extLst>
                    </a:gridCol>
                  </a:tblGrid>
                  <a:tr h="349402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5"/>
                          <a:stretch>
                            <a:fillRect t="-2899" b="-253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06040516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3387583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0CB022-E02E-F9C3-2D4B-791E381398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37E41D1-8352-2021-BEBE-D4DE5F2E904F}"/>
              </a:ext>
            </a:extLst>
          </p:cNvPr>
          <p:cNvSpPr txBox="1"/>
          <p:nvPr/>
        </p:nvSpPr>
        <p:spPr>
          <a:xfrm>
            <a:off x="122725" y="372862"/>
            <a:ext cx="6810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632E62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Probability with… 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632E62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Vectors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B0431FD-5FF1-E54E-E64E-46EEE0185E79}"/>
              </a:ext>
            </a:extLst>
          </p:cNvPr>
          <p:cNvSpPr/>
          <p:nvPr/>
        </p:nvSpPr>
        <p:spPr>
          <a:xfrm>
            <a:off x="8423565" y="6467079"/>
            <a:ext cx="3731491" cy="3925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@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nathanday.bsky.social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5">
                <a:extLst>
                  <a:ext uri="{FF2B5EF4-FFF2-40B4-BE49-F238E27FC236}">
                    <a16:creationId xmlns:a16="http://schemas.microsoft.com/office/drawing/2014/main" id="{53810BBD-F64F-11CE-AA25-71243C068FE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96114689"/>
                  </p:ext>
                </p:extLst>
              </p:nvPr>
            </p:nvGraphicFramePr>
            <p:xfrm>
              <a:off x="250263" y="3023323"/>
              <a:ext cx="11941737" cy="331019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941737">
                      <a:extLst>
                        <a:ext uri="{9D8B030D-6E8A-4147-A177-3AD203B41FA5}">
                          <a16:colId xmlns:a16="http://schemas.microsoft.com/office/drawing/2014/main" val="1829485005"/>
                        </a:ext>
                      </a:extLst>
                    </a:gridCol>
                  </a:tblGrid>
                  <a:tr h="392545">
                    <a:tc>
                      <a:txBody>
                        <a:bodyPr/>
                        <a:lstStyle/>
                        <a:p>
                          <a:pPr marL="457200" indent="-457200" algn="l">
                            <a:buAutoNum type="alphaLcParenR"/>
                          </a:pPr>
                          <a:r>
                            <a:rPr lang="en-GB" sz="2300" b="0" dirty="0">
                              <a:solidFill>
                                <a:schemeClr val="bg2"/>
                              </a:solidFill>
                              <a:latin typeface="+mj-lt"/>
                              <a:ea typeface="Cambria Math" panose="02040503050406030204" pitchFamily="18" charset="0"/>
                            </a:rPr>
                            <a:t>Aaron and Anja choose two different vectors at random.</a:t>
                          </a:r>
                          <a:br>
                            <a:rPr lang="en-GB" sz="2300" b="0" dirty="0">
                              <a:solidFill>
                                <a:schemeClr val="bg2"/>
                              </a:solidFill>
                              <a:latin typeface="+mj-lt"/>
                              <a:ea typeface="Cambria Math" panose="02040503050406030204" pitchFamily="18" charset="0"/>
                            </a:rPr>
                          </a:br>
                          <a:r>
                            <a:rPr lang="en-GB" sz="2300" b="0" dirty="0">
                              <a:solidFill>
                                <a:schemeClr val="bg2"/>
                              </a:solidFill>
                              <a:latin typeface="+mj-lt"/>
                              <a:ea typeface="Cambria Math" panose="02040503050406030204" pitchFamily="18" charset="0"/>
                            </a:rPr>
                            <a:t>Find the probability their vectors are parallel.</a:t>
                          </a:r>
                          <a:br>
                            <a:rPr lang="en-GB" sz="2300" b="0" dirty="0">
                              <a:solidFill>
                                <a:schemeClr val="bg2"/>
                              </a:solidFill>
                              <a:latin typeface="+mj-lt"/>
                              <a:ea typeface="Cambria Math" panose="02040503050406030204" pitchFamily="18" charset="0"/>
                            </a:rPr>
                          </a:br>
                          <a:endParaRPr lang="en-GB" sz="2300" b="0" dirty="0">
                            <a:solidFill>
                              <a:schemeClr val="bg2"/>
                            </a:solidFill>
                            <a:latin typeface="+mj-lt"/>
                            <a:ea typeface="Cambria Math" panose="02040503050406030204" pitchFamily="18" charset="0"/>
                          </a:endParaRPr>
                        </a:p>
                        <a:p>
                          <a:pPr marL="457200" indent="-457200" algn="l">
                            <a:buAutoNum type="alphaLcParenR"/>
                          </a:pPr>
                          <a:r>
                            <a:rPr lang="en-GB" sz="2300" b="0" dirty="0">
                              <a:solidFill>
                                <a:schemeClr val="bg2"/>
                              </a:solidFill>
                              <a:latin typeface="+mj-lt"/>
                              <a:ea typeface="Cambria Math" panose="02040503050406030204" pitchFamily="18" charset="0"/>
                            </a:rPr>
                            <a:t>Blaine chooses three different vectors at random.</a:t>
                          </a:r>
                          <a:br>
                            <a:rPr lang="en-GB" sz="2300" b="0" dirty="0">
                              <a:solidFill>
                                <a:schemeClr val="bg2"/>
                              </a:solidFill>
                              <a:latin typeface="+mj-lt"/>
                              <a:ea typeface="Cambria Math" panose="02040503050406030204" pitchFamily="18" charset="0"/>
                            </a:rPr>
                          </a:br>
                          <a:r>
                            <a:rPr lang="en-GB" sz="2300" b="0" dirty="0">
                              <a:solidFill>
                                <a:schemeClr val="bg2"/>
                              </a:solidFill>
                              <a:latin typeface="+mj-lt"/>
                              <a:ea typeface="Cambria Math" panose="02040503050406030204" pitchFamily="18" charset="0"/>
                            </a:rPr>
                            <a:t>Find the probability that none of the three vectors describe a horizontal movement.</a:t>
                          </a:r>
                          <a:br>
                            <a:rPr lang="en-GB" sz="2300" b="0" dirty="0">
                              <a:solidFill>
                                <a:schemeClr val="bg2"/>
                              </a:solidFill>
                              <a:latin typeface="+mj-lt"/>
                              <a:ea typeface="Cambria Math" panose="02040503050406030204" pitchFamily="18" charset="0"/>
                            </a:rPr>
                          </a:br>
                          <a:endParaRPr lang="en-GB" sz="2300" b="0" dirty="0">
                            <a:solidFill>
                              <a:schemeClr val="bg2"/>
                            </a:solidFill>
                            <a:latin typeface="+mj-lt"/>
                            <a:ea typeface="Cambria Math" panose="02040503050406030204" pitchFamily="18" charset="0"/>
                          </a:endParaRPr>
                        </a:p>
                        <a:p>
                          <a:pPr marL="457200" indent="-457200" algn="l">
                            <a:buAutoNum type="alphaLcParenR"/>
                          </a:pPr>
                          <a:r>
                            <a:rPr lang="en-GB" sz="2300" b="0" dirty="0">
                              <a:solidFill>
                                <a:schemeClr val="bg2"/>
                              </a:solidFill>
                              <a:latin typeface="+mj-lt"/>
                              <a:ea typeface="Cambria Math" panose="02040503050406030204" pitchFamily="18" charset="0"/>
                            </a:rPr>
                            <a:t>Charlotte keeps choosing any of the </a:t>
                          </a:r>
                          <a14:m>
                            <m:oMath xmlns:m="http://schemas.openxmlformats.org/officeDocument/2006/math">
                              <m:r>
                                <a:rPr lang="en-GB" sz="23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12</m:t>
                              </m:r>
                            </m:oMath>
                          </a14:m>
                          <a:r>
                            <a:rPr lang="en-GB" sz="2300" b="0" baseline="0" dirty="0">
                              <a:solidFill>
                                <a:schemeClr val="bg2"/>
                              </a:solidFill>
                              <a:latin typeface="+mj-lt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en-GB" sz="2300" b="0" dirty="0">
                              <a:solidFill>
                                <a:schemeClr val="bg2"/>
                              </a:solidFill>
                              <a:latin typeface="+mj-lt"/>
                              <a:ea typeface="Cambria Math" panose="02040503050406030204" pitchFamily="18" charset="0"/>
                            </a:rPr>
                            <a:t>vectors at random until she gets one parallel to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GB" sz="23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GB" sz="2300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GB" sz="2300" b="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GB" sz="2300" b="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</m:oMath>
                          </a14:m>
                          <a:r>
                            <a:rPr lang="en-GB" sz="2300" b="0" dirty="0">
                              <a:solidFill>
                                <a:schemeClr val="bg2"/>
                              </a:solidFill>
                              <a:latin typeface="+mj-lt"/>
                              <a:ea typeface="Cambria Math" panose="02040503050406030204" pitchFamily="18" charset="0"/>
                            </a:rPr>
                            <a:t>.</a:t>
                          </a:r>
                          <a:br>
                            <a:rPr lang="en-GB" sz="2300" b="0" dirty="0">
                              <a:solidFill>
                                <a:schemeClr val="bg2"/>
                              </a:solidFill>
                              <a:latin typeface="+mj-lt"/>
                              <a:ea typeface="Cambria Math" panose="02040503050406030204" pitchFamily="18" charset="0"/>
                            </a:rPr>
                          </a:br>
                          <a:r>
                            <a:rPr lang="en-GB" sz="2300" b="0" dirty="0">
                              <a:solidFill>
                                <a:schemeClr val="bg2"/>
                              </a:solidFill>
                              <a:latin typeface="+mj-lt"/>
                              <a:ea typeface="Cambria Math" panose="02040503050406030204" pitchFamily="18" charset="0"/>
                            </a:rPr>
                            <a:t>Find</a:t>
                          </a:r>
                          <a:r>
                            <a:rPr lang="en-GB" sz="2300" b="0" baseline="0" dirty="0">
                              <a:solidFill>
                                <a:schemeClr val="bg2"/>
                              </a:solidFill>
                              <a:latin typeface="+mj-lt"/>
                              <a:ea typeface="Cambria Math" panose="02040503050406030204" pitchFamily="18" charset="0"/>
                            </a:rPr>
                            <a:t> the probability she is successful on her fourth attempt. </a:t>
                          </a:r>
                          <a:endParaRPr lang="en-GB" sz="2300" b="0" dirty="0">
                            <a:solidFill>
                              <a:schemeClr val="bg2"/>
                            </a:solidFill>
                            <a:latin typeface="+mj-lt"/>
                            <a:ea typeface="Cambria Math" panose="02040503050406030204" pitchFamily="18" charset="0"/>
                          </a:endParaRPr>
                        </a:p>
                        <a:p>
                          <a:pPr marL="342900" indent="-342900" algn="l">
                            <a:buAutoNum type="alphaLcParenR"/>
                          </a:pPr>
                          <a:endParaRPr lang="en-GB" sz="1800" b="0" dirty="0">
                            <a:solidFill>
                              <a:schemeClr val="bg2"/>
                            </a:solidFill>
                            <a:latin typeface="+mj-lt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0604051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5">
                <a:extLst>
                  <a:ext uri="{FF2B5EF4-FFF2-40B4-BE49-F238E27FC236}">
                    <a16:creationId xmlns:a16="http://schemas.microsoft.com/office/drawing/2014/main" id="{53810BBD-F64F-11CE-AA25-71243C068FE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96114689"/>
                  </p:ext>
                </p:extLst>
              </p:nvPr>
            </p:nvGraphicFramePr>
            <p:xfrm>
              <a:off x="250263" y="3023323"/>
              <a:ext cx="11941737" cy="331019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941737">
                      <a:extLst>
                        <a:ext uri="{9D8B030D-6E8A-4147-A177-3AD203B41FA5}">
                          <a16:colId xmlns:a16="http://schemas.microsoft.com/office/drawing/2014/main" val="1829485005"/>
                        </a:ext>
                      </a:extLst>
                    </a:gridCol>
                  </a:tblGrid>
                  <a:tr h="331019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3065" r="-10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0604051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B2CAA426-CB6B-0079-1C11-052B5B84F7A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76659238"/>
                  </p:ext>
                </p:extLst>
              </p:nvPr>
            </p:nvGraphicFramePr>
            <p:xfrm>
              <a:off x="423332" y="1159932"/>
              <a:ext cx="10589226" cy="170211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764871">
                      <a:extLst>
                        <a:ext uri="{9D8B030D-6E8A-4147-A177-3AD203B41FA5}">
                          <a16:colId xmlns:a16="http://schemas.microsoft.com/office/drawing/2014/main" val="832189213"/>
                        </a:ext>
                      </a:extLst>
                    </a:gridCol>
                    <a:gridCol w="1764871">
                      <a:extLst>
                        <a:ext uri="{9D8B030D-6E8A-4147-A177-3AD203B41FA5}">
                          <a16:colId xmlns:a16="http://schemas.microsoft.com/office/drawing/2014/main" val="2472654189"/>
                        </a:ext>
                      </a:extLst>
                    </a:gridCol>
                    <a:gridCol w="1764871">
                      <a:extLst>
                        <a:ext uri="{9D8B030D-6E8A-4147-A177-3AD203B41FA5}">
                          <a16:colId xmlns:a16="http://schemas.microsoft.com/office/drawing/2014/main" val="3194160879"/>
                        </a:ext>
                      </a:extLst>
                    </a:gridCol>
                    <a:gridCol w="1764871">
                      <a:extLst>
                        <a:ext uri="{9D8B030D-6E8A-4147-A177-3AD203B41FA5}">
                          <a16:colId xmlns:a16="http://schemas.microsoft.com/office/drawing/2014/main" val="3401484478"/>
                        </a:ext>
                      </a:extLst>
                    </a:gridCol>
                    <a:gridCol w="1764871">
                      <a:extLst>
                        <a:ext uri="{9D8B030D-6E8A-4147-A177-3AD203B41FA5}">
                          <a16:colId xmlns:a16="http://schemas.microsoft.com/office/drawing/2014/main" val="1782088660"/>
                        </a:ext>
                      </a:extLst>
                    </a:gridCol>
                    <a:gridCol w="1764871">
                      <a:extLst>
                        <a:ext uri="{9D8B030D-6E8A-4147-A177-3AD203B41FA5}">
                          <a16:colId xmlns:a16="http://schemas.microsoft.com/office/drawing/2014/main" val="1596634417"/>
                        </a:ext>
                      </a:extLst>
                    </a:gridCol>
                  </a:tblGrid>
                  <a:tr h="85105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GB" sz="240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GB" sz="240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GB" sz="2400" b="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6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GB" sz="2400" b="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−2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</m:oMath>
                          </a14:m>
                          <a:r>
                            <a:rPr lang="en-GB" sz="2400" dirty="0">
                              <a:solidFill>
                                <a:schemeClr val="bg2"/>
                              </a:solidFill>
                            </a:rPr>
                            <a:t> </a:t>
                          </a:r>
                        </a:p>
                      </a:txBody>
                      <a:tcPr anchor="ctr">
                        <a:lnL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GB" sz="240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GB" sz="240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GB" sz="2400" b="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GB" sz="2400" b="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GB" sz="2400" b="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</m:oMath>
                          </a14:m>
                          <a:r>
                            <a:rPr lang="en-GB" sz="2400" dirty="0">
                              <a:solidFill>
                                <a:schemeClr val="bg2"/>
                              </a:solidFill>
                            </a:rPr>
                            <a:t> 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GB" sz="240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GB" sz="240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GB" sz="2400" b="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GB" sz="2400" b="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GB" sz="2400" b="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</m:oMath>
                          </a14:m>
                          <a:r>
                            <a:rPr lang="en-GB" sz="2400" dirty="0">
                              <a:solidFill>
                                <a:schemeClr val="bg2"/>
                              </a:solidFill>
                            </a:rPr>
                            <a:t> 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GB" sz="240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GB" sz="240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GB" sz="2400" b="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GB" sz="2400" b="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5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GB" sz="2400" b="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</m:oMath>
                          </a14:m>
                          <a:r>
                            <a:rPr lang="en-GB" sz="2400" dirty="0">
                              <a:solidFill>
                                <a:schemeClr val="bg2"/>
                              </a:solidFill>
                            </a:rPr>
                            <a:t> 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GB" sz="240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GB" sz="240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GB" sz="2400" b="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GB" sz="2400" b="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</m:oMath>
                          </a14:m>
                          <a:r>
                            <a:rPr lang="en-GB" sz="2400" dirty="0">
                              <a:solidFill>
                                <a:schemeClr val="bg2"/>
                              </a:solidFill>
                            </a:rPr>
                            <a:t> 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GB" sz="240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GB" sz="240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GB" sz="2400" b="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GB" sz="2400" b="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6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</m:oMath>
                          </a14:m>
                          <a:r>
                            <a:rPr lang="en-GB" sz="2400" dirty="0">
                              <a:solidFill>
                                <a:schemeClr val="bg2"/>
                              </a:solidFill>
                            </a:rPr>
                            <a:t> 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89528256"/>
                      </a:ext>
                    </a:extLst>
                  </a:tr>
                  <a:tr h="85105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GB" sz="240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GB" sz="240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a:rPr lang="en-GB" sz="2400" b="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GB" sz="2400" b="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</m:oMath>
                          </a14:m>
                          <a:r>
                            <a:rPr lang="en-GB" sz="2400" dirty="0">
                              <a:solidFill>
                                <a:schemeClr val="bg2"/>
                              </a:solidFill>
                            </a:rPr>
                            <a:t> </a:t>
                          </a:r>
                        </a:p>
                      </a:txBody>
                      <a:tcPr anchor="ctr">
                        <a:lnL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GB" sz="240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GB" sz="240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GB" sz="2400" b="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GB" sz="2400" b="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</m:oMath>
                          </a14:m>
                          <a:r>
                            <a:rPr lang="en-GB" sz="2400" dirty="0">
                              <a:solidFill>
                                <a:schemeClr val="bg2"/>
                              </a:solidFill>
                            </a:rPr>
                            <a:t> 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GB" sz="240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GB" sz="240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GB" sz="2400" b="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GB" sz="2400" b="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</m:oMath>
                          </a14:m>
                          <a:r>
                            <a:rPr lang="en-GB" sz="2400" dirty="0">
                              <a:solidFill>
                                <a:schemeClr val="bg2"/>
                              </a:solidFill>
                            </a:rPr>
                            <a:t> 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GB" sz="240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GB" sz="240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GB" sz="2400" b="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9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GB" sz="2400" b="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−3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</m:oMath>
                          </a14:m>
                          <a:r>
                            <a:rPr lang="en-GB" sz="2400" dirty="0">
                              <a:solidFill>
                                <a:schemeClr val="bg2"/>
                              </a:solidFill>
                            </a:rPr>
                            <a:t> 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GB" sz="240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GB" sz="240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GB" sz="2400" b="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GB" sz="2400" b="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6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GB" sz="2400" b="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</m:oMath>
                          </a14:m>
                          <a:r>
                            <a:rPr lang="en-GB" sz="2400" dirty="0">
                              <a:solidFill>
                                <a:schemeClr val="bg2"/>
                              </a:solidFill>
                            </a:rPr>
                            <a:t> 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GB" sz="240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GB" sz="240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GB" sz="2400" b="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GB" sz="2400" b="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−9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</m:oMath>
                          </a14:m>
                          <a:r>
                            <a:rPr lang="en-GB" sz="2400" dirty="0">
                              <a:solidFill>
                                <a:schemeClr val="bg2"/>
                              </a:solidFill>
                            </a:rPr>
                            <a:t> 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2407496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B2CAA426-CB6B-0079-1C11-052B5B84F7A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76659238"/>
                  </p:ext>
                </p:extLst>
              </p:nvPr>
            </p:nvGraphicFramePr>
            <p:xfrm>
              <a:off x="423332" y="1159932"/>
              <a:ext cx="10589226" cy="170211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764871">
                      <a:extLst>
                        <a:ext uri="{9D8B030D-6E8A-4147-A177-3AD203B41FA5}">
                          <a16:colId xmlns:a16="http://schemas.microsoft.com/office/drawing/2014/main" val="832189213"/>
                        </a:ext>
                      </a:extLst>
                    </a:gridCol>
                    <a:gridCol w="1764871">
                      <a:extLst>
                        <a:ext uri="{9D8B030D-6E8A-4147-A177-3AD203B41FA5}">
                          <a16:colId xmlns:a16="http://schemas.microsoft.com/office/drawing/2014/main" val="2472654189"/>
                        </a:ext>
                      </a:extLst>
                    </a:gridCol>
                    <a:gridCol w="1764871">
                      <a:extLst>
                        <a:ext uri="{9D8B030D-6E8A-4147-A177-3AD203B41FA5}">
                          <a16:colId xmlns:a16="http://schemas.microsoft.com/office/drawing/2014/main" val="3194160879"/>
                        </a:ext>
                      </a:extLst>
                    </a:gridCol>
                    <a:gridCol w="1764871">
                      <a:extLst>
                        <a:ext uri="{9D8B030D-6E8A-4147-A177-3AD203B41FA5}">
                          <a16:colId xmlns:a16="http://schemas.microsoft.com/office/drawing/2014/main" val="3401484478"/>
                        </a:ext>
                      </a:extLst>
                    </a:gridCol>
                    <a:gridCol w="1764871">
                      <a:extLst>
                        <a:ext uri="{9D8B030D-6E8A-4147-A177-3AD203B41FA5}">
                          <a16:colId xmlns:a16="http://schemas.microsoft.com/office/drawing/2014/main" val="1782088660"/>
                        </a:ext>
                      </a:extLst>
                    </a:gridCol>
                    <a:gridCol w="1764871">
                      <a:extLst>
                        <a:ext uri="{9D8B030D-6E8A-4147-A177-3AD203B41FA5}">
                          <a16:colId xmlns:a16="http://schemas.microsoft.com/office/drawing/2014/main" val="1596634417"/>
                        </a:ext>
                      </a:extLst>
                    </a:gridCol>
                  </a:tblGrid>
                  <a:tr h="85105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r="-501439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0000" r="-401439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98571" r="-298571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00719" r="-200719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00719" r="-100719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500719" r="-719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89528256"/>
                      </a:ext>
                    </a:extLst>
                  </a:tr>
                  <a:tr h="85105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t="-101493" r="-501439" b="-14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0000" t="-101493" r="-401439" b="-14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98571" t="-101493" r="-298571" b="-14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00719" t="-101493" r="-200719" b="-14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00719" t="-101493" r="-100719" b="-14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500719" t="-101493" r="-719" b="-149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2407496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3623074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62546A-2570-624C-F407-20FA19ED70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B5859F4-8DA3-E4E1-37ED-4D57DF8F27E0}"/>
              </a:ext>
            </a:extLst>
          </p:cNvPr>
          <p:cNvSpPr txBox="1"/>
          <p:nvPr/>
        </p:nvSpPr>
        <p:spPr>
          <a:xfrm>
            <a:off x="122725" y="372862"/>
            <a:ext cx="6810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632E62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Probability with… 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632E62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Vectors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A416E40-9BFA-18E7-3C11-F996E937CAD6}"/>
              </a:ext>
            </a:extLst>
          </p:cNvPr>
          <p:cNvSpPr/>
          <p:nvPr/>
        </p:nvSpPr>
        <p:spPr>
          <a:xfrm>
            <a:off x="8423565" y="6467079"/>
            <a:ext cx="3731491" cy="3925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@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nathanday.bsky.social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5">
                <a:extLst>
                  <a:ext uri="{FF2B5EF4-FFF2-40B4-BE49-F238E27FC236}">
                    <a16:creationId xmlns:a16="http://schemas.microsoft.com/office/drawing/2014/main" id="{ED2823C0-F9C8-09A5-EE12-BE288519250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93561091"/>
                  </p:ext>
                </p:extLst>
              </p:nvPr>
            </p:nvGraphicFramePr>
            <p:xfrm>
              <a:off x="250263" y="3023323"/>
              <a:ext cx="11786023" cy="385914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786023">
                      <a:extLst>
                        <a:ext uri="{9D8B030D-6E8A-4147-A177-3AD203B41FA5}">
                          <a16:colId xmlns:a16="http://schemas.microsoft.com/office/drawing/2014/main" val="1829485005"/>
                        </a:ext>
                      </a:extLst>
                    </a:gridCol>
                  </a:tblGrid>
                  <a:tr h="392545">
                    <a:tc>
                      <a:txBody>
                        <a:bodyPr/>
                        <a:lstStyle/>
                        <a:p>
                          <a:pPr marL="457200" marR="0" lvl="0" indent="-4572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AutoNum type="alphaLcParenR"/>
                            <a:tabLst/>
                            <a:defRPr/>
                          </a:pPr>
                          <a:r>
                            <a:rPr lang="en-GB" sz="2400" b="0" dirty="0">
                              <a:solidFill>
                                <a:schemeClr val="bg2"/>
                              </a:solidFill>
                              <a:latin typeface="+mj-lt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en-GB" sz="1800" b="0" dirty="0">
                              <a:solidFill>
                                <a:schemeClr val="bg2"/>
                              </a:solidFill>
                              <a:latin typeface="+mj-lt"/>
                              <a:ea typeface="Cambria Math" panose="02040503050406030204" pitchFamily="18" charset="0"/>
                            </a:rPr>
                            <a:t>Aaron and Anja choose two different vectors at random. Find the probability their vectors are parallel.</a:t>
                          </a:r>
                          <a:r>
                            <a:rPr kumimoji="0" lang="en-GB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632E62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Cambria Math" panose="02040503050406030204" pitchFamily="18" charset="0"/>
                              <a:cs typeface="+mn-cs"/>
                            </a:rPr>
                            <a:t> </a:t>
                          </a:r>
                          <a:br>
                            <a:rPr kumimoji="0" lang="en-GB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632E62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Cambria Math" panose="02040503050406030204" pitchFamily="18" charset="0"/>
                              <a:cs typeface="+mn-cs"/>
                            </a:rPr>
                          </a:b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kumimoji="0" lang="en-GB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kumimoji="0" lang="en-GB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kumimoji="0" lang="en-GB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4</m:t>
                                      </m:r>
                                    </m:num>
                                    <m:den>
                                      <m:r>
                                        <a:rPr kumimoji="0" lang="en-GB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12</m:t>
                                      </m:r>
                                    </m:den>
                                  </m:f>
                                  <m:r>
                                    <a:rPr kumimoji="0" lang="en-GB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×</m:t>
                                  </m:r>
                                  <m:f>
                                    <m:fPr>
                                      <m:ctrlPr>
                                        <a:rPr kumimoji="0" lang="en-GB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kumimoji="0" lang="en-GB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3</m:t>
                                      </m:r>
                                    </m:num>
                                    <m:den>
                                      <m:r>
                                        <a:rPr kumimoji="0" lang="en-GB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11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kumimoji="0" lang="en-GB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kumimoji="0" lang="en-GB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kumimoji="0" lang="en-GB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kumimoji="0" lang="en-GB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3</m:t>
                                      </m:r>
                                    </m:num>
                                    <m:den>
                                      <m:r>
                                        <a:rPr kumimoji="0" lang="en-GB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12</m:t>
                                      </m:r>
                                    </m:den>
                                  </m:f>
                                  <m:r>
                                    <a:rPr kumimoji="0" lang="en-GB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×</m:t>
                                  </m:r>
                                  <m:f>
                                    <m:fPr>
                                      <m:ctrlPr>
                                        <a:rPr kumimoji="0" lang="en-GB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kumimoji="0" lang="en-GB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2</m:t>
                                      </m:r>
                                    </m:num>
                                    <m:den>
                                      <m:r>
                                        <a:rPr kumimoji="0" lang="en-GB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11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kumimoji="0" lang="en-GB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kumimoji="0" lang="en-GB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kumimoji="0" lang="en-GB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kumimoji="0" lang="en-GB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2</m:t>
                                      </m:r>
                                    </m:num>
                                    <m:den>
                                      <m:r>
                                        <a:rPr kumimoji="0" lang="en-GB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12</m:t>
                                      </m:r>
                                    </m:den>
                                  </m:f>
                                  <m:r>
                                    <a:rPr kumimoji="0" lang="en-GB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×</m:t>
                                  </m:r>
                                  <m:f>
                                    <m:fPr>
                                      <m:ctrlPr>
                                        <a:rPr kumimoji="0" lang="en-GB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kumimoji="0" lang="en-GB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kumimoji="0" lang="en-GB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11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kumimoji="0" lang="en-GB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kumimoji="0" lang="en-GB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GB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12</m:t>
                                  </m:r>
                                </m:num>
                                <m:den>
                                  <m:r>
                                    <a:rPr kumimoji="0" lang="en-GB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132</m:t>
                                  </m:r>
                                </m:den>
                              </m:f>
                              <m:r>
                                <a:rPr kumimoji="0" lang="en-GB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kumimoji="0" lang="en-GB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GB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6</m:t>
                                  </m:r>
                                </m:num>
                                <m:den>
                                  <m:r>
                                    <a:rPr kumimoji="0" lang="en-GB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132</m:t>
                                  </m:r>
                                </m:den>
                              </m:f>
                              <m:r>
                                <a:rPr kumimoji="0" lang="en-GB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kumimoji="0" lang="en-GB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GB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kumimoji="0" lang="en-GB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132</m:t>
                                  </m:r>
                                </m:den>
                              </m:f>
                              <m:r>
                                <a:rPr kumimoji="0" lang="en-GB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kumimoji="0" lang="en-GB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GB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20</m:t>
                                  </m:r>
                                </m:num>
                                <m:den>
                                  <m:r>
                                    <a:rPr kumimoji="0" lang="en-GB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132</m:t>
                                  </m:r>
                                </m:den>
                              </m:f>
                              <m:r>
                                <a:rPr kumimoji="0" lang="en-GB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kumimoji="0" lang="en-GB" sz="2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GB" sz="2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𝟓</m:t>
                                  </m:r>
                                </m:num>
                                <m:den>
                                  <m:r>
                                    <a:rPr kumimoji="0" lang="en-GB" sz="2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𝟑𝟑</m:t>
                                  </m:r>
                                </m:den>
                              </m:f>
                            </m:oMath>
                          </a14:m>
                          <a:r>
                            <a:rPr kumimoji="0" lang="en-GB" sz="24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632E62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Cambria Math" panose="02040503050406030204" pitchFamily="18" charset="0"/>
                              <a:cs typeface="+mn-cs"/>
                            </a:rPr>
                            <a:t> </a:t>
                          </a:r>
                          <a:br>
                            <a:rPr kumimoji="0" lang="en-GB" sz="24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632E62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Cambria Math" panose="02040503050406030204" pitchFamily="18" charset="0"/>
                              <a:cs typeface="+mn-cs"/>
                            </a:rPr>
                          </a:br>
                          <a:r>
                            <a:rPr kumimoji="0" lang="en-GB" sz="8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632E62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Cambria Math" panose="02040503050406030204" pitchFamily="18" charset="0"/>
                              <a:cs typeface="+mn-cs"/>
                            </a:rPr>
                            <a:t> </a:t>
                          </a:r>
                          <a:endParaRPr lang="en-GB" sz="2400" b="0" dirty="0">
                            <a:solidFill>
                              <a:schemeClr val="bg2"/>
                            </a:solidFill>
                            <a:latin typeface="+mj-lt"/>
                            <a:ea typeface="Cambria Math" panose="02040503050406030204" pitchFamily="18" charset="0"/>
                          </a:endParaRPr>
                        </a:p>
                        <a:p>
                          <a:pPr marL="457200" marR="0" lvl="0" indent="-4572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AutoNum type="alphaLcParenR"/>
                            <a:tabLst/>
                            <a:defRPr/>
                          </a:pPr>
                          <a:r>
                            <a:rPr lang="en-GB" sz="2400" b="0" dirty="0">
                              <a:solidFill>
                                <a:schemeClr val="bg2"/>
                              </a:solidFill>
                              <a:latin typeface="+mj-lt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en-GB" sz="1800" b="0" dirty="0">
                              <a:solidFill>
                                <a:schemeClr val="bg2"/>
                              </a:solidFill>
                              <a:latin typeface="+mj-lt"/>
                              <a:ea typeface="Cambria Math" panose="02040503050406030204" pitchFamily="18" charset="0"/>
                            </a:rPr>
                            <a:t>Blaine chooses three different vectors at random.</a:t>
                          </a:r>
                          <a:br>
                            <a:rPr lang="en-GB" sz="1800" b="0" dirty="0">
                              <a:solidFill>
                                <a:schemeClr val="bg2"/>
                              </a:solidFill>
                              <a:latin typeface="+mj-lt"/>
                              <a:ea typeface="Cambria Math" panose="02040503050406030204" pitchFamily="18" charset="0"/>
                            </a:rPr>
                          </a:br>
                          <a:r>
                            <a:rPr lang="en-GB" sz="1800" b="0" dirty="0">
                              <a:solidFill>
                                <a:schemeClr val="bg2"/>
                              </a:solidFill>
                              <a:latin typeface="+mj-lt"/>
                              <a:ea typeface="Cambria Math" panose="02040503050406030204" pitchFamily="18" charset="0"/>
                            </a:rPr>
                            <a:t>Find the probability that none of the three vectors describe a horizontal movement.</a:t>
                          </a:r>
                          <a:r>
                            <a:rPr kumimoji="0" lang="en-GB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632E62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Cambria Math" panose="02040503050406030204" pitchFamily="18" charset="0"/>
                              <a:cs typeface="+mn-cs"/>
                            </a:rPr>
                            <a:t> </a:t>
                          </a:r>
                          <a:br>
                            <a:rPr kumimoji="0" lang="en-GB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632E62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Cambria Math" panose="02040503050406030204" pitchFamily="18" charset="0"/>
                              <a:cs typeface="+mn-cs"/>
                            </a:rPr>
                          </a:b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kumimoji="0" lang="en-GB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GB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9</m:t>
                                  </m:r>
                                </m:num>
                                <m:den>
                                  <m:r>
                                    <a:rPr kumimoji="0" lang="en-GB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12</m:t>
                                  </m:r>
                                </m:den>
                              </m:f>
                              <m:r>
                                <a:rPr kumimoji="0" lang="en-GB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  <m:f>
                                <m:fPr>
                                  <m:ctrlPr>
                                    <a:rPr kumimoji="0" lang="en-GB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GB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8</m:t>
                                  </m:r>
                                </m:num>
                                <m:den>
                                  <m:r>
                                    <a:rPr kumimoji="0" lang="en-GB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11</m:t>
                                  </m:r>
                                </m:den>
                              </m:f>
                              <m:r>
                                <a:rPr kumimoji="0" lang="en-GB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  <m:f>
                                <m:fPr>
                                  <m:ctrlPr>
                                    <a:rPr kumimoji="0" lang="en-GB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GB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7</m:t>
                                  </m:r>
                                </m:num>
                                <m:den>
                                  <m:r>
                                    <a:rPr kumimoji="0" lang="en-GB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10</m:t>
                                  </m:r>
                                </m:den>
                              </m:f>
                              <m:r>
                                <a:rPr kumimoji="0" lang="en-GB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kumimoji="0" lang="en-GB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GB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504</m:t>
                                  </m:r>
                                </m:num>
                                <m:den>
                                  <m:r>
                                    <a:rPr kumimoji="0" lang="en-GB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1320</m:t>
                                  </m:r>
                                </m:den>
                              </m:f>
                              <m:r>
                                <a:rPr kumimoji="0" lang="en-GB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kumimoji="0" lang="en-GB" sz="2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GB" sz="2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𝟐𝟏</m:t>
                                  </m:r>
                                </m:num>
                                <m:den>
                                  <m:r>
                                    <a:rPr kumimoji="0" lang="en-GB" sz="2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𝟓𝟓</m:t>
                                  </m:r>
                                </m:den>
                              </m:f>
                            </m:oMath>
                          </a14:m>
                          <a:r>
                            <a:rPr kumimoji="0" lang="en-GB" sz="24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632E62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Cambria Math" panose="02040503050406030204" pitchFamily="18" charset="0"/>
                              <a:cs typeface="+mn-cs"/>
                            </a:rPr>
                            <a:t> </a:t>
                          </a:r>
                          <a:br>
                            <a:rPr kumimoji="0" lang="en-GB" sz="24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632E62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Cambria Math" panose="02040503050406030204" pitchFamily="18" charset="0"/>
                              <a:cs typeface="+mn-cs"/>
                            </a:rPr>
                          </a:br>
                          <a:r>
                            <a:rPr kumimoji="0" lang="en-GB" sz="8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632E62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Cambria Math" panose="02040503050406030204" pitchFamily="18" charset="0"/>
                              <a:cs typeface="+mn-cs"/>
                            </a:rPr>
                            <a:t> </a:t>
                          </a:r>
                          <a:endParaRPr lang="en-GB" sz="2400" b="0" dirty="0">
                            <a:solidFill>
                              <a:schemeClr val="bg2"/>
                            </a:solidFill>
                            <a:latin typeface="+mj-lt"/>
                            <a:ea typeface="Cambria Math" panose="02040503050406030204" pitchFamily="18" charset="0"/>
                          </a:endParaRPr>
                        </a:p>
                        <a:p>
                          <a:pPr marL="457200" marR="0" lvl="0" indent="-4572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AutoNum type="alphaLcParenR"/>
                            <a:tabLst/>
                            <a:defRPr/>
                          </a:pPr>
                          <a:r>
                            <a:rPr lang="en-GB" sz="2400" b="0" dirty="0">
                              <a:solidFill>
                                <a:schemeClr val="bg2"/>
                              </a:solidFill>
                              <a:latin typeface="+mj-lt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en-GB" sz="1800" b="0" kern="1200" dirty="0">
                              <a:solidFill>
                                <a:schemeClr val="bg2"/>
                              </a:solidFill>
                              <a:latin typeface="+mn-lt"/>
                              <a:ea typeface="Cambria Math" panose="02040503050406030204" pitchFamily="18" charset="0"/>
                              <a:cs typeface="+mn-cs"/>
                            </a:rPr>
                            <a:t>Charlotte keeps choosing any of the </a:t>
                          </a:r>
                          <a14:m>
                            <m:oMath xmlns:m="http://schemas.openxmlformats.org/officeDocument/2006/math">
                              <m:r>
                                <a:rPr lang="en-GB" sz="18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12</m:t>
                              </m:r>
                            </m:oMath>
                          </a14:m>
                          <a:r>
                            <a:rPr lang="en-GB" sz="1800" b="0" kern="1200" baseline="0" dirty="0">
                              <a:solidFill>
                                <a:schemeClr val="bg2"/>
                              </a:solidFill>
                              <a:latin typeface="+mn-lt"/>
                              <a:ea typeface="Cambria Math" panose="02040503050406030204" pitchFamily="18" charset="0"/>
                              <a:cs typeface="+mn-cs"/>
                            </a:rPr>
                            <a:t> </a:t>
                          </a:r>
                          <a:r>
                            <a:rPr lang="en-GB" sz="1800" b="0" kern="1200" dirty="0">
                              <a:solidFill>
                                <a:schemeClr val="bg2"/>
                              </a:solidFill>
                              <a:latin typeface="+mn-lt"/>
                              <a:ea typeface="Cambria Math" panose="02040503050406030204" pitchFamily="18" charset="0"/>
                              <a:cs typeface="+mn-cs"/>
                            </a:rPr>
                            <a:t>vectors at random until </a:t>
                          </a:r>
                          <a:r>
                            <a:rPr lang="en-GB" sz="1800" b="0" dirty="0">
                              <a:solidFill>
                                <a:schemeClr val="bg2"/>
                              </a:solidFill>
                              <a:latin typeface="+mj-lt"/>
                              <a:ea typeface="Cambria Math" panose="02040503050406030204" pitchFamily="18" charset="0"/>
                            </a:rPr>
                            <a:t>she gets one parallel to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GB" sz="18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GB" sz="1800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GB" sz="1800" b="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GB" sz="1800" b="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</m:oMath>
                          </a14:m>
                          <a:r>
                            <a:rPr lang="en-GB" sz="1800" b="0" dirty="0">
                              <a:solidFill>
                                <a:schemeClr val="bg2"/>
                              </a:solidFill>
                              <a:latin typeface="+mj-lt"/>
                              <a:ea typeface="Cambria Math" panose="02040503050406030204" pitchFamily="18" charset="0"/>
                            </a:rPr>
                            <a:t>.</a:t>
                          </a:r>
                          <a:br>
                            <a:rPr lang="en-GB" sz="1800" b="0" dirty="0">
                              <a:solidFill>
                                <a:schemeClr val="bg2"/>
                              </a:solidFill>
                              <a:latin typeface="+mj-lt"/>
                              <a:ea typeface="Cambria Math" panose="02040503050406030204" pitchFamily="18" charset="0"/>
                            </a:rPr>
                          </a:br>
                          <a:r>
                            <a:rPr lang="en-GB" sz="1800" b="0" dirty="0">
                              <a:solidFill>
                                <a:schemeClr val="bg2"/>
                              </a:solidFill>
                              <a:latin typeface="+mj-lt"/>
                              <a:ea typeface="Cambria Math" panose="02040503050406030204" pitchFamily="18" charset="0"/>
                            </a:rPr>
                            <a:t>Find</a:t>
                          </a:r>
                          <a:r>
                            <a:rPr lang="en-GB" sz="1800" b="0" baseline="0" dirty="0">
                              <a:solidFill>
                                <a:schemeClr val="bg2"/>
                              </a:solidFill>
                              <a:latin typeface="+mj-lt"/>
                              <a:ea typeface="Cambria Math" panose="02040503050406030204" pitchFamily="18" charset="0"/>
                            </a:rPr>
                            <a:t> the probability she is successful on her fourth attempt. </a:t>
                          </a:r>
                          <a:br>
                            <a:rPr kumimoji="0" lang="en-GB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632E62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Cambria Math" panose="02040503050406030204" pitchFamily="18" charset="0"/>
                              <a:cs typeface="+mn-cs"/>
                            </a:rPr>
                          </a:b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kumimoji="0" lang="en-GB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GB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8</m:t>
                                  </m:r>
                                </m:num>
                                <m:den>
                                  <m:r>
                                    <a:rPr kumimoji="0" lang="en-GB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12</m:t>
                                  </m:r>
                                </m:den>
                              </m:f>
                              <m:r>
                                <a:rPr kumimoji="0" lang="en-GB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  <m:f>
                                <m:fPr>
                                  <m:ctrlPr>
                                    <a:rPr kumimoji="0" lang="en-GB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GB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8</m:t>
                                  </m:r>
                                </m:num>
                                <m:den>
                                  <m:r>
                                    <a:rPr kumimoji="0" lang="en-GB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12</m:t>
                                  </m:r>
                                </m:den>
                              </m:f>
                              <m:r>
                                <a:rPr kumimoji="0" lang="en-GB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  <m:f>
                                <m:fPr>
                                  <m:ctrlPr>
                                    <a:rPr kumimoji="0" lang="en-GB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GB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8</m:t>
                                  </m:r>
                                </m:num>
                                <m:den>
                                  <m:r>
                                    <a:rPr kumimoji="0" lang="en-GB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12</m:t>
                                  </m:r>
                                </m:den>
                              </m:f>
                              <m:r>
                                <a:rPr kumimoji="0" lang="en-GB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  <m:f>
                                <m:fPr>
                                  <m:ctrlPr>
                                    <a:rPr kumimoji="0" lang="en-GB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GB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kumimoji="0" lang="en-GB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12</m:t>
                                  </m:r>
                                </m:den>
                              </m:f>
                              <m:r>
                                <a:rPr kumimoji="0" lang="en-GB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kumimoji="0" lang="en-GB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GB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2048</m:t>
                                  </m:r>
                                </m:num>
                                <m:den>
                                  <m:r>
                                    <a:rPr kumimoji="0" lang="en-GB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20736</m:t>
                                  </m:r>
                                </m:den>
                              </m:f>
                              <m:r>
                                <a:rPr kumimoji="0" lang="en-GB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kumimoji="0" lang="en-GB" sz="2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GB" sz="2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𝟖</m:t>
                                  </m:r>
                                </m:num>
                                <m:den>
                                  <m:r>
                                    <a:rPr kumimoji="0" lang="en-GB" sz="2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𝟖𝟏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800" b="1" dirty="0">
                              <a:solidFill>
                                <a:schemeClr val="bg2"/>
                              </a:solidFill>
                              <a:latin typeface="+mj-lt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  <a:p>
                          <a:pPr marL="342900" indent="-342900" algn="l">
                            <a:buAutoNum type="alphaLcParenR"/>
                          </a:pPr>
                          <a:endParaRPr lang="en-GB" sz="1800" b="0" dirty="0">
                            <a:solidFill>
                              <a:schemeClr val="bg2"/>
                            </a:solidFill>
                            <a:latin typeface="+mj-lt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0604051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5">
                <a:extLst>
                  <a:ext uri="{FF2B5EF4-FFF2-40B4-BE49-F238E27FC236}">
                    <a16:creationId xmlns:a16="http://schemas.microsoft.com/office/drawing/2014/main" id="{ED2823C0-F9C8-09A5-EE12-BE288519250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93561091"/>
                  </p:ext>
                </p:extLst>
              </p:nvPr>
            </p:nvGraphicFramePr>
            <p:xfrm>
              <a:off x="250263" y="3023323"/>
              <a:ext cx="11786023" cy="385914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786023">
                      <a:extLst>
                        <a:ext uri="{9D8B030D-6E8A-4147-A177-3AD203B41FA5}">
                          <a16:colId xmlns:a16="http://schemas.microsoft.com/office/drawing/2014/main" val="1829485005"/>
                        </a:ext>
                      </a:extLst>
                    </a:gridCol>
                  </a:tblGrid>
                  <a:tr h="385914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2961" r="-108" b="-3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0604051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9AC87DFE-9CE9-96BB-7BC8-AA59F2699BA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01267922"/>
                  </p:ext>
                </p:extLst>
              </p:nvPr>
            </p:nvGraphicFramePr>
            <p:xfrm>
              <a:off x="423332" y="1159932"/>
              <a:ext cx="10589226" cy="170211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764871">
                      <a:extLst>
                        <a:ext uri="{9D8B030D-6E8A-4147-A177-3AD203B41FA5}">
                          <a16:colId xmlns:a16="http://schemas.microsoft.com/office/drawing/2014/main" val="832189213"/>
                        </a:ext>
                      </a:extLst>
                    </a:gridCol>
                    <a:gridCol w="1764871">
                      <a:extLst>
                        <a:ext uri="{9D8B030D-6E8A-4147-A177-3AD203B41FA5}">
                          <a16:colId xmlns:a16="http://schemas.microsoft.com/office/drawing/2014/main" val="2472654189"/>
                        </a:ext>
                      </a:extLst>
                    </a:gridCol>
                    <a:gridCol w="1764871">
                      <a:extLst>
                        <a:ext uri="{9D8B030D-6E8A-4147-A177-3AD203B41FA5}">
                          <a16:colId xmlns:a16="http://schemas.microsoft.com/office/drawing/2014/main" val="3194160879"/>
                        </a:ext>
                      </a:extLst>
                    </a:gridCol>
                    <a:gridCol w="1764871">
                      <a:extLst>
                        <a:ext uri="{9D8B030D-6E8A-4147-A177-3AD203B41FA5}">
                          <a16:colId xmlns:a16="http://schemas.microsoft.com/office/drawing/2014/main" val="3401484478"/>
                        </a:ext>
                      </a:extLst>
                    </a:gridCol>
                    <a:gridCol w="1764871">
                      <a:extLst>
                        <a:ext uri="{9D8B030D-6E8A-4147-A177-3AD203B41FA5}">
                          <a16:colId xmlns:a16="http://schemas.microsoft.com/office/drawing/2014/main" val="1782088660"/>
                        </a:ext>
                      </a:extLst>
                    </a:gridCol>
                    <a:gridCol w="1764871">
                      <a:extLst>
                        <a:ext uri="{9D8B030D-6E8A-4147-A177-3AD203B41FA5}">
                          <a16:colId xmlns:a16="http://schemas.microsoft.com/office/drawing/2014/main" val="1596634417"/>
                        </a:ext>
                      </a:extLst>
                    </a:gridCol>
                  </a:tblGrid>
                  <a:tr h="85105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GB" sz="240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GB" sz="240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GB" sz="2400" b="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6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GB" sz="2400" b="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−2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</m:oMath>
                          </a14:m>
                          <a:r>
                            <a:rPr lang="en-GB" sz="2400" dirty="0">
                              <a:solidFill>
                                <a:schemeClr val="bg2"/>
                              </a:solidFill>
                            </a:rPr>
                            <a:t> </a:t>
                          </a:r>
                        </a:p>
                      </a:txBody>
                      <a:tcPr anchor="ctr">
                        <a:lnL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GB" sz="240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GB" sz="240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GB" sz="2400" b="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GB" sz="2400" b="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GB" sz="2400" b="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</m:oMath>
                          </a14:m>
                          <a:r>
                            <a:rPr lang="en-GB" sz="2400" dirty="0">
                              <a:solidFill>
                                <a:schemeClr val="bg2"/>
                              </a:solidFill>
                            </a:rPr>
                            <a:t> 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GB" sz="240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GB" sz="240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GB" sz="2400" b="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GB" sz="2400" b="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GB" sz="2400" b="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</m:oMath>
                          </a14:m>
                          <a:r>
                            <a:rPr lang="en-GB" sz="2400" dirty="0">
                              <a:solidFill>
                                <a:schemeClr val="bg2"/>
                              </a:solidFill>
                            </a:rPr>
                            <a:t> 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GB" sz="240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GB" sz="240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GB" sz="2400" b="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GB" sz="2400" b="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5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GB" sz="2400" b="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</m:oMath>
                          </a14:m>
                          <a:r>
                            <a:rPr lang="en-GB" sz="2400" dirty="0">
                              <a:solidFill>
                                <a:schemeClr val="bg2"/>
                              </a:solidFill>
                            </a:rPr>
                            <a:t> 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GB" sz="240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GB" sz="240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GB" sz="2400" b="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GB" sz="2400" b="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</m:oMath>
                          </a14:m>
                          <a:r>
                            <a:rPr lang="en-GB" sz="2400" dirty="0">
                              <a:solidFill>
                                <a:schemeClr val="bg2"/>
                              </a:solidFill>
                            </a:rPr>
                            <a:t> 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GB" sz="240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GB" sz="240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GB" sz="2400" b="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GB" sz="2400" b="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6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</m:oMath>
                          </a14:m>
                          <a:r>
                            <a:rPr lang="en-GB" sz="2400" dirty="0">
                              <a:solidFill>
                                <a:schemeClr val="bg2"/>
                              </a:solidFill>
                            </a:rPr>
                            <a:t> 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89528256"/>
                      </a:ext>
                    </a:extLst>
                  </a:tr>
                  <a:tr h="85105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GB" sz="240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GB" sz="240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a:rPr lang="en-GB" sz="2400" b="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GB" sz="2400" b="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</m:oMath>
                          </a14:m>
                          <a:r>
                            <a:rPr lang="en-GB" sz="2400" dirty="0">
                              <a:solidFill>
                                <a:schemeClr val="bg2"/>
                              </a:solidFill>
                            </a:rPr>
                            <a:t> </a:t>
                          </a:r>
                        </a:p>
                      </a:txBody>
                      <a:tcPr anchor="ctr">
                        <a:lnL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GB" sz="240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GB" sz="240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GB" sz="2400" b="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GB" sz="2400" b="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</m:oMath>
                          </a14:m>
                          <a:r>
                            <a:rPr lang="en-GB" sz="2400" dirty="0">
                              <a:solidFill>
                                <a:schemeClr val="bg2"/>
                              </a:solidFill>
                            </a:rPr>
                            <a:t> 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GB" sz="240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GB" sz="240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GB" sz="2400" b="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GB" sz="2400" b="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</m:oMath>
                          </a14:m>
                          <a:r>
                            <a:rPr lang="en-GB" sz="2400" dirty="0">
                              <a:solidFill>
                                <a:schemeClr val="bg2"/>
                              </a:solidFill>
                            </a:rPr>
                            <a:t> 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GB" sz="240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GB" sz="240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GB" sz="2400" b="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9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GB" sz="2400" b="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−3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</m:oMath>
                          </a14:m>
                          <a:r>
                            <a:rPr lang="en-GB" sz="2400" dirty="0">
                              <a:solidFill>
                                <a:schemeClr val="bg2"/>
                              </a:solidFill>
                            </a:rPr>
                            <a:t> 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GB" sz="240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GB" sz="240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GB" sz="2400" b="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GB" sz="2400" b="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6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GB" sz="2400" b="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</m:oMath>
                          </a14:m>
                          <a:r>
                            <a:rPr lang="en-GB" sz="2400" dirty="0">
                              <a:solidFill>
                                <a:schemeClr val="bg2"/>
                              </a:solidFill>
                            </a:rPr>
                            <a:t> 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GB" sz="240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GB" sz="240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GB" sz="2400" b="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GB" sz="2400" b="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−9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</m:oMath>
                          </a14:m>
                          <a:r>
                            <a:rPr lang="en-GB" sz="2400" dirty="0">
                              <a:solidFill>
                                <a:schemeClr val="bg2"/>
                              </a:solidFill>
                            </a:rPr>
                            <a:t> 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2407496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9AC87DFE-9CE9-96BB-7BC8-AA59F2699BA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01267922"/>
                  </p:ext>
                </p:extLst>
              </p:nvPr>
            </p:nvGraphicFramePr>
            <p:xfrm>
              <a:off x="423332" y="1159932"/>
              <a:ext cx="10589226" cy="170211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764871">
                      <a:extLst>
                        <a:ext uri="{9D8B030D-6E8A-4147-A177-3AD203B41FA5}">
                          <a16:colId xmlns:a16="http://schemas.microsoft.com/office/drawing/2014/main" val="832189213"/>
                        </a:ext>
                      </a:extLst>
                    </a:gridCol>
                    <a:gridCol w="1764871">
                      <a:extLst>
                        <a:ext uri="{9D8B030D-6E8A-4147-A177-3AD203B41FA5}">
                          <a16:colId xmlns:a16="http://schemas.microsoft.com/office/drawing/2014/main" val="2472654189"/>
                        </a:ext>
                      </a:extLst>
                    </a:gridCol>
                    <a:gridCol w="1764871">
                      <a:extLst>
                        <a:ext uri="{9D8B030D-6E8A-4147-A177-3AD203B41FA5}">
                          <a16:colId xmlns:a16="http://schemas.microsoft.com/office/drawing/2014/main" val="3194160879"/>
                        </a:ext>
                      </a:extLst>
                    </a:gridCol>
                    <a:gridCol w="1764871">
                      <a:extLst>
                        <a:ext uri="{9D8B030D-6E8A-4147-A177-3AD203B41FA5}">
                          <a16:colId xmlns:a16="http://schemas.microsoft.com/office/drawing/2014/main" val="3401484478"/>
                        </a:ext>
                      </a:extLst>
                    </a:gridCol>
                    <a:gridCol w="1764871">
                      <a:extLst>
                        <a:ext uri="{9D8B030D-6E8A-4147-A177-3AD203B41FA5}">
                          <a16:colId xmlns:a16="http://schemas.microsoft.com/office/drawing/2014/main" val="1782088660"/>
                        </a:ext>
                      </a:extLst>
                    </a:gridCol>
                    <a:gridCol w="1764871">
                      <a:extLst>
                        <a:ext uri="{9D8B030D-6E8A-4147-A177-3AD203B41FA5}">
                          <a16:colId xmlns:a16="http://schemas.microsoft.com/office/drawing/2014/main" val="1596634417"/>
                        </a:ext>
                      </a:extLst>
                    </a:gridCol>
                  </a:tblGrid>
                  <a:tr h="85105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r="-501439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0000" r="-401439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98571" r="-298571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00719" r="-200719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00719" r="-100719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500719" r="-719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89528256"/>
                      </a:ext>
                    </a:extLst>
                  </a:tr>
                  <a:tr h="85105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t="-101493" r="-501439" b="-14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0000" t="-101493" r="-401439" b="-14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98571" t="-101493" r="-298571" b="-14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00719" t="-101493" r="-200719" b="-14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00719" t="-101493" r="-100719" b="-14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500719" t="-101493" r="-719" b="-149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2407496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0621593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C78312-2A8A-C1A9-D0A8-06DB2C51E5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F6D9AB2-3390-68D3-F764-06EC6C76B57F}"/>
              </a:ext>
            </a:extLst>
          </p:cNvPr>
          <p:cNvSpPr txBox="1"/>
          <p:nvPr/>
        </p:nvSpPr>
        <p:spPr>
          <a:xfrm>
            <a:off x="122725" y="372862"/>
            <a:ext cx="6810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632E62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Probability with… 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632E62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Sequences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F2D1415-1D24-1A78-707D-602C79A623DC}"/>
              </a:ext>
            </a:extLst>
          </p:cNvPr>
          <p:cNvSpPr/>
          <p:nvPr/>
        </p:nvSpPr>
        <p:spPr>
          <a:xfrm>
            <a:off x="8423565" y="6467079"/>
            <a:ext cx="3731491" cy="3925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@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nathanday.bsky.social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05698281-4361-C023-7BC0-73B5FF6CCBE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92682383"/>
                  </p:ext>
                </p:extLst>
              </p:nvPr>
            </p:nvGraphicFramePr>
            <p:xfrm>
              <a:off x="423332" y="1159932"/>
              <a:ext cx="11382932" cy="170211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845733">
                      <a:extLst>
                        <a:ext uri="{9D8B030D-6E8A-4147-A177-3AD203B41FA5}">
                          <a16:colId xmlns:a16="http://schemas.microsoft.com/office/drawing/2014/main" val="832189213"/>
                        </a:ext>
                      </a:extLst>
                    </a:gridCol>
                    <a:gridCol w="2845733">
                      <a:extLst>
                        <a:ext uri="{9D8B030D-6E8A-4147-A177-3AD203B41FA5}">
                          <a16:colId xmlns:a16="http://schemas.microsoft.com/office/drawing/2014/main" val="3194160879"/>
                        </a:ext>
                      </a:extLst>
                    </a:gridCol>
                    <a:gridCol w="2845733">
                      <a:extLst>
                        <a:ext uri="{9D8B030D-6E8A-4147-A177-3AD203B41FA5}">
                          <a16:colId xmlns:a16="http://schemas.microsoft.com/office/drawing/2014/main" val="1782088660"/>
                        </a:ext>
                      </a:extLst>
                    </a:gridCol>
                    <a:gridCol w="2845733">
                      <a:extLst>
                        <a:ext uri="{9D8B030D-6E8A-4147-A177-3AD203B41FA5}">
                          <a16:colId xmlns:a16="http://schemas.microsoft.com/office/drawing/2014/main" val="1596634417"/>
                        </a:ext>
                      </a:extLst>
                    </a:gridCol>
                  </a:tblGrid>
                  <a:tr h="85105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6, 8, 10, 12,…</m:t>
                              </m:r>
                            </m:oMath>
                          </a14:m>
                          <a:r>
                            <a:rPr lang="en-GB" sz="2400" dirty="0">
                              <a:solidFill>
                                <a:schemeClr val="bg2"/>
                              </a:solidFill>
                            </a:rPr>
                            <a:t> </a:t>
                          </a:r>
                        </a:p>
                      </a:txBody>
                      <a:tcPr anchor="ctr">
                        <a:lnR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4, 40, 400, 4000,…</m:t>
                              </m:r>
                            </m:oMath>
                          </a14:m>
                          <a:r>
                            <a:rPr lang="en-GB" sz="2400" dirty="0">
                              <a:solidFill>
                                <a:schemeClr val="bg2"/>
                              </a:solidFill>
                            </a:rPr>
                            <a:t> 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  <m:t>1, 4, 9, 16, … </m:t>
                                </m:r>
                              </m:oMath>
                            </m:oMathPara>
                          </a14:m>
                          <a:endParaRPr lang="en-GB" sz="2400" dirty="0">
                            <a:solidFill>
                              <a:schemeClr val="bg2"/>
                            </a:solidFill>
                          </a:endParaRPr>
                        </a:p>
                      </a:txBody>
                      <a:tcPr anchor="ctr">
                        <a:lnL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10, 17, 24, 31,…</m:t>
                              </m:r>
                            </m:oMath>
                          </a14:m>
                          <a:r>
                            <a:rPr lang="en-GB" sz="2400" dirty="0">
                              <a:solidFill>
                                <a:schemeClr val="bg2"/>
                              </a:solidFill>
                            </a:rPr>
                            <a:t> 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189528256"/>
                      </a:ext>
                    </a:extLst>
                  </a:tr>
                  <a:tr h="85105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100, 99, 98,…</m:t>
                              </m:r>
                            </m:oMath>
                          </a14:m>
                          <a:r>
                            <a:rPr lang="en-GB" sz="2400" dirty="0">
                              <a:solidFill>
                                <a:schemeClr val="bg2"/>
                              </a:solidFill>
                            </a:rPr>
                            <a:t> </a:t>
                          </a:r>
                        </a:p>
                      </a:txBody>
                      <a:tcPr anchor="ctr">
                        <a:lnR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2, 5, 8, 11,…</m:t>
                              </m:r>
                            </m:oMath>
                          </a14:m>
                          <a:r>
                            <a:rPr lang="en-GB" sz="2400" dirty="0">
                              <a:solidFill>
                                <a:schemeClr val="bg2"/>
                              </a:solidFill>
                            </a:rPr>
                            <a:t> 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1, 1, 2, 3, 5,…</m:t>
                              </m:r>
                            </m:oMath>
                          </a14:m>
                          <a:r>
                            <a:rPr lang="en-GB" sz="2400" dirty="0">
                              <a:solidFill>
                                <a:schemeClr val="bg2"/>
                              </a:solidFill>
                            </a:rPr>
                            <a:t> 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−17, −12, −7, −2,…</m:t>
                              </m:r>
                            </m:oMath>
                          </a14:m>
                          <a:r>
                            <a:rPr lang="en-GB" sz="2400" dirty="0">
                              <a:solidFill>
                                <a:schemeClr val="bg2"/>
                              </a:solidFill>
                            </a:rPr>
                            <a:t> 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272407496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05698281-4361-C023-7BC0-73B5FF6CCBE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92682383"/>
                  </p:ext>
                </p:extLst>
              </p:nvPr>
            </p:nvGraphicFramePr>
            <p:xfrm>
              <a:off x="423332" y="1159932"/>
              <a:ext cx="11382932" cy="170211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845733">
                      <a:extLst>
                        <a:ext uri="{9D8B030D-6E8A-4147-A177-3AD203B41FA5}">
                          <a16:colId xmlns:a16="http://schemas.microsoft.com/office/drawing/2014/main" val="832189213"/>
                        </a:ext>
                      </a:extLst>
                    </a:gridCol>
                    <a:gridCol w="2845733">
                      <a:extLst>
                        <a:ext uri="{9D8B030D-6E8A-4147-A177-3AD203B41FA5}">
                          <a16:colId xmlns:a16="http://schemas.microsoft.com/office/drawing/2014/main" val="3194160879"/>
                        </a:ext>
                      </a:extLst>
                    </a:gridCol>
                    <a:gridCol w="2845733">
                      <a:extLst>
                        <a:ext uri="{9D8B030D-6E8A-4147-A177-3AD203B41FA5}">
                          <a16:colId xmlns:a16="http://schemas.microsoft.com/office/drawing/2014/main" val="1782088660"/>
                        </a:ext>
                      </a:extLst>
                    </a:gridCol>
                    <a:gridCol w="2845733">
                      <a:extLst>
                        <a:ext uri="{9D8B030D-6E8A-4147-A177-3AD203B41FA5}">
                          <a16:colId xmlns:a16="http://schemas.microsoft.com/office/drawing/2014/main" val="1596634417"/>
                        </a:ext>
                      </a:extLst>
                    </a:gridCol>
                  </a:tblGrid>
                  <a:tr h="85105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46" t="-1471" r="-301339" b="-1014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000" t="-1471" r="-200000" b="-1014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0893" t="-1471" r="-100893" b="-1014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00893" t="-1471" r="-893" b="-1014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89528256"/>
                      </a:ext>
                    </a:extLst>
                  </a:tr>
                  <a:tr h="85105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446" t="-102985" r="-301339" b="-29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100000" t="-102985" r="-200000" b="-29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200893" t="-102985" r="-100893" b="-29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300893" t="-102985" r="-893" b="-29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2407496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5">
                <a:extLst>
                  <a:ext uri="{FF2B5EF4-FFF2-40B4-BE49-F238E27FC236}">
                    <a16:creationId xmlns:a16="http://schemas.microsoft.com/office/drawing/2014/main" id="{16E3D314-1A29-BD7C-EC4D-1318D41350A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61512229"/>
                  </p:ext>
                </p:extLst>
              </p:nvPr>
            </p:nvGraphicFramePr>
            <p:xfrm>
              <a:off x="250264" y="3023323"/>
              <a:ext cx="11556000" cy="35661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556000">
                      <a:extLst>
                        <a:ext uri="{9D8B030D-6E8A-4147-A177-3AD203B41FA5}">
                          <a16:colId xmlns:a16="http://schemas.microsoft.com/office/drawing/2014/main" val="1829485005"/>
                        </a:ext>
                      </a:extLst>
                    </a:gridCol>
                  </a:tblGrid>
                  <a:tr h="392545">
                    <a:tc>
                      <a:txBody>
                        <a:bodyPr/>
                        <a:lstStyle/>
                        <a:p>
                          <a:pPr marL="457200" indent="-457200" algn="l">
                            <a:buAutoNum type="alphaLcParenR"/>
                          </a:pPr>
                          <a:r>
                            <a:rPr lang="en-GB" sz="2400" b="0" dirty="0">
                              <a:solidFill>
                                <a:schemeClr val="bg2"/>
                              </a:solidFill>
                              <a:latin typeface="+mj-lt"/>
                              <a:ea typeface="Cambria Math" panose="02040503050406030204" pitchFamily="18" charset="0"/>
                            </a:rPr>
                            <a:t>Alia chooses two sequences at random.</a:t>
                          </a:r>
                          <a:br>
                            <a:rPr lang="en-GB" sz="2400" b="0" dirty="0">
                              <a:solidFill>
                                <a:schemeClr val="bg2"/>
                              </a:solidFill>
                              <a:latin typeface="+mj-lt"/>
                              <a:ea typeface="Cambria Math" panose="02040503050406030204" pitchFamily="18" charset="0"/>
                            </a:rPr>
                          </a:br>
                          <a:r>
                            <a:rPr lang="en-GB" sz="2400" b="0" dirty="0">
                              <a:solidFill>
                                <a:schemeClr val="bg2"/>
                              </a:solidFill>
                              <a:latin typeface="+mj-lt"/>
                              <a:ea typeface="Cambria Math" panose="02040503050406030204" pitchFamily="18" charset="0"/>
                            </a:rPr>
                            <a:t>Find the probability that exactly</a:t>
                          </a:r>
                          <a:r>
                            <a:rPr lang="en-GB" sz="2400" b="0" baseline="0" dirty="0">
                              <a:solidFill>
                                <a:schemeClr val="bg2"/>
                              </a:solidFill>
                              <a:latin typeface="+mj-lt"/>
                              <a:ea typeface="Cambria Math" panose="02040503050406030204" pitchFamily="18" charset="0"/>
                            </a:rPr>
                            <a:t> one of the</a:t>
                          </a:r>
                          <a:r>
                            <a:rPr lang="en-GB" sz="2400" b="0" dirty="0">
                              <a:solidFill>
                                <a:schemeClr val="bg2"/>
                              </a:solidFill>
                              <a:latin typeface="+mj-lt"/>
                              <a:ea typeface="Cambria Math" panose="02040503050406030204" pitchFamily="18" charset="0"/>
                            </a:rPr>
                            <a:t> sequences contains the term 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38</m:t>
                              </m:r>
                            </m:oMath>
                          </a14:m>
                          <a:r>
                            <a:rPr lang="en-GB" sz="2400" b="0" dirty="0">
                              <a:solidFill>
                                <a:schemeClr val="bg2"/>
                              </a:solidFill>
                              <a:latin typeface="+mj-lt"/>
                              <a:ea typeface="Cambria Math" panose="02040503050406030204" pitchFamily="18" charset="0"/>
                            </a:rPr>
                            <a:t>.</a:t>
                          </a:r>
                          <a:br>
                            <a:rPr lang="en-GB" sz="2400" b="0" dirty="0">
                              <a:solidFill>
                                <a:schemeClr val="bg2"/>
                              </a:solidFill>
                              <a:latin typeface="+mj-lt"/>
                              <a:ea typeface="Cambria Math" panose="02040503050406030204" pitchFamily="18" charset="0"/>
                            </a:rPr>
                          </a:br>
                          <a:endParaRPr lang="en-GB" sz="2400" b="0" dirty="0">
                            <a:solidFill>
                              <a:schemeClr val="bg2"/>
                            </a:solidFill>
                            <a:latin typeface="+mj-lt"/>
                            <a:ea typeface="Cambria Math" panose="02040503050406030204" pitchFamily="18" charset="0"/>
                          </a:endParaRPr>
                        </a:p>
                        <a:p>
                          <a:pPr marL="457200" indent="-457200" algn="l">
                            <a:buAutoNum type="alphaLcParenR"/>
                          </a:pPr>
                          <a:r>
                            <a:rPr lang="en-GB" sz="2400" b="0" dirty="0">
                              <a:solidFill>
                                <a:schemeClr val="bg2"/>
                              </a:solidFill>
                              <a:latin typeface="+mj-lt"/>
                              <a:ea typeface="Cambria Math" panose="02040503050406030204" pitchFamily="18" charset="0"/>
                            </a:rPr>
                            <a:t>Bilal, Bonnie and Bryony all choose one of the eight sequences at random.</a:t>
                          </a:r>
                          <a:br>
                            <a:rPr lang="en-GB" sz="2400" b="0" dirty="0">
                              <a:solidFill>
                                <a:schemeClr val="bg2"/>
                              </a:solidFill>
                              <a:latin typeface="+mj-lt"/>
                              <a:ea typeface="Cambria Math" panose="02040503050406030204" pitchFamily="18" charset="0"/>
                            </a:rPr>
                          </a:br>
                          <a:r>
                            <a:rPr lang="en-GB" sz="2400" b="0" dirty="0">
                              <a:solidFill>
                                <a:schemeClr val="bg2"/>
                              </a:solidFill>
                              <a:latin typeface="+mj-lt"/>
                              <a:ea typeface="Cambria Math" panose="02040503050406030204" pitchFamily="18" charset="0"/>
                            </a:rPr>
                            <a:t>Find the probability that none of the chosen sequences are arithmetic.</a:t>
                          </a:r>
                          <a:br>
                            <a:rPr lang="en-GB" sz="2400" b="0" dirty="0">
                              <a:solidFill>
                                <a:schemeClr val="bg2"/>
                              </a:solidFill>
                              <a:latin typeface="+mj-lt"/>
                              <a:ea typeface="Cambria Math" panose="02040503050406030204" pitchFamily="18" charset="0"/>
                            </a:rPr>
                          </a:br>
                          <a:endParaRPr lang="en-GB" sz="2400" b="0" dirty="0">
                            <a:solidFill>
                              <a:schemeClr val="bg2"/>
                            </a:solidFill>
                            <a:latin typeface="+mj-lt"/>
                            <a:ea typeface="Cambria Math" panose="02040503050406030204" pitchFamily="18" charset="0"/>
                          </a:endParaRPr>
                        </a:p>
                        <a:p>
                          <a:pPr marL="457200" indent="-457200" algn="l">
                            <a:buAutoNum type="alphaLcParenR"/>
                          </a:pPr>
                          <a:r>
                            <a:rPr lang="en-GB" sz="2400" b="0" dirty="0">
                              <a:solidFill>
                                <a:schemeClr val="bg2"/>
                              </a:solidFill>
                              <a:latin typeface="+mj-lt"/>
                              <a:ea typeface="Cambria Math" panose="02040503050406030204" pitchFamily="18" charset="0"/>
                            </a:rPr>
                            <a:t>Ciaran chooses sequences until he chooses one which only has even terms.</a:t>
                          </a:r>
                          <a:br>
                            <a:rPr lang="en-GB" sz="2400" b="0" dirty="0">
                              <a:solidFill>
                                <a:schemeClr val="bg2"/>
                              </a:solidFill>
                              <a:latin typeface="+mj-lt"/>
                              <a:ea typeface="Cambria Math" panose="02040503050406030204" pitchFamily="18" charset="0"/>
                            </a:rPr>
                          </a:br>
                          <a:r>
                            <a:rPr lang="en-GB" sz="2400" b="0" dirty="0">
                              <a:solidFill>
                                <a:schemeClr val="bg2"/>
                              </a:solidFill>
                              <a:latin typeface="+mj-lt"/>
                              <a:ea typeface="Cambria Math" panose="02040503050406030204" pitchFamily="18" charset="0"/>
                            </a:rPr>
                            <a:t>He doesn’t choose sequences he has already picked.</a:t>
                          </a:r>
                          <a:br>
                            <a:rPr lang="en-GB" sz="2400" b="0" dirty="0">
                              <a:solidFill>
                                <a:schemeClr val="bg2"/>
                              </a:solidFill>
                              <a:latin typeface="+mj-lt"/>
                              <a:ea typeface="Cambria Math" panose="02040503050406030204" pitchFamily="18" charset="0"/>
                            </a:rPr>
                          </a:br>
                          <a:r>
                            <a:rPr lang="en-GB" sz="2400" b="0" dirty="0">
                              <a:solidFill>
                                <a:schemeClr val="bg2"/>
                              </a:solidFill>
                              <a:latin typeface="+mj-lt"/>
                              <a:ea typeface="Cambria Math" panose="02040503050406030204" pitchFamily="18" charset="0"/>
                            </a:rPr>
                            <a:t>Find the probability he chooses fewer than three sequences.</a:t>
                          </a:r>
                        </a:p>
                        <a:p>
                          <a:pPr marL="342900" indent="-342900" algn="l">
                            <a:buAutoNum type="alphaLcParenR"/>
                          </a:pPr>
                          <a:endParaRPr lang="en-GB" sz="1800" b="0" dirty="0">
                            <a:solidFill>
                              <a:schemeClr val="bg2"/>
                            </a:solidFill>
                            <a:latin typeface="+mj-lt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0604051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5">
                <a:extLst>
                  <a:ext uri="{FF2B5EF4-FFF2-40B4-BE49-F238E27FC236}">
                    <a16:creationId xmlns:a16="http://schemas.microsoft.com/office/drawing/2014/main" id="{16E3D314-1A29-BD7C-EC4D-1318D41350A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61512229"/>
                  </p:ext>
                </p:extLst>
              </p:nvPr>
            </p:nvGraphicFramePr>
            <p:xfrm>
              <a:off x="250264" y="3023323"/>
              <a:ext cx="11556000" cy="35661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556000">
                      <a:extLst>
                        <a:ext uri="{9D8B030D-6E8A-4147-A177-3AD203B41FA5}">
                          <a16:colId xmlns:a16="http://schemas.microsoft.com/office/drawing/2014/main" val="1829485005"/>
                        </a:ext>
                      </a:extLst>
                    </a:gridCol>
                  </a:tblGrid>
                  <a:tr h="3566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t="-320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06040516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6231270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4DEA1A-E0CF-EC33-05CD-1C76762DC7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1299364-EB15-65AE-6C2D-4BAE8417403E}"/>
              </a:ext>
            </a:extLst>
          </p:cNvPr>
          <p:cNvSpPr txBox="1"/>
          <p:nvPr/>
        </p:nvSpPr>
        <p:spPr>
          <a:xfrm>
            <a:off x="122725" y="372862"/>
            <a:ext cx="6810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632E62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Probability with… 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632E62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Sequences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83E685F-4F08-17F3-D7DB-42F201192382}"/>
              </a:ext>
            </a:extLst>
          </p:cNvPr>
          <p:cNvSpPr/>
          <p:nvPr/>
        </p:nvSpPr>
        <p:spPr>
          <a:xfrm>
            <a:off x="8423565" y="6467079"/>
            <a:ext cx="3731491" cy="3925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@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nathanday.bsky.social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2071A2E4-CBDB-122F-26D6-53020F0A8BE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45197457"/>
                  </p:ext>
                </p:extLst>
              </p:nvPr>
            </p:nvGraphicFramePr>
            <p:xfrm>
              <a:off x="423332" y="1159932"/>
              <a:ext cx="11382932" cy="170211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845733">
                      <a:extLst>
                        <a:ext uri="{9D8B030D-6E8A-4147-A177-3AD203B41FA5}">
                          <a16:colId xmlns:a16="http://schemas.microsoft.com/office/drawing/2014/main" val="832189213"/>
                        </a:ext>
                      </a:extLst>
                    </a:gridCol>
                    <a:gridCol w="2845733">
                      <a:extLst>
                        <a:ext uri="{9D8B030D-6E8A-4147-A177-3AD203B41FA5}">
                          <a16:colId xmlns:a16="http://schemas.microsoft.com/office/drawing/2014/main" val="3194160879"/>
                        </a:ext>
                      </a:extLst>
                    </a:gridCol>
                    <a:gridCol w="2845733">
                      <a:extLst>
                        <a:ext uri="{9D8B030D-6E8A-4147-A177-3AD203B41FA5}">
                          <a16:colId xmlns:a16="http://schemas.microsoft.com/office/drawing/2014/main" val="1782088660"/>
                        </a:ext>
                      </a:extLst>
                    </a:gridCol>
                    <a:gridCol w="2845733">
                      <a:extLst>
                        <a:ext uri="{9D8B030D-6E8A-4147-A177-3AD203B41FA5}">
                          <a16:colId xmlns:a16="http://schemas.microsoft.com/office/drawing/2014/main" val="1596634417"/>
                        </a:ext>
                      </a:extLst>
                    </a:gridCol>
                  </a:tblGrid>
                  <a:tr h="85105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6, 8, 10, 12,…</m:t>
                              </m:r>
                            </m:oMath>
                          </a14:m>
                          <a:r>
                            <a:rPr lang="en-GB" sz="2400" dirty="0">
                              <a:solidFill>
                                <a:schemeClr val="bg2"/>
                              </a:solidFill>
                            </a:rPr>
                            <a:t> </a:t>
                          </a:r>
                        </a:p>
                      </a:txBody>
                      <a:tcPr anchor="ctr">
                        <a:lnL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4, 40, 400, 4000,…</m:t>
                              </m:r>
                            </m:oMath>
                          </a14:m>
                          <a:r>
                            <a:rPr lang="en-GB" sz="2400" dirty="0">
                              <a:solidFill>
                                <a:schemeClr val="bg2"/>
                              </a:solidFill>
                            </a:rPr>
                            <a:t> 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  <m:t>1, 4, 9, 16, … </m:t>
                                </m:r>
                              </m:oMath>
                            </m:oMathPara>
                          </a14:m>
                          <a:endParaRPr lang="en-GB" sz="2400" dirty="0">
                            <a:solidFill>
                              <a:schemeClr val="bg2"/>
                            </a:solidFill>
                          </a:endParaRPr>
                        </a:p>
                      </a:txBody>
                      <a:tcPr anchor="ctr">
                        <a:lnL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10, 17, 24, 31,…</m:t>
                              </m:r>
                            </m:oMath>
                          </a14:m>
                          <a:r>
                            <a:rPr lang="en-GB" sz="2400" dirty="0">
                              <a:solidFill>
                                <a:schemeClr val="bg2"/>
                              </a:solidFill>
                            </a:rPr>
                            <a:t> 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189528256"/>
                      </a:ext>
                    </a:extLst>
                  </a:tr>
                  <a:tr h="85105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100, 99, 98,…</m:t>
                              </m:r>
                            </m:oMath>
                          </a14:m>
                          <a:r>
                            <a:rPr lang="en-GB" sz="2400" dirty="0">
                              <a:solidFill>
                                <a:schemeClr val="bg2"/>
                              </a:solidFill>
                            </a:rPr>
                            <a:t> </a:t>
                          </a:r>
                        </a:p>
                      </a:txBody>
                      <a:tcPr anchor="ctr">
                        <a:lnL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2, 5, 8, 11,…</m:t>
                              </m:r>
                            </m:oMath>
                          </a14:m>
                          <a:r>
                            <a:rPr lang="en-GB" sz="2400" dirty="0">
                              <a:solidFill>
                                <a:schemeClr val="bg2"/>
                              </a:solidFill>
                            </a:rPr>
                            <a:t> 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1, 1, 2, 3, 5,…</m:t>
                              </m:r>
                            </m:oMath>
                          </a14:m>
                          <a:r>
                            <a:rPr lang="en-GB" sz="2400" dirty="0">
                              <a:solidFill>
                                <a:schemeClr val="bg2"/>
                              </a:solidFill>
                            </a:rPr>
                            <a:t> 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−17, −12, −7, −2,…</m:t>
                              </m:r>
                            </m:oMath>
                          </a14:m>
                          <a:r>
                            <a:rPr lang="en-GB" sz="2400" dirty="0">
                              <a:solidFill>
                                <a:schemeClr val="bg2"/>
                              </a:solidFill>
                            </a:rPr>
                            <a:t> 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72407496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2071A2E4-CBDB-122F-26D6-53020F0A8BE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45197457"/>
                  </p:ext>
                </p:extLst>
              </p:nvPr>
            </p:nvGraphicFramePr>
            <p:xfrm>
              <a:off x="423332" y="1159932"/>
              <a:ext cx="11382932" cy="170211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845733">
                      <a:extLst>
                        <a:ext uri="{9D8B030D-6E8A-4147-A177-3AD203B41FA5}">
                          <a16:colId xmlns:a16="http://schemas.microsoft.com/office/drawing/2014/main" val="832189213"/>
                        </a:ext>
                      </a:extLst>
                    </a:gridCol>
                    <a:gridCol w="2845733">
                      <a:extLst>
                        <a:ext uri="{9D8B030D-6E8A-4147-A177-3AD203B41FA5}">
                          <a16:colId xmlns:a16="http://schemas.microsoft.com/office/drawing/2014/main" val="3194160879"/>
                        </a:ext>
                      </a:extLst>
                    </a:gridCol>
                    <a:gridCol w="2845733">
                      <a:extLst>
                        <a:ext uri="{9D8B030D-6E8A-4147-A177-3AD203B41FA5}">
                          <a16:colId xmlns:a16="http://schemas.microsoft.com/office/drawing/2014/main" val="1782088660"/>
                        </a:ext>
                      </a:extLst>
                    </a:gridCol>
                    <a:gridCol w="2845733">
                      <a:extLst>
                        <a:ext uri="{9D8B030D-6E8A-4147-A177-3AD203B41FA5}">
                          <a16:colId xmlns:a16="http://schemas.microsoft.com/office/drawing/2014/main" val="1596634417"/>
                        </a:ext>
                      </a:extLst>
                    </a:gridCol>
                  </a:tblGrid>
                  <a:tr h="85105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r="-300893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9556" r="-199556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0446" r="-100446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00446" r="-446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89528256"/>
                      </a:ext>
                    </a:extLst>
                  </a:tr>
                  <a:tr h="85105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t="-101493" r="-300893" b="-14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9556" t="-101493" r="-199556" b="-14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0446" t="-101493" r="-100446" b="-14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00446" t="-101493" r="-446" b="-149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2407496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5">
                <a:extLst>
                  <a:ext uri="{FF2B5EF4-FFF2-40B4-BE49-F238E27FC236}">
                    <a16:creationId xmlns:a16="http://schemas.microsoft.com/office/drawing/2014/main" id="{B09DEAD9-48C9-0C8D-BF97-28FFA385E29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45959571"/>
                  </p:ext>
                </p:extLst>
              </p:nvPr>
            </p:nvGraphicFramePr>
            <p:xfrm>
              <a:off x="250264" y="3023323"/>
              <a:ext cx="11556000" cy="376961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556000">
                      <a:extLst>
                        <a:ext uri="{9D8B030D-6E8A-4147-A177-3AD203B41FA5}">
                          <a16:colId xmlns:a16="http://schemas.microsoft.com/office/drawing/2014/main" val="1829485005"/>
                        </a:ext>
                      </a:extLst>
                    </a:gridCol>
                  </a:tblGrid>
                  <a:tr h="392545">
                    <a:tc>
                      <a:txBody>
                        <a:bodyPr/>
                        <a:lstStyle/>
                        <a:p>
                          <a:pPr marL="457200" marR="0" indent="-4572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AutoNum type="alphaLcParenR"/>
                            <a:tabLst/>
                            <a:defRPr/>
                          </a:pPr>
                          <a:r>
                            <a:rPr lang="en-GB" sz="2400" b="0" dirty="0">
                              <a:solidFill>
                                <a:schemeClr val="bg2"/>
                              </a:solidFill>
                              <a:latin typeface="+mj-lt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en-GB" sz="1800" b="0" dirty="0">
                              <a:solidFill>
                                <a:schemeClr val="bg2"/>
                              </a:solidFill>
                              <a:latin typeface="+mj-lt"/>
                              <a:ea typeface="Cambria Math" panose="02040503050406030204" pitchFamily="18" charset="0"/>
                            </a:rPr>
                            <a:t>Alia chooses two sequences at random.</a:t>
                          </a:r>
                          <a:r>
                            <a:rPr lang="en-GB" sz="1800" b="0" baseline="0" dirty="0">
                              <a:solidFill>
                                <a:schemeClr val="bg2"/>
                              </a:solidFill>
                              <a:latin typeface="+mj-lt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en-GB" sz="1800" b="0" dirty="0">
                              <a:solidFill>
                                <a:schemeClr val="bg2"/>
                              </a:solidFill>
                              <a:latin typeface="+mj-lt"/>
                              <a:ea typeface="Cambria Math" panose="02040503050406030204" pitchFamily="18" charset="0"/>
                            </a:rPr>
                            <a:t>Find the probability that exactly</a:t>
                          </a:r>
                          <a:r>
                            <a:rPr lang="en-GB" sz="1800" b="0" baseline="0" dirty="0">
                              <a:solidFill>
                                <a:schemeClr val="bg2"/>
                              </a:solidFill>
                              <a:latin typeface="+mj-lt"/>
                              <a:ea typeface="Cambria Math" panose="02040503050406030204" pitchFamily="18" charset="0"/>
                            </a:rPr>
                            <a:t> one of the</a:t>
                          </a:r>
                          <a:r>
                            <a:rPr lang="en-GB" sz="1800" b="0" dirty="0">
                              <a:solidFill>
                                <a:schemeClr val="bg2"/>
                              </a:solidFill>
                              <a:latin typeface="+mj-lt"/>
                              <a:ea typeface="Cambria Math" panose="02040503050406030204" pitchFamily="18" charset="0"/>
                            </a:rPr>
                            <a:t> sequences contains the term </a:t>
                          </a:r>
                          <a14:m>
                            <m:oMath xmlns:m="http://schemas.openxmlformats.org/officeDocument/2006/math">
                              <m:r>
                                <a:rPr lang="en-GB" sz="18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38</m:t>
                              </m:r>
                            </m:oMath>
                          </a14:m>
                          <a:r>
                            <a:rPr lang="en-GB" sz="1800" b="0" dirty="0">
                              <a:solidFill>
                                <a:schemeClr val="bg2"/>
                              </a:solidFill>
                              <a:latin typeface="+mj-lt"/>
                              <a:ea typeface="Cambria Math" panose="02040503050406030204" pitchFamily="18" charset="0"/>
                            </a:rPr>
                            <a:t>.</a:t>
                          </a:r>
                          <a:r>
                            <a:rPr kumimoji="0" lang="en-GB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632E62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Cambria Math" panose="02040503050406030204" pitchFamily="18" charset="0"/>
                              <a:cs typeface="+mn-cs"/>
                            </a:rPr>
                            <a:t> </a:t>
                          </a:r>
                          <a:br>
                            <a:rPr kumimoji="0" lang="en-GB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632E62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Cambria Math" panose="02040503050406030204" pitchFamily="18" charset="0"/>
                              <a:cs typeface="+mn-cs"/>
                            </a:rPr>
                          </a:b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kumimoji="0" lang="en-GB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kumimoji="0" lang="en-GB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kumimoji="0" lang="en-GB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5</m:t>
                                      </m:r>
                                    </m:num>
                                    <m:den>
                                      <m:r>
                                        <a:rPr kumimoji="0" lang="en-GB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8</m:t>
                                      </m:r>
                                    </m:den>
                                  </m:f>
                                  <m:r>
                                    <a:rPr kumimoji="0" lang="en-GB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×</m:t>
                                  </m:r>
                                  <m:f>
                                    <m:fPr>
                                      <m:ctrlPr>
                                        <a:rPr kumimoji="0" lang="en-GB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kumimoji="0" lang="en-GB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3</m:t>
                                      </m:r>
                                    </m:num>
                                    <m:den>
                                      <m:r>
                                        <a:rPr kumimoji="0" lang="en-GB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7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kumimoji="0" lang="en-GB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kumimoji="0" lang="en-GB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kumimoji="0" lang="en-GB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kumimoji="0" lang="en-GB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3</m:t>
                                      </m:r>
                                    </m:num>
                                    <m:den>
                                      <m:r>
                                        <a:rPr kumimoji="0" lang="en-GB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8</m:t>
                                      </m:r>
                                    </m:den>
                                  </m:f>
                                  <m:r>
                                    <a:rPr kumimoji="0" lang="en-GB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×</m:t>
                                  </m:r>
                                  <m:f>
                                    <m:fPr>
                                      <m:ctrlPr>
                                        <a:rPr kumimoji="0" lang="en-GB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kumimoji="0" lang="en-GB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5</m:t>
                                      </m:r>
                                    </m:num>
                                    <m:den>
                                      <m:r>
                                        <a:rPr kumimoji="0" lang="en-GB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7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kumimoji="0" lang="en-GB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kumimoji="0" lang="en-GB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GB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15</m:t>
                                  </m:r>
                                </m:num>
                                <m:den>
                                  <m:r>
                                    <a:rPr kumimoji="0" lang="en-GB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56</m:t>
                                  </m:r>
                                </m:den>
                              </m:f>
                              <m:r>
                                <a:rPr kumimoji="0" lang="en-GB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kumimoji="0" lang="en-GB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GB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15</m:t>
                                  </m:r>
                                </m:num>
                                <m:den>
                                  <m:r>
                                    <a:rPr kumimoji="0" lang="en-GB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56</m:t>
                                  </m:r>
                                </m:den>
                              </m:f>
                              <m:r>
                                <a:rPr kumimoji="0" lang="en-GB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kumimoji="0" lang="en-GB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GB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30</m:t>
                                  </m:r>
                                </m:num>
                                <m:den>
                                  <m:r>
                                    <a:rPr kumimoji="0" lang="en-GB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56</m:t>
                                  </m:r>
                                </m:den>
                              </m:f>
                              <m:r>
                                <a:rPr kumimoji="0" lang="en-GB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kumimoji="0" lang="en-GB" sz="2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GB" sz="2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𝟏𝟓</m:t>
                                  </m:r>
                                </m:num>
                                <m:den>
                                  <m:r>
                                    <a:rPr kumimoji="0" lang="en-GB" sz="2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𝟐𝟖</m:t>
                                  </m:r>
                                </m:den>
                              </m:f>
                            </m:oMath>
                          </a14:m>
                          <a:r>
                            <a:rPr kumimoji="0" lang="en-GB" sz="24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632E62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Cambria Math" panose="02040503050406030204" pitchFamily="18" charset="0"/>
                              <a:cs typeface="+mn-cs"/>
                            </a:rPr>
                            <a:t> </a:t>
                          </a:r>
                          <a:br>
                            <a:rPr lang="en-GB" sz="1800" b="0" dirty="0">
                              <a:solidFill>
                                <a:schemeClr val="bg2"/>
                              </a:solidFill>
                              <a:latin typeface="+mj-lt"/>
                              <a:ea typeface="Cambria Math" panose="02040503050406030204" pitchFamily="18" charset="0"/>
                            </a:rPr>
                          </a:br>
                          <a:r>
                            <a:rPr lang="en-GB" sz="800" b="0" dirty="0">
                              <a:solidFill>
                                <a:schemeClr val="bg2"/>
                              </a:solidFill>
                              <a:latin typeface="+mj-lt"/>
                              <a:ea typeface="Cambria Math" panose="02040503050406030204" pitchFamily="18" charset="0"/>
                            </a:rPr>
                            <a:t> </a:t>
                          </a:r>
                          <a:endParaRPr lang="en-GB" sz="1800" b="0" dirty="0">
                            <a:solidFill>
                              <a:schemeClr val="bg2"/>
                            </a:solidFill>
                            <a:latin typeface="+mj-lt"/>
                            <a:ea typeface="Cambria Math" panose="02040503050406030204" pitchFamily="18" charset="0"/>
                          </a:endParaRPr>
                        </a:p>
                        <a:p>
                          <a:pPr marL="457200" marR="0" indent="-4572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AutoNum type="alphaLcParenR"/>
                            <a:tabLst/>
                            <a:defRPr/>
                          </a:pPr>
                          <a:r>
                            <a:rPr lang="en-GB" sz="2400" b="0" dirty="0">
                              <a:solidFill>
                                <a:schemeClr val="bg2"/>
                              </a:solidFill>
                              <a:latin typeface="+mj-lt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en-GB" sz="1800" b="0" dirty="0">
                              <a:solidFill>
                                <a:schemeClr val="bg2"/>
                              </a:solidFill>
                              <a:latin typeface="+mj-lt"/>
                              <a:ea typeface="Cambria Math" panose="02040503050406030204" pitchFamily="18" charset="0"/>
                            </a:rPr>
                            <a:t>Bilal, Bonnie and Bryony all choose one of the eight sequences at random.</a:t>
                          </a:r>
                          <a:br>
                            <a:rPr lang="en-GB" sz="1800" b="0" dirty="0">
                              <a:solidFill>
                                <a:schemeClr val="bg2"/>
                              </a:solidFill>
                              <a:latin typeface="+mj-lt"/>
                              <a:ea typeface="Cambria Math" panose="02040503050406030204" pitchFamily="18" charset="0"/>
                            </a:rPr>
                          </a:br>
                          <a:r>
                            <a:rPr lang="en-GB" sz="1800" b="0" dirty="0">
                              <a:solidFill>
                                <a:schemeClr val="bg2"/>
                              </a:solidFill>
                              <a:latin typeface="+mj-lt"/>
                              <a:ea typeface="Cambria Math" panose="02040503050406030204" pitchFamily="18" charset="0"/>
                            </a:rPr>
                            <a:t>Find the probability that none of the chosen sequences are arithmetic.</a:t>
                          </a:r>
                          <a:r>
                            <a:rPr kumimoji="0" lang="en-GB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632E62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Cambria Math" panose="02040503050406030204" pitchFamily="18" charset="0"/>
                              <a:cs typeface="+mn-cs"/>
                            </a:rPr>
                            <a:t> </a:t>
                          </a:r>
                          <a:br>
                            <a:rPr kumimoji="0" lang="en-GB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632E62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Cambria Math" panose="02040503050406030204" pitchFamily="18" charset="0"/>
                              <a:cs typeface="+mn-cs"/>
                            </a:rPr>
                          </a:b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kumimoji="0" lang="en-GB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GB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kumimoji="0" lang="en-GB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8</m:t>
                                  </m:r>
                                </m:den>
                              </m:f>
                              <m:r>
                                <a:rPr kumimoji="0" lang="en-GB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  <m:f>
                                <m:fPr>
                                  <m:ctrlPr>
                                    <a:rPr kumimoji="0" lang="en-GB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GB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kumimoji="0" lang="en-GB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8</m:t>
                                  </m:r>
                                </m:den>
                              </m:f>
                              <m:r>
                                <a:rPr kumimoji="0" lang="en-GB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  <m:f>
                                <m:fPr>
                                  <m:ctrlPr>
                                    <a:rPr kumimoji="0" lang="en-GB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GB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kumimoji="0" lang="en-GB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8</m:t>
                                  </m:r>
                                </m:den>
                              </m:f>
                              <m:r>
                                <a:rPr kumimoji="0" lang="en-GB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kumimoji="0" lang="en-GB" sz="2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GB" sz="2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𝟐𝟕</m:t>
                                  </m:r>
                                </m:num>
                                <m:den>
                                  <m:r>
                                    <a:rPr kumimoji="0" lang="en-GB" sz="2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𝟓𝟏𝟐</m:t>
                                  </m:r>
                                </m:den>
                              </m:f>
                            </m:oMath>
                          </a14:m>
                          <a:r>
                            <a:rPr kumimoji="0" lang="en-GB" sz="24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632E62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Cambria Math" panose="02040503050406030204" pitchFamily="18" charset="0"/>
                              <a:cs typeface="+mn-cs"/>
                            </a:rPr>
                            <a:t> </a:t>
                          </a:r>
                          <a:br>
                            <a:rPr lang="en-GB" sz="2400" b="0" dirty="0">
                              <a:solidFill>
                                <a:schemeClr val="bg2"/>
                              </a:solidFill>
                              <a:latin typeface="+mj-lt"/>
                              <a:ea typeface="Cambria Math" panose="02040503050406030204" pitchFamily="18" charset="0"/>
                            </a:rPr>
                          </a:br>
                          <a:r>
                            <a:rPr lang="en-GB" sz="800" b="0" dirty="0">
                              <a:solidFill>
                                <a:schemeClr val="bg2"/>
                              </a:solidFill>
                              <a:latin typeface="+mj-lt"/>
                              <a:ea typeface="Cambria Math" panose="02040503050406030204" pitchFamily="18" charset="0"/>
                            </a:rPr>
                            <a:t> </a:t>
                          </a:r>
                          <a:endParaRPr lang="en-GB" sz="2400" b="0" dirty="0">
                            <a:solidFill>
                              <a:schemeClr val="bg2"/>
                            </a:solidFill>
                            <a:latin typeface="+mj-lt"/>
                            <a:ea typeface="Cambria Math" panose="02040503050406030204" pitchFamily="18" charset="0"/>
                          </a:endParaRPr>
                        </a:p>
                        <a:p>
                          <a:pPr marL="457200" marR="0" indent="-4572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AutoNum type="alphaLcParenR"/>
                            <a:tabLst/>
                            <a:defRPr/>
                          </a:pPr>
                          <a:r>
                            <a:rPr lang="en-GB" sz="2400" b="0" dirty="0">
                              <a:solidFill>
                                <a:schemeClr val="bg2"/>
                              </a:solidFill>
                              <a:latin typeface="+mj-lt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en-GB" sz="1800" b="0" dirty="0">
                              <a:solidFill>
                                <a:schemeClr val="bg2"/>
                              </a:solidFill>
                              <a:latin typeface="+mj-lt"/>
                              <a:ea typeface="Cambria Math" panose="02040503050406030204" pitchFamily="18" charset="0"/>
                            </a:rPr>
                            <a:t>Ciaran chooses sequences until he chooses one which only has even terms.</a:t>
                          </a:r>
                          <a:br>
                            <a:rPr lang="en-GB" sz="1800" b="0" dirty="0">
                              <a:solidFill>
                                <a:schemeClr val="bg2"/>
                              </a:solidFill>
                              <a:latin typeface="+mj-lt"/>
                              <a:ea typeface="Cambria Math" panose="02040503050406030204" pitchFamily="18" charset="0"/>
                            </a:rPr>
                          </a:br>
                          <a:r>
                            <a:rPr lang="en-GB" sz="1800" b="0" dirty="0">
                              <a:solidFill>
                                <a:schemeClr val="bg2"/>
                              </a:solidFill>
                              <a:latin typeface="+mj-lt"/>
                              <a:ea typeface="Cambria Math" panose="02040503050406030204" pitchFamily="18" charset="0"/>
                            </a:rPr>
                            <a:t>He doesn’t choose sequences he has already picked. Find the probability he chooses fewer than three sequences.</a:t>
                          </a:r>
                          <a:r>
                            <a:rPr kumimoji="0" lang="en-GB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632E62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Cambria Math" panose="02040503050406030204" pitchFamily="18" charset="0"/>
                              <a:cs typeface="+mn-cs"/>
                            </a:rPr>
                            <a:t> </a:t>
                          </a:r>
                          <a:br>
                            <a:rPr kumimoji="0" lang="en-GB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632E62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Cambria Math" panose="02040503050406030204" pitchFamily="18" charset="0"/>
                              <a:cs typeface="+mn-cs"/>
                            </a:rPr>
                          </a:b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kumimoji="0" lang="en-GB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GB" sz="2400" b="0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kumimoji="0" lang="en-GB" sz="2400" b="0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8</m:t>
                                  </m:r>
                                </m:den>
                              </m:f>
                              <m:r>
                                <a:rPr kumimoji="0" lang="en-GB" sz="24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kumimoji="0" lang="en-GB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GB" sz="2400" b="0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6</m:t>
                                  </m:r>
                                </m:num>
                                <m:den>
                                  <m:r>
                                    <a:rPr kumimoji="0" lang="en-GB" sz="2400" b="0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8</m:t>
                                  </m:r>
                                </m:den>
                              </m:f>
                              <m:r>
                                <a:rPr kumimoji="0" lang="en-GB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  <m:f>
                                <m:fPr>
                                  <m:ctrlPr>
                                    <a:rPr kumimoji="0" lang="en-GB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GB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kumimoji="0" lang="en-GB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7</m:t>
                                  </m:r>
                                </m:den>
                              </m:f>
                              <m:r>
                                <a:rPr kumimoji="0" lang="en-GB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kumimoji="0" lang="en-GB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GB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kumimoji="0" lang="en-GB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8</m:t>
                                  </m:r>
                                </m:den>
                              </m:f>
                              <m:r>
                                <a:rPr kumimoji="0" lang="en-GB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kumimoji="0" lang="en-GB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GB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12</m:t>
                                  </m:r>
                                </m:num>
                                <m:den>
                                  <m:r>
                                    <a:rPr kumimoji="0" lang="en-GB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56</m:t>
                                  </m:r>
                                </m:den>
                              </m:f>
                              <m:r>
                                <a:rPr kumimoji="0" lang="en-GB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kumimoji="0" lang="en-GB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GB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14</m:t>
                                  </m:r>
                                </m:num>
                                <m:den>
                                  <m:r>
                                    <a:rPr kumimoji="0" lang="en-GB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56</m:t>
                                  </m:r>
                                </m:den>
                              </m:f>
                              <m:r>
                                <a:rPr kumimoji="0" lang="en-GB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kumimoji="0" lang="en-GB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GB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12</m:t>
                                  </m:r>
                                </m:num>
                                <m:den>
                                  <m:r>
                                    <a:rPr kumimoji="0" lang="en-GB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56</m:t>
                                  </m:r>
                                </m:den>
                              </m:f>
                              <m:r>
                                <a:rPr kumimoji="0" lang="en-GB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kumimoji="0" lang="en-GB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GB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26</m:t>
                                  </m:r>
                                </m:num>
                                <m:den>
                                  <m:r>
                                    <a:rPr kumimoji="0" lang="en-GB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56</m:t>
                                  </m:r>
                                </m:den>
                              </m:f>
                              <m:r>
                                <a:rPr kumimoji="0" lang="en-GB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kumimoji="0" lang="en-GB" sz="2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GB" sz="2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𝟏𝟑</m:t>
                                  </m:r>
                                </m:num>
                                <m:den>
                                  <m:r>
                                    <a:rPr kumimoji="0" lang="en-GB" sz="2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𝟐𝟖</m:t>
                                  </m:r>
                                </m:den>
                              </m:f>
                            </m:oMath>
                          </a14:m>
                          <a:r>
                            <a:rPr kumimoji="0" lang="en-GB" sz="24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632E62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Cambria Math" panose="02040503050406030204" pitchFamily="18" charset="0"/>
                              <a:cs typeface="+mn-cs"/>
                            </a:rPr>
                            <a:t> </a:t>
                          </a:r>
                          <a:endParaRPr lang="en-GB" sz="1800" b="0" dirty="0">
                            <a:solidFill>
                              <a:schemeClr val="bg2"/>
                            </a:solidFill>
                            <a:latin typeface="+mj-lt"/>
                            <a:ea typeface="Cambria Math" panose="02040503050406030204" pitchFamily="18" charset="0"/>
                          </a:endParaRPr>
                        </a:p>
                        <a:p>
                          <a:pPr marL="342900" indent="-342900" algn="l">
                            <a:buAutoNum type="alphaLcParenR"/>
                          </a:pPr>
                          <a:endParaRPr lang="en-GB" sz="1800" b="0" dirty="0">
                            <a:solidFill>
                              <a:schemeClr val="bg2"/>
                            </a:solidFill>
                            <a:latin typeface="+mj-lt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0604051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5">
                <a:extLst>
                  <a:ext uri="{FF2B5EF4-FFF2-40B4-BE49-F238E27FC236}">
                    <a16:creationId xmlns:a16="http://schemas.microsoft.com/office/drawing/2014/main" id="{B09DEAD9-48C9-0C8D-BF97-28FFA385E29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45959571"/>
                  </p:ext>
                </p:extLst>
              </p:nvPr>
            </p:nvGraphicFramePr>
            <p:xfrm>
              <a:off x="250264" y="3023323"/>
              <a:ext cx="11556000" cy="376961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556000">
                      <a:extLst>
                        <a:ext uri="{9D8B030D-6E8A-4147-A177-3AD203B41FA5}">
                          <a16:colId xmlns:a16="http://schemas.microsoft.com/office/drawing/2014/main" val="1829485005"/>
                        </a:ext>
                      </a:extLst>
                    </a:gridCol>
                  </a:tblGrid>
                  <a:tr h="376961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t="-3030" b="-33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06040516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7837571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8B3E21-0310-E948-DD46-06402A1C68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C8AC2F43-B4D4-EC63-A086-76599BB94A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13" y="696027"/>
            <a:ext cx="5888383" cy="5888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4954D52-D38C-9713-F07C-53E53C61E8C0}"/>
              </a:ext>
            </a:extLst>
          </p:cNvPr>
          <p:cNvSpPr/>
          <p:nvPr/>
        </p:nvSpPr>
        <p:spPr>
          <a:xfrm>
            <a:off x="497840" y="1371600"/>
            <a:ext cx="325523" cy="4419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1759C6-47F0-DED5-5E8D-1837AB7EC3ED}"/>
              </a:ext>
            </a:extLst>
          </p:cNvPr>
          <p:cNvSpPr txBox="1"/>
          <p:nvPr/>
        </p:nvSpPr>
        <p:spPr>
          <a:xfrm>
            <a:off x="122724" y="372862"/>
            <a:ext cx="77049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632E62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Probability with… 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632E62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Histograms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CF101EA-563B-E0F8-8C07-1500D7010F4C}"/>
              </a:ext>
            </a:extLst>
          </p:cNvPr>
          <p:cNvSpPr/>
          <p:nvPr/>
        </p:nvSpPr>
        <p:spPr>
          <a:xfrm>
            <a:off x="8423565" y="6467079"/>
            <a:ext cx="3731491" cy="3925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@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nathanday.bsky.social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D985E7C-1F0C-13B6-2481-64FE37A60E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9209633"/>
              </p:ext>
            </p:extLst>
          </p:nvPr>
        </p:nvGraphicFramePr>
        <p:xfrm>
          <a:off x="928757" y="1514191"/>
          <a:ext cx="4044990" cy="44805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33180">
                  <a:extLst>
                    <a:ext uri="{9D8B030D-6E8A-4147-A177-3AD203B41FA5}">
                      <a16:colId xmlns:a16="http://schemas.microsoft.com/office/drawing/2014/main" val="2547441058"/>
                    </a:ext>
                  </a:extLst>
                </a:gridCol>
                <a:gridCol w="465221">
                  <a:extLst>
                    <a:ext uri="{9D8B030D-6E8A-4147-A177-3AD203B41FA5}">
                      <a16:colId xmlns:a16="http://schemas.microsoft.com/office/drawing/2014/main" val="1752193019"/>
                    </a:ext>
                  </a:extLst>
                </a:gridCol>
                <a:gridCol w="441158">
                  <a:extLst>
                    <a:ext uri="{9D8B030D-6E8A-4147-A177-3AD203B41FA5}">
                      <a16:colId xmlns:a16="http://schemas.microsoft.com/office/drawing/2014/main" val="2463329806"/>
                    </a:ext>
                  </a:extLst>
                </a:gridCol>
                <a:gridCol w="224590">
                  <a:extLst>
                    <a:ext uri="{9D8B030D-6E8A-4147-A177-3AD203B41FA5}">
                      <a16:colId xmlns:a16="http://schemas.microsoft.com/office/drawing/2014/main" val="651974504"/>
                    </a:ext>
                  </a:extLst>
                </a:gridCol>
                <a:gridCol w="224590">
                  <a:extLst>
                    <a:ext uri="{9D8B030D-6E8A-4147-A177-3AD203B41FA5}">
                      <a16:colId xmlns:a16="http://schemas.microsoft.com/office/drawing/2014/main" val="734042154"/>
                    </a:ext>
                  </a:extLst>
                </a:gridCol>
                <a:gridCol w="449179">
                  <a:extLst>
                    <a:ext uri="{9D8B030D-6E8A-4147-A177-3AD203B41FA5}">
                      <a16:colId xmlns:a16="http://schemas.microsoft.com/office/drawing/2014/main" val="3007784857"/>
                    </a:ext>
                  </a:extLst>
                </a:gridCol>
                <a:gridCol w="907072">
                  <a:extLst>
                    <a:ext uri="{9D8B030D-6E8A-4147-A177-3AD203B41FA5}">
                      <a16:colId xmlns:a16="http://schemas.microsoft.com/office/drawing/2014/main" val="3001038236"/>
                    </a:ext>
                  </a:extLst>
                </a:gridCol>
              </a:tblGrid>
              <a:tr h="447039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CDE7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6257220"/>
                  </a:ext>
                </a:extLst>
              </a:tr>
              <a:tr h="68072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CDE7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CDE7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32306674"/>
                  </a:ext>
                </a:extLst>
              </a:tr>
              <a:tr h="43688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CDE7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CDE7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CDE7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22427963"/>
                  </a:ext>
                </a:extLst>
              </a:tr>
              <a:tr h="113792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CDE7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CDE7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CDE7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CDE7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12858668"/>
                  </a:ext>
                </a:extLst>
              </a:tr>
              <a:tr h="11074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CDE7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CDE7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CDE7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CDE7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CDE7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94255797"/>
                  </a:ext>
                </a:extLst>
              </a:tr>
              <a:tr h="223520"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CDE7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CDE7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CDE7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CDE7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CDE7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CDE7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8859138"/>
                  </a:ext>
                </a:extLst>
              </a:tr>
              <a:tr h="4470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CDE7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CDE7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CDE7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CDE7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CDE7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CDE7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CDE7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6660015"/>
                  </a:ext>
                </a:extLst>
              </a:tr>
            </a:tbl>
          </a:graphicData>
        </a:graphic>
      </p:graphicFrame>
      <p:pic>
        <p:nvPicPr>
          <p:cNvPr id="1032" name="Picture 8">
            <a:extLst>
              <a:ext uri="{FF2B5EF4-FFF2-40B4-BE49-F238E27FC236}">
                <a16:creationId xmlns:a16="http://schemas.microsoft.com/office/drawing/2014/main" id="{16B92335-3B71-1633-A4E4-B7805DCB8C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741" r="96184" b="7811"/>
          <a:stretch/>
        </p:blipFill>
        <p:spPr bwMode="auto">
          <a:xfrm>
            <a:off x="440527" y="1371600"/>
            <a:ext cx="379280" cy="43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5">
                <a:extLst>
                  <a:ext uri="{FF2B5EF4-FFF2-40B4-BE49-F238E27FC236}">
                    <a16:creationId xmlns:a16="http://schemas.microsoft.com/office/drawing/2014/main" id="{6C2DCC3B-2D7F-B379-AAAF-C212277D1C3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2417704"/>
                  </p:ext>
                </p:extLst>
              </p:nvPr>
            </p:nvGraphicFramePr>
            <p:xfrm>
              <a:off x="5926551" y="1216621"/>
              <a:ext cx="6153116" cy="3657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153116">
                      <a:extLst>
                        <a:ext uri="{9D8B030D-6E8A-4147-A177-3AD203B41FA5}">
                          <a16:colId xmlns:a16="http://schemas.microsoft.com/office/drawing/2014/main" val="1829485005"/>
                        </a:ext>
                      </a:extLst>
                    </a:gridCol>
                  </a:tblGrid>
                  <a:tr h="392545">
                    <a:tc>
                      <a:txBody>
                        <a:bodyPr/>
                        <a:lstStyle/>
                        <a:p>
                          <a:pPr marL="0" indent="0" algn="l">
                            <a:buNone/>
                          </a:pPr>
                          <a:r>
                            <a:rPr lang="en-GB" sz="2400" b="0" dirty="0">
                              <a:solidFill>
                                <a:schemeClr val="bg2"/>
                              </a:solidFill>
                              <a:latin typeface="+mj-lt"/>
                              <a:ea typeface="Cambria Math" panose="02040503050406030204" pitchFamily="18" charset="0"/>
                            </a:rPr>
                            <a:t>The histogram shows the heights of a group</a:t>
                          </a:r>
                          <a:br>
                            <a:rPr lang="en-GB" sz="2400" b="0" dirty="0">
                              <a:solidFill>
                                <a:schemeClr val="bg2"/>
                              </a:solidFill>
                              <a:latin typeface="+mj-lt"/>
                              <a:ea typeface="Cambria Math" panose="02040503050406030204" pitchFamily="18" charset="0"/>
                            </a:rPr>
                          </a:br>
                          <a:r>
                            <a:rPr lang="en-GB" sz="2400" b="0" dirty="0">
                              <a:solidFill>
                                <a:schemeClr val="bg2"/>
                              </a:solidFill>
                              <a:latin typeface="+mj-lt"/>
                              <a:ea typeface="Cambria Math" panose="02040503050406030204" pitchFamily="18" charset="0"/>
                            </a:rPr>
                            <a:t>of people. Two people are chosen at random.</a:t>
                          </a:r>
                        </a:p>
                        <a:p>
                          <a:pPr marL="0" indent="0" algn="l">
                            <a:buNone/>
                          </a:pPr>
                          <a:endParaRPr lang="en-GB" sz="2400" b="0" dirty="0">
                            <a:solidFill>
                              <a:schemeClr val="bg2"/>
                            </a:solidFill>
                            <a:latin typeface="+mj-lt"/>
                            <a:ea typeface="Cambria Math" panose="02040503050406030204" pitchFamily="18" charset="0"/>
                          </a:endParaRPr>
                        </a:p>
                        <a:p>
                          <a:pPr marL="0" indent="0" algn="l">
                            <a:buNone/>
                          </a:pPr>
                          <a:r>
                            <a:rPr lang="en-GB" sz="2400" b="0" dirty="0">
                              <a:solidFill>
                                <a:schemeClr val="bg2"/>
                              </a:solidFill>
                              <a:latin typeface="+mj-lt"/>
                              <a:ea typeface="Cambria Math" panose="02040503050406030204" pitchFamily="18" charset="0"/>
                            </a:rPr>
                            <a:t>Find the probability that…</a:t>
                          </a:r>
                        </a:p>
                        <a:p>
                          <a:pPr marL="0" indent="0" algn="l">
                            <a:buNone/>
                          </a:pPr>
                          <a:endParaRPr lang="en-GB" sz="2400" b="0" dirty="0">
                            <a:solidFill>
                              <a:schemeClr val="bg2"/>
                            </a:solidFill>
                            <a:latin typeface="+mj-lt"/>
                            <a:ea typeface="Cambria Math" panose="02040503050406030204" pitchFamily="18" charset="0"/>
                          </a:endParaRPr>
                        </a:p>
                        <a:p>
                          <a:pPr marL="0" indent="0" algn="l">
                            <a:buNone/>
                          </a:pPr>
                          <a:r>
                            <a:rPr lang="en-GB" sz="2400" b="0" dirty="0">
                              <a:solidFill>
                                <a:schemeClr val="bg2"/>
                              </a:solidFill>
                              <a:latin typeface="+mj-lt"/>
                              <a:ea typeface="Cambria Math" panose="02040503050406030204" pitchFamily="18" charset="0"/>
                            </a:rPr>
                            <a:t>a) … both people are taller than 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0" i="1" dirty="0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170</m:t>
                              </m:r>
                            </m:oMath>
                          </a14:m>
                          <a:r>
                            <a:rPr lang="en-GB" sz="2400" b="0" dirty="0">
                              <a:solidFill>
                                <a:schemeClr val="bg2"/>
                              </a:solidFill>
                              <a:latin typeface="+mj-lt"/>
                              <a:ea typeface="Cambria Math" panose="02040503050406030204" pitchFamily="18" charset="0"/>
                            </a:rPr>
                            <a:t> cm.</a:t>
                          </a:r>
                        </a:p>
                        <a:p>
                          <a:pPr marL="0" indent="0" algn="l">
                            <a:buNone/>
                          </a:pPr>
                          <a:endParaRPr lang="en-GB" sz="2400" b="0" dirty="0">
                            <a:solidFill>
                              <a:schemeClr val="bg2"/>
                            </a:solidFill>
                            <a:latin typeface="+mj-lt"/>
                            <a:ea typeface="Cambria Math" panose="02040503050406030204" pitchFamily="18" charset="0"/>
                          </a:endParaRPr>
                        </a:p>
                        <a:p>
                          <a:pPr marL="0" indent="0" algn="l">
                            <a:buNone/>
                          </a:pPr>
                          <a:r>
                            <a:rPr lang="en-GB" sz="2400" b="0" dirty="0">
                              <a:solidFill>
                                <a:schemeClr val="bg2"/>
                              </a:solidFill>
                              <a:latin typeface="+mj-lt"/>
                              <a:ea typeface="Cambria Math" panose="02040503050406030204" pitchFamily="18" charset="0"/>
                            </a:rPr>
                            <a:t>b) … one of the people is shorter than 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140</m:t>
                              </m:r>
                            </m:oMath>
                          </a14:m>
                          <a:r>
                            <a:rPr lang="en-GB" sz="2400" b="0" dirty="0">
                              <a:solidFill>
                                <a:schemeClr val="bg2"/>
                              </a:solidFill>
                              <a:latin typeface="+mj-lt"/>
                              <a:ea typeface="Cambria Math" panose="02040503050406030204" pitchFamily="18" charset="0"/>
                            </a:rPr>
                            <a:t> cm.</a:t>
                          </a:r>
                        </a:p>
                        <a:p>
                          <a:pPr marL="0" indent="0" algn="l">
                            <a:buNone/>
                          </a:pPr>
                          <a:endParaRPr lang="en-GB" sz="2400" b="0" dirty="0">
                            <a:solidFill>
                              <a:schemeClr val="bg2"/>
                            </a:solidFill>
                            <a:latin typeface="+mj-lt"/>
                            <a:ea typeface="Cambria Math" panose="02040503050406030204" pitchFamily="18" charset="0"/>
                          </a:endParaRPr>
                        </a:p>
                        <a:p>
                          <a:pPr marL="0" indent="0" algn="l">
                            <a:buNone/>
                          </a:pPr>
                          <a:r>
                            <a:rPr lang="en-GB" sz="2400" b="0" dirty="0">
                              <a:solidFill>
                                <a:schemeClr val="bg2"/>
                              </a:solidFill>
                              <a:latin typeface="+mj-lt"/>
                              <a:ea typeface="Cambria Math" panose="02040503050406030204" pitchFamily="18" charset="0"/>
                            </a:rPr>
                            <a:t>c) … the two people are in the same group.</a:t>
                          </a: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0604051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5">
                <a:extLst>
                  <a:ext uri="{FF2B5EF4-FFF2-40B4-BE49-F238E27FC236}">
                    <a16:creationId xmlns:a16="http://schemas.microsoft.com/office/drawing/2014/main" id="{6C2DCC3B-2D7F-B379-AAAF-C212277D1C3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2417704"/>
                  </p:ext>
                </p:extLst>
              </p:nvPr>
            </p:nvGraphicFramePr>
            <p:xfrm>
              <a:off x="5926551" y="1216621"/>
              <a:ext cx="6153116" cy="3657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153116">
                      <a:extLst>
                        <a:ext uri="{9D8B030D-6E8A-4147-A177-3AD203B41FA5}">
                          <a16:colId xmlns:a16="http://schemas.microsoft.com/office/drawing/2014/main" val="1829485005"/>
                        </a:ext>
                      </a:extLst>
                    </a:gridCol>
                  </a:tblGrid>
                  <a:tr h="36576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t="-2422" b="-51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06040516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82700370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2">
      <a:dk1>
        <a:srgbClr val="000000"/>
      </a:dk1>
      <a:lt1>
        <a:srgbClr val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4C96FF"/>
      </a:hlink>
      <a:folHlink>
        <a:srgbClr val="0066FF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1473</TotalTime>
  <Words>2161</Words>
  <Application>Microsoft Macintosh PowerPoint</Application>
  <PresentationFormat>Widescreen</PresentationFormat>
  <Paragraphs>249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Bahnschrift</vt:lpstr>
      <vt:lpstr>Calibri</vt:lpstr>
      <vt:lpstr>Cambria Math</vt:lpstr>
      <vt:lpstr>Corbel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 Day (Staff)</dc:creator>
  <cp:lastModifiedBy>Day, Nathan (NOT) Staff</cp:lastModifiedBy>
  <cp:revision>6</cp:revision>
  <dcterms:created xsi:type="dcterms:W3CDTF">2022-05-07T16:31:03Z</dcterms:created>
  <dcterms:modified xsi:type="dcterms:W3CDTF">2025-02-14T21:16:15Z</dcterms:modified>
</cp:coreProperties>
</file>