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63" r:id="rId3"/>
    <p:sldId id="262" r:id="rId4"/>
    <p:sldId id="264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6240" userDrawn="1">
          <p15:clr>
            <a:srgbClr val="A4A3A4"/>
          </p15:clr>
        </p15:guide>
        <p15:guide id="3" pos="158" userDrawn="1">
          <p15:clr>
            <a:srgbClr val="A4A3A4"/>
          </p15:clr>
        </p15:guide>
        <p15:guide id="4" pos="2057" userDrawn="1">
          <p15:clr>
            <a:srgbClr val="A4A3A4"/>
          </p15:clr>
        </p15:guide>
        <p15:guide id="5" pos="2170" userDrawn="1">
          <p15:clr>
            <a:srgbClr val="A4A3A4"/>
          </p15:clr>
        </p15:guide>
        <p15:guide id="6" pos="4069" userDrawn="1">
          <p15:clr>
            <a:srgbClr val="A4A3A4"/>
          </p15:clr>
        </p15:guide>
        <p15:guide id="7" pos="4182" userDrawn="1">
          <p15:clr>
            <a:srgbClr val="A4A3A4"/>
          </p15:clr>
        </p15:guide>
        <p15:guide id="8" pos="6081" userDrawn="1">
          <p15:clr>
            <a:srgbClr val="A4A3A4"/>
          </p15:clr>
        </p15:guide>
        <p15:guide id="9" orient="horz" userDrawn="1">
          <p15:clr>
            <a:srgbClr val="A4A3A4"/>
          </p15:clr>
        </p15:guide>
        <p15:guide id="10" orient="horz" pos="4320" userDrawn="1">
          <p15:clr>
            <a:srgbClr val="A4A3A4"/>
          </p15:clr>
        </p15:guide>
        <p15:guide id="11" orient="horz" pos="340" userDrawn="1">
          <p15:clr>
            <a:srgbClr val="A4A3A4"/>
          </p15:clr>
        </p15:guide>
        <p15:guide id="12" orient="horz" pos="1199" userDrawn="1">
          <p15:clr>
            <a:srgbClr val="A4A3A4"/>
          </p15:clr>
        </p15:guide>
        <p15:guide id="13" orient="horz" pos="1267" userDrawn="1">
          <p15:clr>
            <a:srgbClr val="A4A3A4"/>
          </p15:clr>
        </p15:guide>
        <p15:guide id="14" orient="horz" pos="2125" userDrawn="1">
          <p15:clr>
            <a:srgbClr val="A4A3A4"/>
          </p15:clr>
        </p15:guide>
        <p15:guide id="15" orient="horz" pos="2183" userDrawn="1">
          <p15:clr>
            <a:srgbClr val="A4A3A4"/>
          </p15:clr>
        </p15:guide>
        <p15:guide id="16" orient="horz" pos="3045" userDrawn="1">
          <p15:clr>
            <a:srgbClr val="A4A3A4"/>
          </p15:clr>
        </p15:guide>
        <p15:guide id="17" orient="horz" pos="3120" userDrawn="1">
          <p15:clr>
            <a:srgbClr val="A4A3A4"/>
          </p15:clr>
        </p15:guide>
        <p15:guide id="18" orient="horz" pos="39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68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552" y="176"/>
      </p:cViewPr>
      <p:guideLst>
        <p:guide/>
        <p:guide pos="6240"/>
        <p:guide pos="158"/>
        <p:guide pos="2057"/>
        <p:guide pos="2170"/>
        <p:guide pos="4069"/>
        <p:guide pos="4182"/>
        <p:guide pos="6081"/>
        <p:guide orient="horz"/>
        <p:guide orient="horz" pos="4320"/>
        <p:guide orient="horz" pos="340"/>
        <p:guide orient="horz" pos="1199"/>
        <p:guide orient="horz" pos="1267"/>
        <p:guide orient="horz" pos="2125"/>
        <p:guide orient="horz" pos="2183"/>
        <p:guide orient="horz" pos="3045"/>
        <p:guide orient="horz" pos="3120"/>
        <p:guide orient="horz" pos="39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EC8A4-660E-654E-9A14-B09E9073EBC8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6B206-2947-7647-BB76-5ACE638E1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715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D6B206-2947-7647-BB76-5ACE638E17E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819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5EEC-A096-4493-8270-4F155A5B1F9F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E713-E58A-4E37-9E2B-524F792B3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585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5EEC-A096-4493-8270-4F155A5B1F9F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E713-E58A-4E37-9E2B-524F792B3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63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5EEC-A096-4493-8270-4F155A5B1F9F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E713-E58A-4E37-9E2B-524F792B3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59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5EEC-A096-4493-8270-4F155A5B1F9F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E713-E58A-4E37-9E2B-524F792B3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309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5EEC-A096-4493-8270-4F155A5B1F9F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E713-E58A-4E37-9E2B-524F792B3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032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5EEC-A096-4493-8270-4F155A5B1F9F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E713-E58A-4E37-9E2B-524F792B3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1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5EEC-A096-4493-8270-4F155A5B1F9F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E713-E58A-4E37-9E2B-524F792B3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49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5EEC-A096-4493-8270-4F155A5B1F9F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E713-E58A-4E37-9E2B-524F792B3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08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5EEC-A096-4493-8270-4F155A5B1F9F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E713-E58A-4E37-9E2B-524F792B3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444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5EEC-A096-4493-8270-4F155A5B1F9F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E713-E58A-4E37-9E2B-524F792B3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08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5EEC-A096-4493-8270-4F155A5B1F9F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E713-E58A-4E37-9E2B-524F792B3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41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F5EEC-A096-4493-8270-4F155A5B1F9F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E713-E58A-4E37-9E2B-524F792B3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59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11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3" Type="http://schemas.openxmlformats.org/officeDocument/2006/relationships/image" Target="../media/image4.png"/><Relationship Id="rId21" Type="http://schemas.openxmlformats.org/officeDocument/2006/relationships/image" Target="../media/image29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" Type="http://schemas.openxmlformats.org/officeDocument/2006/relationships/image" Target="../media/image3.png"/><Relationship Id="rId16" Type="http://schemas.openxmlformats.org/officeDocument/2006/relationships/image" Target="../media/image24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11" Type="http://schemas.openxmlformats.org/officeDocument/2006/relationships/image" Target="../media/image19.png"/><Relationship Id="rId5" Type="http://schemas.openxmlformats.org/officeDocument/2006/relationships/image" Target="../media/image7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19" Type="http://schemas.openxmlformats.org/officeDocument/2006/relationships/image" Target="../media/image27.png"/><Relationship Id="rId4" Type="http://schemas.openxmlformats.org/officeDocument/2006/relationships/image" Target="../media/image5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18" Type="http://schemas.openxmlformats.org/officeDocument/2006/relationships/image" Target="../media/image41.png"/><Relationship Id="rId3" Type="http://schemas.openxmlformats.org/officeDocument/2006/relationships/image" Target="../media/image10.png"/><Relationship Id="rId21" Type="http://schemas.openxmlformats.org/officeDocument/2006/relationships/image" Target="../media/image44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17" Type="http://schemas.openxmlformats.org/officeDocument/2006/relationships/image" Target="../media/image40.png"/><Relationship Id="rId2" Type="http://schemas.openxmlformats.org/officeDocument/2006/relationships/image" Target="../media/image9.png"/><Relationship Id="rId16" Type="http://schemas.openxmlformats.org/officeDocument/2006/relationships/image" Target="../media/image39.png"/><Relationship Id="rId20" Type="http://schemas.openxmlformats.org/officeDocument/2006/relationships/image" Target="../media/image4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11" Type="http://schemas.openxmlformats.org/officeDocument/2006/relationships/image" Target="../media/image34.png"/><Relationship Id="rId5" Type="http://schemas.openxmlformats.org/officeDocument/2006/relationships/image" Target="../media/image7.png"/><Relationship Id="rId15" Type="http://schemas.openxmlformats.org/officeDocument/2006/relationships/image" Target="../media/image38.png"/><Relationship Id="rId23" Type="http://schemas.openxmlformats.org/officeDocument/2006/relationships/image" Target="../media/image46.png"/><Relationship Id="rId10" Type="http://schemas.openxmlformats.org/officeDocument/2006/relationships/image" Target="../media/image33.png"/><Relationship Id="rId19" Type="http://schemas.openxmlformats.org/officeDocument/2006/relationships/image" Target="../media/image42.png"/><Relationship Id="rId4" Type="http://schemas.openxmlformats.org/officeDocument/2006/relationships/image" Target="../media/image11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Relationship Id="rId22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D797399-047C-4F50-9815-26D0FA3239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8534" y="1740814"/>
            <a:ext cx="2556081" cy="27588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5F2D98-C8C9-4584-89B2-6C42B2B44D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1575" y="2041573"/>
            <a:ext cx="2748718" cy="242179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68663E1-29C1-4C3F-8DFE-D50FA3BB066F}"/>
                  </a:ext>
                </a:extLst>
              </p:cNvPr>
              <p:cNvSpPr/>
              <p:nvPr/>
            </p:nvSpPr>
            <p:spPr>
              <a:xfrm>
                <a:off x="3442545" y="993659"/>
                <a:ext cx="3019324" cy="559230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lIns="288000" rtlCol="0" anchor="t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≤1.5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≥3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−9</m:t>
                      </m:r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≤3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68663E1-29C1-4C3F-8DFE-D50FA3BB06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545" y="993659"/>
                <a:ext cx="3019324" cy="559230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1DEADAE-8602-4ADB-A9A6-DCCD40F646DD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636594" y="993658"/>
                <a:ext cx="3006905" cy="559230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Ins="251999" rtlCol="0" anchor="t"/>
              <a:lstStyle/>
              <a:p>
                <a:pPr algn="ctr"/>
                <a14:m>
                  <m:oMath xmlns:m="http://schemas.openxmlformats.org/officeDocument/2006/math">
                    <m:eqArr>
                      <m:eqArr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eqArr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&amp;</m:t>
                        </m:r>
                        <m:r>
                          <m:rPr>
                            <m:aln/>
                          </m:rPr>
                          <a:rPr lang="en-GB" sz="14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+11</m:t>
                        </m:r>
                      </m: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&amp;</m:t>
                        </m:r>
                        <m:r>
                          <m:rPr>
                            <m:aln/>
                          </m:rPr>
                          <a:rPr lang="en-GB" sz="14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&amp;</m:t>
                        </m:r>
                        <m:r>
                          <m:rPr>
                            <m:aln/>
                          </m:rPr>
                          <a:rPr lang="en-GB" sz="1400" b="0" i="1" smtClean="0"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eqArr>
                  </m:oMath>
                </a14:m>
                <a:r>
                  <a:rPr lang="en-GB" b="0" dirty="0"/>
                  <a:t> </a:t>
                </a:r>
                <a:br>
                  <a:rPr lang="en-GB" b="0" dirty="0"/>
                </a:br>
                <a:endParaRPr lang="en-GB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1DEADAE-8602-4ADB-A9A6-DCCD40F646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594" y="993658"/>
                <a:ext cx="3006905" cy="55923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ADB6C922-CDDB-4A99-8DB8-F3FE4102F895}"/>
              </a:ext>
            </a:extLst>
          </p:cNvPr>
          <p:cNvSpPr/>
          <p:nvPr/>
        </p:nvSpPr>
        <p:spPr>
          <a:xfrm>
            <a:off x="250826" y="4572000"/>
            <a:ext cx="3004574" cy="20167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dirty="0">
                <a:latin typeface="Corbel" panose="020B0503020204020204" pitchFamily="34" charset="0"/>
              </a:rPr>
              <a:t>Perimeter: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505C179-6626-4A2C-924A-BD87B9AB21E7}"/>
              </a:ext>
            </a:extLst>
          </p:cNvPr>
          <p:cNvSpPr/>
          <p:nvPr/>
        </p:nvSpPr>
        <p:spPr>
          <a:xfrm>
            <a:off x="3442545" y="4574796"/>
            <a:ext cx="3016993" cy="20139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dirty="0">
                <a:latin typeface="Corbel" panose="020B0503020204020204" pitchFamily="34" charset="0"/>
              </a:rPr>
              <a:t>Perimeter: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D98604E-0E59-49BF-B6B0-84AEF39F7728}"/>
              </a:ext>
            </a:extLst>
          </p:cNvPr>
          <p:cNvSpPr/>
          <p:nvPr/>
        </p:nvSpPr>
        <p:spPr>
          <a:xfrm>
            <a:off x="6638925" y="4571999"/>
            <a:ext cx="3004574" cy="20139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dirty="0">
                <a:latin typeface="Corbel" panose="020B0503020204020204" pitchFamily="34" charset="0"/>
              </a:rPr>
              <a:t>Perimeter: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9E6F419-F026-0613-11A9-47C981F97463}"/>
                  </a:ext>
                </a:extLst>
              </p:cNvPr>
              <p:cNvSpPr/>
              <p:nvPr/>
            </p:nvSpPr>
            <p:spPr>
              <a:xfrm>
                <a:off x="250825" y="993656"/>
                <a:ext cx="3004574" cy="5592305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Ins="503999" rtlCol="0" anchor="t"/>
              <a:lstStyle/>
              <a:p>
                <a:pPr algn="ctr"/>
                <a:r>
                  <a:rPr lang="en-GB" sz="800" b="0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eqArr>
                      <m:eqArr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eqArr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&amp;≥1</m:t>
                        </m:r>
                      </m: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&amp;≥2</m:t>
                        </m:r>
                      </m: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&amp;≤6</m:t>
                        </m:r>
                      </m:e>
                    </m:eqArr>
                  </m:oMath>
                </a14:m>
                <a:r>
                  <a:rPr lang="en-GB" sz="1400" b="0" i="1" dirty="0">
                    <a:latin typeface="Cambria Math" panose="02040503050406030204" pitchFamily="18" charset="0"/>
                  </a:rPr>
                  <a:t> </a:t>
                </a:r>
                <a:br>
                  <a:rPr lang="en-GB" sz="1400" b="0" i="1" dirty="0">
                    <a:latin typeface="Cambria Math" panose="02040503050406030204" pitchFamily="18" charset="0"/>
                  </a:rPr>
                </a:br>
                <a:endParaRPr lang="en-GB" sz="1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9E6F419-F026-0613-11A9-47C981F974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825" y="993656"/>
                <a:ext cx="3004574" cy="559230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E036D40A-91C9-CD02-6192-E5D0558F794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8467" y="1774434"/>
            <a:ext cx="2930036" cy="2691214"/>
          </a:xfrm>
          <a:prstGeom prst="rect">
            <a:avLst/>
          </a:prstGeom>
        </p:spPr>
      </p:pic>
      <p:sp>
        <p:nvSpPr>
          <p:cNvPr id="22" name="Half-frame 21">
            <a:extLst>
              <a:ext uri="{FF2B5EF4-FFF2-40B4-BE49-F238E27FC236}">
                <a16:creationId xmlns:a16="http://schemas.microsoft.com/office/drawing/2014/main" id="{FFB04AEE-4EFC-2752-90AC-A389C8CAD8F9}"/>
              </a:ext>
            </a:extLst>
          </p:cNvPr>
          <p:cNvSpPr/>
          <p:nvPr/>
        </p:nvSpPr>
        <p:spPr>
          <a:xfrm>
            <a:off x="0" y="0"/>
            <a:ext cx="5412566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   InterwovenMaths.com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9A1C794-E6D6-353A-71B3-406C31CD1D85}"/>
              </a:ext>
            </a:extLst>
          </p:cNvPr>
          <p:cNvSpPr/>
          <p:nvPr/>
        </p:nvSpPr>
        <p:spPr>
          <a:xfrm>
            <a:off x="3992691" y="107514"/>
            <a:ext cx="581013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75000"/>
              </a:lnSpc>
            </a:pPr>
            <a:r>
              <a:rPr lang="en-GB" sz="2000" dirty="0">
                <a:solidFill>
                  <a:schemeClr val="tx1"/>
                </a:solidFill>
                <a:latin typeface="Corbel" panose="020B0503020204020204" pitchFamily="34" charset="0"/>
              </a:rPr>
              <a:t>Pythagoras’ Theorem with…</a:t>
            </a:r>
            <a:r>
              <a:rPr lang="en-GB" sz="2800" dirty="0">
                <a:solidFill>
                  <a:schemeClr val="tx1"/>
                </a:solidFill>
                <a:latin typeface="Corbel" panose="020B0503020204020204" pitchFamily="34" charset="0"/>
              </a:rPr>
              <a:t> Inequalities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4982CD8-B908-AE5A-A155-05F074366A89}"/>
              </a:ext>
            </a:extLst>
          </p:cNvPr>
          <p:cNvGrpSpPr/>
          <p:nvPr/>
        </p:nvGrpSpPr>
        <p:grpSpPr>
          <a:xfrm>
            <a:off x="60097" y="36588"/>
            <a:ext cx="265266" cy="271975"/>
            <a:chOff x="11461615" y="95276"/>
            <a:chExt cx="615950" cy="631529"/>
          </a:xfrm>
          <a:noFill/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4C40895E-972E-C705-69AF-A20C906E8A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grpFill/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pic>
          <p:nvPicPr>
            <p:cNvPr id="26" name="Graphic 25" descr="Alterations &amp; Tailoring outline">
              <a:extLst>
                <a:ext uri="{FF2B5EF4-FFF2-40B4-BE49-F238E27FC236}">
                  <a16:creationId xmlns:a16="http://schemas.microsoft.com/office/drawing/2014/main" id="{96ECDEB1-9644-A956-EA9E-3098FD8425A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F6465DE0-B147-02A0-81F0-5AB508689AA2}"/>
              </a:ext>
            </a:extLst>
          </p:cNvPr>
          <p:cNvSpPr txBox="1"/>
          <p:nvPr/>
        </p:nvSpPr>
        <p:spPr>
          <a:xfrm>
            <a:off x="175569" y="629453"/>
            <a:ext cx="7724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rbel" panose="020B0503020204020204" pitchFamily="34" charset="0"/>
              </a:rPr>
              <a:t>Identify the region described by the inequalities and calculate the perimeter of the region.</a:t>
            </a:r>
          </a:p>
        </p:txBody>
      </p:sp>
    </p:spTree>
    <p:extLst>
      <p:ext uri="{BB962C8B-B14F-4D97-AF65-F5344CB8AC3E}">
        <p14:creationId xmlns:p14="http://schemas.microsoft.com/office/powerpoint/2010/main" val="969251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68663E1-29C1-4C3F-8DFE-D50FA3BB066F}"/>
                  </a:ext>
                </a:extLst>
              </p:cNvPr>
              <p:cNvSpPr/>
              <p:nvPr/>
            </p:nvSpPr>
            <p:spPr>
              <a:xfrm>
                <a:off x="3442545" y="993659"/>
                <a:ext cx="3019324" cy="559230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lIns="0" rIns="36000" rtlCol="0" anchor="t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≤7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≤7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≥7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68663E1-29C1-4C3F-8DFE-D50FA3BB06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545" y="993659"/>
                <a:ext cx="3019324" cy="55923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1DEADAE-8602-4ADB-A9A6-DCCD40F646DD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636594" y="993658"/>
                <a:ext cx="3006905" cy="559230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Ins="1007999" rtlCol="0" anchor="t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≤6   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≤9   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≤6   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≥−9</m:t>
                      </m:r>
                    </m:oMath>
                  </m:oMathPara>
                </a14:m>
                <a:endParaRPr lang="en-GB" sz="1400" dirty="0"/>
              </a:p>
              <a:p>
                <a:pPr algn="ctr"/>
                <a:br>
                  <a:rPr lang="en-GB" b="0" dirty="0"/>
                </a:br>
                <a:endParaRPr lang="en-GB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1DEADAE-8602-4ADB-A9A6-DCCD40F646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594" y="993658"/>
                <a:ext cx="3006905" cy="55923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ADB6C922-CDDB-4A99-8DB8-F3FE4102F895}"/>
              </a:ext>
            </a:extLst>
          </p:cNvPr>
          <p:cNvSpPr/>
          <p:nvPr/>
        </p:nvSpPr>
        <p:spPr>
          <a:xfrm>
            <a:off x="250826" y="4572000"/>
            <a:ext cx="3004574" cy="20167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dirty="0">
                <a:latin typeface="Corbel" panose="020B0503020204020204" pitchFamily="34" charset="0"/>
              </a:rPr>
              <a:t>Perimeter: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505C179-6626-4A2C-924A-BD87B9AB21E7}"/>
              </a:ext>
            </a:extLst>
          </p:cNvPr>
          <p:cNvSpPr/>
          <p:nvPr/>
        </p:nvSpPr>
        <p:spPr>
          <a:xfrm>
            <a:off x="3442545" y="4574796"/>
            <a:ext cx="3016993" cy="20139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dirty="0">
                <a:latin typeface="Corbel" panose="020B0503020204020204" pitchFamily="34" charset="0"/>
              </a:rPr>
              <a:t>Perimeter: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D98604E-0E59-49BF-B6B0-84AEF39F7728}"/>
              </a:ext>
            </a:extLst>
          </p:cNvPr>
          <p:cNvSpPr/>
          <p:nvPr/>
        </p:nvSpPr>
        <p:spPr>
          <a:xfrm>
            <a:off x="6638925" y="4571999"/>
            <a:ext cx="3004574" cy="20139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dirty="0">
                <a:latin typeface="Corbel" panose="020B0503020204020204" pitchFamily="34" charset="0"/>
              </a:rPr>
              <a:t>Perimeter: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9E6F419-F026-0613-11A9-47C981F97463}"/>
                  </a:ext>
                </a:extLst>
              </p:cNvPr>
              <p:cNvSpPr/>
              <p:nvPr/>
            </p:nvSpPr>
            <p:spPr>
              <a:xfrm>
                <a:off x="250825" y="993656"/>
                <a:ext cx="3004574" cy="5592305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lIns="1116000" tIns="36000" rIns="36000" rtlCol="0" anchor="t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≤1.5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≤3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≤3</m:t>
                      </m:r>
                    </m:oMath>
                  </m:oMathPara>
                </a14:m>
                <a:endParaRPr lang="en-GB" sz="1400" dirty="0"/>
              </a:p>
              <a:p>
                <a:pPr algn="ctr"/>
                <a:br>
                  <a:rPr lang="en-GB" sz="1400" b="0" i="1" dirty="0">
                    <a:latin typeface="Cambria Math" panose="02040503050406030204" pitchFamily="18" charset="0"/>
                  </a:rPr>
                </a:br>
                <a:endParaRPr lang="en-GB" sz="1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9E6F419-F026-0613-11A9-47C981F974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825" y="993656"/>
                <a:ext cx="3004574" cy="55923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Half-frame 21">
            <a:extLst>
              <a:ext uri="{FF2B5EF4-FFF2-40B4-BE49-F238E27FC236}">
                <a16:creationId xmlns:a16="http://schemas.microsoft.com/office/drawing/2014/main" id="{FFB04AEE-4EFC-2752-90AC-A389C8CAD8F9}"/>
              </a:ext>
            </a:extLst>
          </p:cNvPr>
          <p:cNvSpPr/>
          <p:nvPr/>
        </p:nvSpPr>
        <p:spPr>
          <a:xfrm>
            <a:off x="0" y="0"/>
            <a:ext cx="5412566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   InterwovenMaths.com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9A1C794-E6D6-353A-71B3-406C31CD1D85}"/>
              </a:ext>
            </a:extLst>
          </p:cNvPr>
          <p:cNvSpPr/>
          <p:nvPr/>
        </p:nvSpPr>
        <p:spPr>
          <a:xfrm>
            <a:off x="3992691" y="107514"/>
            <a:ext cx="581013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75000"/>
              </a:lnSpc>
            </a:pPr>
            <a:r>
              <a:rPr lang="en-GB" sz="2000" dirty="0">
                <a:solidFill>
                  <a:schemeClr val="tx1"/>
                </a:solidFill>
                <a:latin typeface="Corbel" panose="020B0503020204020204" pitchFamily="34" charset="0"/>
              </a:rPr>
              <a:t>Pythagoras’ Theorem with…</a:t>
            </a:r>
            <a:r>
              <a:rPr lang="en-GB" sz="2800" dirty="0">
                <a:solidFill>
                  <a:schemeClr val="tx1"/>
                </a:solidFill>
                <a:latin typeface="Corbel" panose="020B0503020204020204" pitchFamily="34" charset="0"/>
              </a:rPr>
              <a:t> Inequalities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4982CD8-B908-AE5A-A155-05F074366A89}"/>
              </a:ext>
            </a:extLst>
          </p:cNvPr>
          <p:cNvGrpSpPr/>
          <p:nvPr/>
        </p:nvGrpSpPr>
        <p:grpSpPr>
          <a:xfrm>
            <a:off x="60097" y="36588"/>
            <a:ext cx="265266" cy="271975"/>
            <a:chOff x="11461615" y="95276"/>
            <a:chExt cx="615950" cy="631529"/>
          </a:xfrm>
          <a:noFill/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4C40895E-972E-C705-69AF-A20C906E8A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grpFill/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pic>
          <p:nvPicPr>
            <p:cNvPr id="26" name="Graphic 25" descr="Alterations &amp; Tailoring outline">
              <a:extLst>
                <a:ext uri="{FF2B5EF4-FFF2-40B4-BE49-F238E27FC236}">
                  <a16:creationId xmlns:a16="http://schemas.microsoft.com/office/drawing/2014/main" id="{96ECDEB1-9644-A956-EA9E-3098FD8425A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F6465DE0-B147-02A0-81F0-5AB508689AA2}"/>
              </a:ext>
            </a:extLst>
          </p:cNvPr>
          <p:cNvSpPr txBox="1"/>
          <p:nvPr/>
        </p:nvSpPr>
        <p:spPr>
          <a:xfrm>
            <a:off x="175569" y="629453"/>
            <a:ext cx="7724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rbel" panose="020B0503020204020204" pitchFamily="34" charset="0"/>
              </a:rPr>
              <a:t>Identify the region described by the inequalities and calculate the perimeter of the region.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2910B5AC-2AA7-5766-ED71-B1859806EB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25731" y="1741395"/>
            <a:ext cx="2504939" cy="287809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34EDB5D-3DC0-9BED-A948-9E2623AAC37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50658" y="1942912"/>
            <a:ext cx="2826835" cy="268600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129E5C0-213A-13CF-5BC8-5CD3BC04CA70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16690"/>
          <a:stretch/>
        </p:blipFill>
        <p:spPr>
          <a:xfrm>
            <a:off x="453291" y="2099698"/>
            <a:ext cx="2585746" cy="2519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651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68663E1-29C1-4C3F-8DFE-D50FA3BB066F}"/>
                  </a:ext>
                </a:extLst>
              </p:cNvPr>
              <p:cNvSpPr/>
              <p:nvPr/>
            </p:nvSpPr>
            <p:spPr>
              <a:xfrm>
                <a:off x="3442545" y="993659"/>
                <a:ext cx="3019324" cy="559230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lIns="288000" rtlCol="0" anchor="t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≤1.5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≥3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−9</m:t>
                      </m:r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≤3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68663E1-29C1-4C3F-8DFE-D50FA3BB06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545" y="993659"/>
                <a:ext cx="3019324" cy="55923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1DEADAE-8602-4ADB-A9A6-DCCD40F646DD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636594" y="993658"/>
                <a:ext cx="3006905" cy="559230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Ins="251999" rtlCol="0" anchor="t"/>
              <a:lstStyle/>
              <a:p>
                <a:pPr algn="ctr"/>
                <a14:m>
                  <m:oMath xmlns:m="http://schemas.openxmlformats.org/officeDocument/2006/math">
                    <m:eqArr>
                      <m:eqArr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eqArr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&amp;</m:t>
                        </m:r>
                        <m:r>
                          <m:rPr>
                            <m:aln/>
                          </m:rPr>
                          <a:rPr lang="en-GB" sz="14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+11</m:t>
                        </m:r>
                      </m: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&amp;</m:t>
                        </m:r>
                        <m:r>
                          <m:rPr>
                            <m:aln/>
                          </m:rPr>
                          <a:rPr lang="en-GB" sz="14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&amp;</m:t>
                        </m:r>
                        <m:r>
                          <m:rPr>
                            <m:aln/>
                          </m:rPr>
                          <a:rPr lang="en-GB" sz="1400" b="0" i="1" smtClean="0"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eqArr>
                  </m:oMath>
                </a14:m>
                <a:r>
                  <a:rPr lang="en-GB" b="0" dirty="0"/>
                  <a:t> </a:t>
                </a:r>
                <a:br>
                  <a:rPr lang="en-GB" b="0" dirty="0"/>
                </a:br>
                <a:endParaRPr lang="en-GB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1DEADAE-8602-4ADB-A9A6-DCCD40F646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594" y="993658"/>
                <a:ext cx="3006905" cy="55923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9E6F419-F026-0613-11A9-47C981F97463}"/>
                  </a:ext>
                </a:extLst>
              </p:cNvPr>
              <p:cNvSpPr/>
              <p:nvPr/>
            </p:nvSpPr>
            <p:spPr>
              <a:xfrm>
                <a:off x="250825" y="993656"/>
                <a:ext cx="3004574" cy="5592305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Ins="503999" rtlCol="0" anchor="t"/>
              <a:lstStyle/>
              <a:p>
                <a:pPr algn="ctr"/>
                <a:r>
                  <a:rPr lang="en-GB" sz="800" b="0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eqArr>
                      <m:eqArr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eqArr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&amp;≥1</m:t>
                        </m:r>
                      </m: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&amp;≥2</m:t>
                        </m:r>
                      </m: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&amp;≤6</m:t>
                        </m:r>
                      </m:e>
                    </m:eqArr>
                  </m:oMath>
                </a14:m>
                <a:r>
                  <a:rPr lang="en-GB" sz="1400" b="0" i="1" dirty="0">
                    <a:latin typeface="Cambria Math" panose="02040503050406030204" pitchFamily="18" charset="0"/>
                  </a:rPr>
                  <a:t> </a:t>
                </a:r>
                <a:br>
                  <a:rPr lang="en-GB" sz="1400" b="0" i="1" dirty="0">
                    <a:latin typeface="Cambria Math" panose="02040503050406030204" pitchFamily="18" charset="0"/>
                  </a:rPr>
                </a:br>
                <a:endParaRPr lang="en-GB" sz="1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9E6F419-F026-0613-11A9-47C981F974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825" y="993656"/>
                <a:ext cx="3004574" cy="55923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Half-frame 21">
            <a:extLst>
              <a:ext uri="{FF2B5EF4-FFF2-40B4-BE49-F238E27FC236}">
                <a16:creationId xmlns:a16="http://schemas.microsoft.com/office/drawing/2014/main" id="{FFB04AEE-4EFC-2752-90AC-A389C8CAD8F9}"/>
              </a:ext>
            </a:extLst>
          </p:cNvPr>
          <p:cNvSpPr/>
          <p:nvPr/>
        </p:nvSpPr>
        <p:spPr>
          <a:xfrm>
            <a:off x="0" y="0"/>
            <a:ext cx="5412566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   InterwovenMaths.com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4982CD8-B908-AE5A-A155-05F074366A89}"/>
              </a:ext>
            </a:extLst>
          </p:cNvPr>
          <p:cNvGrpSpPr/>
          <p:nvPr/>
        </p:nvGrpSpPr>
        <p:grpSpPr>
          <a:xfrm>
            <a:off x="60097" y="36588"/>
            <a:ext cx="265266" cy="271975"/>
            <a:chOff x="11461615" y="95276"/>
            <a:chExt cx="615950" cy="631529"/>
          </a:xfrm>
          <a:noFill/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4C40895E-972E-C705-69AF-A20C906E8A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grpFill/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pic>
          <p:nvPicPr>
            <p:cNvPr id="26" name="Graphic 25" descr="Alterations &amp; Tailoring outline">
              <a:extLst>
                <a:ext uri="{FF2B5EF4-FFF2-40B4-BE49-F238E27FC236}">
                  <a16:creationId xmlns:a16="http://schemas.microsoft.com/office/drawing/2014/main" id="{96ECDEB1-9644-A956-EA9E-3098FD8425A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F6465DE0-B147-02A0-81F0-5AB508689AA2}"/>
              </a:ext>
            </a:extLst>
          </p:cNvPr>
          <p:cNvSpPr txBox="1"/>
          <p:nvPr/>
        </p:nvSpPr>
        <p:spPr>
          <a:xfrm>
            <a:off x="175569" y="629453"/>
            <a:ext cx="7724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rbel" panose="020B0503020204020204" pitchFamily="34" charset="0"/>
              </a:rPr>
              <a:t>Identify the region described by the inequalities and calculate the perimeter of the region.</a:t>
            </a:r>
          </a:p>
        </p:txBody>
      </p:sp>
      <p:sp>
        <p:nvSpPr>
          <p:cNvPr id="18" name="TextBox 11">
            <a:extLst>
              <a:ext uri="{FF2B5EF4-FFF2-40B4-BE49-F238E27FC236}">
                <a16:creationId xmlns:a16="http://schemas.microsoft.com/office/drawing/2014/main" id="{378B4479-30A1-0C26-AA72-4602323C51F5}"/>
              </a:ext>
            </a:extLst>
          </p:cNvPr>
          <p:cNvSpPr txBox="1"/>
          <p:nvPr/>
        </p:nvSpPr>
        <p:spPr>
          <a:xfrm>
            <a:off x="7337129" y="-94978"/>
            <a:ext cx="283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4400" b="1" u="sng" dirty="0">
                <a:solidFill>
                  <a:srgbClr val="C00000"/>
                </a:solidFill>
              </a:rPr>
              <a:t>Solutions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C3BE96D-0FD7-9ABF-27B6-5B78A45386FD}"/>
              </a:ext>
            </a:extLst>
          </p:cNvPr>
          <p:cNvGrpSpPr/>
          <p:nvPr/>
        </p:nvGrpSpPr>
        <p:grpSpPr>
          <a:xfrm>
            <a:off x="333256" y="1774760"/>
            <a:ext cx="2854464" cy="2640913"/>
            <a:chOff x="333256" y="1660454"/>
            <a:chExt cx="2854464" cy="2640913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085DE22D-5A04-BF2B-5A19-0CE650D4B36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33256" y="1660454"/>
              <a:ext cx="2854464" cy="2640913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FEEBCF42-0B60-661A-D73D-7C748B2A16D8}"/>
                    </a:ext>
                  </a:extLst>
                </p:cNvPr>
                <p:cNvSpPr txBox="1"/>
                <p:nvPr/>
              </p:nvSpPr>
              <p:spPr>
                <a:xfrm>
                  <a:off x="2300184" y="2659662"/>
                  <a:ext cx="36420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GB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FEEBCF42-0B60-661A-D73D-7C748B2A16D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00184" y="2659662"/>
                  <a:ext cx="364202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D7DC515-D827-3D2B-9FD9-DBCF6C48ABCF}"/>
                </a:ext>
              </a:extLst>
            </p:cNvPr>
            <p:cNvSpPr txBox="1"/>
            <p:nvPr/>
          </p:nvSpPr>
          <p:spPr>
            <a:xfrm>
              <a:off x="1926674" y="2378188"/>
              <a:ext cx="312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C00000"/>
                  </a:solidFill>
                </a:rPr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85FBCC2C-1405-343E-8BC9-5E6C06F4B10D}"/>
                    </a:ext>
                  </a:extLst>
                </p:cNvPr>
                <p:cNvSpPr txBox="1"/>
                <p:nvPr/>
              </p:nvSpPr>
              <p:spPr>
                <a:xfrm>
                  <a:off x="2350923" y="2203128"/>
                  <a:ext cx="312906" cy="4075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oMath>
                    </m:oMathPara>
                  </a14:m>
                  <a:endParaRPr lang="en-GB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85FBCC2C-1405-343E-8BC9-5E6C06F4B10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50923" y="2203128"/>
                  <a:ext cx="312906" cy="407547"/>
                </a:xfrm>
                <a:prstGeom prst="rect">
                  <a:avLst/>
                </a:prstGeom>
                <a:blipFill>
                  <a:blip r:embed="rId9"/>
                  <a:stretch>
                    <a:fillRect r="-44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B2C844C-24C4-E38B-1E35-9AC1759ED3C9}"/>
              </a:ext>
            </a:extLst>
          </p:cNvPr>
          <p:cNvGrpSpPr/>
          <p:nvPr/>
        </p:nvGrpSpPr>
        <p:grpSpPr>
          <a:xfrm>
            <a:off x="3671044" y="1977940"/>
            <a:ext cx="2687638" cy="2433884"/>
            <a:chOff x="3480714" y="1660454"/>
            <a:chExt cx="2978824" cy="2697578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63E8645C-C898-223F-49BC-38A0F5B90FC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/>
            <a:srcRect l="12353"/>
            <a:stretch/>
          </p:blipFill>
          <p:spPr>
            <a:xfrm>
              <a:off x="3480714" y="1660454"/>
              <a:ext cx="2978824" cy="2697578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F2CCEEB2-3CB7-0F0F-6683-6E2635148A59}"/>
                    </a:ext>
                  </a:extLst>
                </p:cNvPr>
                <p:cNvSpPr txBox="1"/>
                <p:nvPr/>
              </p:nvSpPr>
              <p:spPr>
                <a:xfrm>
                  <a:off x="4472411" y="2239415"/>
                  <a:ext cx="569795" cy="4455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13</m:t>
                            </m:r>
                          </m:e>
                        </m:rad>
                      </m:oMath>
                    </m:oMathPara>
                  </a14:m>
                  <a:endParaRPr lang="en-GB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F2CCEEB2-3CB7-0F0F-6683-6E2635148A5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72411" y="2239415"/>
                  <a:ext cx="569795" cy="445521"/>
                </a:xfrm>
                <a:prstGeom prst="rect">
                  <a:avLst/>
                </a:prstGeom>
                <a:blipFill>
                  <a:blip r:embed="rId11"/>
                  <a:stretch>
                    <a:fillRect r="-1219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4B921993-C5D5-3E6E-486A-EFFF971AAC18}"/>
                    </a:ext>
                  </a:extLst>
                </p:cNvPr>
                <p:cNvSpPr txBox="1"/>
                <p:nvPr/>
              </p:nvSpPr>
              <p:spPr>
                <a:xfrm>
                  <a:off x="5430252" y="2353556"/>
                  <a:ext cx="569795" cy="4455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</m:rad>
                      </m:oMath>
                    </m:oMathPara>
                  </a14:m>
                  <a:endParaRPr lang="en-GB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4B921993-C5D5-3E6E-486A-EFFF971AAC1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0252" y="2353556"/>
                  <a:ext cx="569795" cy="445521"/>
                </a:xfrm>
                <a:prstGeom prst="rect">
                  <a:avLst/>
                </a:prstGeom>
                <a:blipFill>
                  <a:blip r:embed="rId12"/>
                  <a:stretch>
                    <a:fillRect r="-952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A870EF3D-415E-8B35-05A0-85C74F6416C0}"/>
                    </a:ext>
                  </a:extLst>
                </p:cNvPr>
                <p:cNvSpPr txBox="1"/>
                <p:nvPr/>
              </p:nvSpPr>
              <p:spPr>
                <a:xfrm>
                  <a:off x="5670680" y="1697016"/>
                  <a:ext cx="424981" cy="4434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GB" sz="2000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A870EF3D-415E-8B35-05A0-85C74F6416C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70680" y="1697016"/>
                  <a:ext cx="424981" cy="443459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8D95E942-96DE-D398-0F44-3800246478F5}"/>
                    </a:ext>
                  </a:extLst>
                </p:cNvPr>
                <p:cNvSpPr txBox="1"/>
                <p:nvPr/>
              </p:nvSpPr>
              <p:spPr>
                <a:xfrm>
                  <a:off x="5073118" y="3020813"/>
                  <a:ext cx="424981" cy="4434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GB" sz="2000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8D95E942-96DE-D398-0F44-3800246478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73118" y="3020813"/>
                  <a:ext cx="424981" cy="443459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4919F1B-B8FF-FF3D-2649-5658106C2CED}"/>
              </a:ext>
            </a:extLst>
          </p:cNvPr>
          <p:cNvGrpSpPr/>
          <p:nvPr/>
        </p:nvGrpSpPr>
        <p:grpSpPr>
          <a:xfrm>
            <a:off x="6889643" y="1729526"/>
            <a:ext cx="2635014" cy="2709194"/>
            <a:chOff x="6795723" y="1553310"/>
            <a:chExt cx="2777021" cy="2855199"/>
          </a:xfrm>
        </p:grpSpPr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1BDF1729-240D-EDC7-DB36-95978280B9B7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6795723" y="1553310"/>
              <a:ext cx="2777021" cy="2855199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EEBB57ED-BE24-65A5-E7E7-7DC7118DDB4D}"/>
                    </a:ext>
                  </a:extLst>
                </p:cNvPr>
                <p:cNvSpPr txBox="1"/>
                <p:nvPr/>
              </p:nvSpPr>
              <p:spPr>
                <a:xfrm>
                  <a:off x="7053584" y="2415637"/>
                  <a:ext cx="569795" cy="4019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17</m:t>
                            </m:r>
                          </m:e>
                        </m:rad>
                      </m:oMath>
                    </m:oMathPara>
                  </a14:m>
                  <a:endParaRPr lang="en-GB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EEBB57ED-BE24-65A5-E7E7-7DC7118DDB4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53584" y="2415637"/>
                  <a:ext cx="569795" cy="401970"/>
                </a:xfrm>
                <a:prstGeom prst="rect">
                  <a:avLst/>
                </a:prstGeom>
                <a:blipFill>
                  <a:blip r:embed="rId16"/>
                  <a:stretch>
                    <a:fillRect r="-6818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497BF35F-7F98-A01D-36DF-D427C51F94CB}"/>
                    </a:ext>
                  </a:extLst>
                </p:cNvPr>
                <p:cNvSpPr txBox="1"/>
                <p:nvPr/>
              </p:nvSpPr>
              <p:spPr>
                <a:xfrm>
                  <a:off x="8089909" y="2105136"/>
                  <a:ext cx="569795" cy="4009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41</m:t>
                            </m:r>
                          </m:e>
                        </m:rad>
                      </m:oMath>
                    </m:oMathPara>
                  </a14:m>
                  <a:endParaRPr lang="en-GB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497BF35F-7F98-A01D-36DF-D427C51F94C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89909" y="2105136"/>
                  <a:ext cx="569795" cy="400944"/>
                </a:xfrm>
                <a:prstGeom prst="rect">
                  <a:avLst/>
                </a:prstGeom>
                <a:blipFill>
                  <a:blip r:embed="rId17"/>
                  <a:stretch>
                    <a:fillRect r="-697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21A000DB-62E7-6B60-D0A3-260971EFCD5A}"/>
                    </a:ext>
                  </a:extLst>
                </p:cNvPr>
                <p:cNvSpPr txBox="1"/>
                <p:nvPr/>
              </p:nvSpPr>
              <p:spPr>
                <a:xfrm>
                  <a:off x="8067277" y="3174422"/>
                  <a:ext cx="36420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oMath>
                    </m:oMathPara>
                  </a14:m>
                  <a:endParaRPr lang="en-GB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21A000DB-62E7-6B60-D0A3-260971EFCD5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67277" y="3174422"/>
                  <a:ext cx="364202" cy="369332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AB7AA3E9-C756-7C9D-2C2D-942F8C85419C}"/>
                  </a:ext>
                </a:extLst>
              </p:cNvPr>
              <p:cNvSpPr/>
              <p:nvPr/>
            </p:nvSpPr>
            <p:spPr>
              <a:xfrm>
                <a:off x="250826" y="4572000"/>
                <a:ext cx="3004574" cy="2016760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lang="en-GB" sz="1200" dirty="0">
                    <a:latin typeface="Corbel" panose="020B0503020204020204" pitchFamily="34" charset="0"/>
                  </a:rPr>
                  <a:t>Perimeter:</a:t>
                </a:r>
              </a:p>
              <a:p>
                <a:endParaRPr lang="en-GB" sz="1200" dirty="0"/>
              </a:p>
              <a:p>
                <a:pPr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GB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&amp;1+2+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e>
                        <m:e>
                          <m: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=&amp;3+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e>
                        <m:e>
                          <m: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=&amp;5.24 (</m:t>
                          </m:r>
                          <m:r>
                            <m:rPr>
                              <m:nor/>
                            </m:rPr>
                            <a:rPr lang="en-GB" sz="200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3 </m:t>
                          </m:r>
                          <m:r>
                            <m:rPr>
                              <m:nor/>
                            </m:rPr>
                            <a:rPr lang="en-GB" sz="200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  <m:r>
                            <m:rPr>
                              <m:nor/>
                            </m:rPr>
                            <a:rPr lang="en-GB" sz="200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m:rPr>
                              <m:nor/>
                            </m:rPr>
                            <a:rPr lang="en-GB" sz="200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f</m:t>
                          </m:r>
                          <m:r>
                            <m:rPr>
                              <m:nor/>
                            </m:rPr>
                            <a:rPr lang="en-GB" sz="200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eqArr>
                    </m:oMath>
                  </m:oMathPara>
                </a14:m>
                <a:endParaRPr lang="en-GB" sz="1200" dirty="0">
                  <a:solidFill>
                    <a:srgbClr val="C00000"/>
                  </a:solidFill>
                </a:endParaRPr>
              </a:p>
              <a:p>
                <a:endParaRPr lang="en-GB" sz="1200" dirty="0">
                  <a:latin typeface="Corbel" panose="020B0503020204020204" pitchFamily="34" charset="0"/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AB7AA3E9-C756-7C9D-2C2D-942F8C8541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826" y="4572000"/>
                <a:ext cx="3004574" cy="201676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A229E62D-67F2-B5E2-F2CB-29821C952636}"/>
                  </a:ext>
                </a:extLst>
              </p:cNvPr>
              <p:cNvSpPr/>
              <p:nvPr/>
            </p:nvSpPr>
            <p:spPr>
              <a:xfrm>
                <a:off x="3442545" y="4574796"/>
                <a:ext cx="3016993" cy="2013964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lang="en-GB" sz="1200" dirty="0">
                    <a:latin typeface="Corbel" panose="020B0503020204020204" pitchFamily="34" charset="0"/>
                  </a:rPr>
                  <a:t>Perimeter:</a:t>
                </a:r>
              </a:p>
              <a:p>
                <a:endParaRPr lang="en-GB" sz="1200" dirty="0">
                  <a:latin typeface="Corbel" panose="020B0503020204020204" pitchFamily="34" charset="0"/>
                </a:endParaRPr>
              </a:p>
              <a:p>
                <a:endParaRPr lang="en-GB" sz="1200" dirty="0">
                  <a:latin typeface="Corbel" panose="020B0503020204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GB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en-GB" sz="200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&amp;</m:t>
                          </m:r>
                          <m:r>
                            <a:rPr lang="en-GB" sz="20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GB" sz="200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3+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  <m:r>
                            <a:rPr lang="en-GB" sz="200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rad>
                        </m:e>
                        <m:e>
                          <m:r>
                            <a:rPr lang="en-GB" sz="200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=&amp;</m:t>
                          </m:r>
                          <m:r>
                            <a:rPr lang="en-GB" sz="20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GB" sz="200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20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GB" sz="200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3 </m:t>
                              </m:r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f</m:t>
                              </m:r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e>
                          </m:d>
                        </m:e>
                      </m:eqArr>
                    </m:oMath>
                  </m:oMathPara>
                </a14:m>
                <a:endParaRPr lang="en-GB" sz="1200" dirty="0">
                  <a:latin typeface="Corbel" panose="020B0503020204020204" pitchFamily="34" charset="0"/>
                </a:endParaRPr>
              </a:p>
            </p:txBody>
          </p:sp>
        </mc:Choice>
        <mc:Fallback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A229E62D-67F2-B5E2-F2CB-29821C9526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545" y="4574796"/>
                <a:ext cx="3016993" cy="201396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8311E542-3433-FDD2-EE46-C06396144DE4}"/>
                  </a:ext>
                </a:extLst>
              </p:cNvPr>
              <p:cNvSpPr/>
              <p:nvPr/>
            </p:nvSpPr>
            <p:spPr>
              <a:xfrm>
                <a:off x="6638925" y="4571999"/>
                <a:ext cx="3004574" cy="2013963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lang="en-GB" sz="1200" dirty="0">
                    <a:latin typeface="Corbel" panose="020B0503020204020204" pitchFamily="34" charset="0"/>
                  </a:rPr>
                  <a:t>Perimeter:</a:t>
                </a:r>
              </a:p>
              <a:p>
                <a:endParaRPr lang="en-GB" sz="1200" dirty="0">
                  <a:latin typeface="Corbel" panose="020B0503020204020204" pitchFamily="34" charset="0"/>
                </a:endParaRPr>
              </a:p>
              <a:p>
                <a:endParaRPr lang="en-GB" sz="12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GB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&amp;6+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</m:e>
                          </m:rad>
                          <m: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41</m:t>
                              </m:r>
                            </m:e>
                          </m:rad>
                        </m:e>
                        <m:e>
                          <m: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=&amp;16.5 </m:t>
                          </m:r>
                          <m:d>
                            <m:dPr>
                              <m:ctrlP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3 </m:t>
                              </m:r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f</m:t>
                              </m:r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e>
                          </m:d>
                        </m:e>
                      </m:eqArr>
                    </m:oMath>
                  </m:oMathPara>
                </a14:m>
                <a:endParaRPr lang="en-GB" sz="1200" dirty="0">
                  <a:latin typeface="Corbel" panose="020B0503020204020204" pitchFamily="34" charset="0"/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8311E542-3433-FDD2-EE46-C06396144D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8925" y="4571999"/>
                <a:ext cx="3004574" cy="2013963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9563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68663E1-29C1-4C3F-8DFE-D50FA3BB066F}"/>
                  </a:ext>
                </a:extLst>
              </p:cNvPr>
              <p:cNvSpPr/>
              <p:nvPr/>
            </p:nvSpPr>
            <p:spPr>
              <a:xfrm>
                <a:off x="3442545" y="993659"/>
                <a:ext cx="3019324" cy="559230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lIns="0" rIns="36000" rtlCol="0" anchor="t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≤7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≤7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≥7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68663E1-29C1-4C3F-8DFE-D50FA3BB06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545" y="993659"/>
                <a:ext cx="3019324" cy="55923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1DEADAE-8602-4ADB-A9A6-DCCD40F646DD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636594" y="993658"/>
                <a:ext cx="3006905" cy="559230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Ins="1007999" rtlCol="0" anchor="t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≤6   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≤9   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≤6   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≥−9</m:t>
                      </m:r>
                    </m:oMath>
                  </m:oMathPara>
                </a14:m>
                <a:endParaRPr lang="en-GB" sz="1400" dirty="0"/>
              </a:p>
              <a:p>
                <a:pPr algn="ctr"/>
                <a:br>
                  <a:rPr lang="en-GB" b="0" dirty="0"/>
                </a:br>
                <a:endParaRPr lang="en-GB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1DEADAE-8602-4ADB-A9A6-DCCD40F646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594" y="993658"/>
                <a:ext cx="3006905" cy="55923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9E6F419-F026-0613-11A9-47C981F97463}"/>
                  </a:ext>
                </a:extLst>
              </p:cNvPr>
              <p:cNvSpPr/>
              <p:nvPr/>
            </p:nvSpPr>
            <p:spPr>
              <a:xfrm>
                <a:off x="250825" y="993656"/>
                <a:ext cx="3004574" cy="5592305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lIns="1116000" tIns="36000" rIns="36000" rtlCol="0" anchor="t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≤1.5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≤3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≤3</m:t>
                      </m:r>
                    </m:oMath>
                  </m:oMathPara>
                </a14:m>
                <a:endParaRPr lang="en-GB" sz="1400" dirty="0"/>
              </a:p>
              <a:p>
                <a:pPr algn="ctr"/>
                <a:br>
                  <a:rPr lang="en-GB" sz="1400" b="0" i="1" dirty="0">
                    <a:latin typeface="Cambria Math" panose="02040503050406030204" pitchFamily="18" charset="0"/>
                  </a:rPr>
                </a:br>
                <a:endParaRPr lang="en-GB" sz="1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9E6F419-F026-0613-11A9-47C981F974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825" y="993656"/>
                <a:ext cx="3004574" cy="55923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Half-frame 21">
            <a:extLst>
              <a:ext uri="{FF2B5EF4-FFF2-40B4-BE49-F238E27FC236}">
                <a16:creationId xmlns:a16="http://schemas.microsoft.com/office/drawing/2014/main" id="{FFB04AEE-4EFC-2752-90AC-A389C8CAD8F9}"/>
              </a:ext>
            </a:extLst>
          </p:cNvPr>
          <p:cNvSpPr/>
          <p:nvPr/>
        </p:nvSpPr>
        <p:spPr>
          <a:xfrm>
            <a:off x="0" y="0"/>
            <a:ext cx="5412566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   InterwovenMaths.com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4982CD8-B908-AE5A-A155-05F074366A89}"/>
              </a:ext>
            </a:extLst>
          </p:cNvPr>
          <p:cNvGrpSpPr/>
          <p:nvPr/>
        </p:nvGrpSpPr>
        <p:grpSpPr>
          <a:xfrm>
            <a:off x="60097" y="36588"/>
            <a:ext cx="265266" cy="271975"/>
            <a:chOff x="11461615" y="95276"/>
            <a:chExt cx="615950" cy="631529"/>
          </a:xfrm>
          <a:noFill/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4C40895E-972E-C705-69AF-A20C906E8A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grpFill/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pic>
          <p:nvPicPr>
            <p:cNvPr id="26" name="Graphic 25" descr="Alterations &amp; Tailoring outline">
              <a:extLst>
                <a:ext uri="{FF2B5EF4-FFF2-40B4-BE49-F238E27FC236}">
                  <a16:creationId xmlns:a16="http://schemas.microsoft.com/office/drawing/2014/main" id="{96ECDEB1-9644-A956-EA9E-3098FD8425A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F6465DE0-B147-02A0-81F0-5AB508689AA2}"/>
              </a:ext>
            </a:extLst>
          </p:cNvPr>
          <p:cNvSpPr txBox="1"/>
          <p:nvPr/>
        </p:nvSpPr>
        <p:spPr>
          <a:xfrm>
            <a:off x="175569" y="629453"/>
            <a:ext cx="7724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rbel" panose="020B0503020204020204" pitchFamily="34" charset="0"/>
              </a:rPr>
              <a:t>Identify the region described by the inequalities and calculate the perimeter of the region.</a:t>
            </a:r>
          </a:p>
        </p:txBody>
      </p:sp>
      <p:sp>
        <p:nvSpPr>
          <p:cNvPr id="21" name="TextBox 11">
            <a:extLst>
              <a:ext uri="{FF2B5EF4-FFF2-40B4-BE49-F238E27FC236}">
                <a16:creationId xmlns:a16="http://schemas.microsoft.com/office/drawing/2014/main" id="{F129EA2E-C76A-C49D-D25C-2B399ECDA498}"/>
              </a:ext>
            </a:extLst>
          </p:cNvPr>
          <p:cNvSpPr txBox="1"/>
          <p:nvPr/>
        </p:nvSpPr>
        <p:spPr>
          <a:xfrm>
            <a:off x="7337129" y="-94978"/>
            <a:ext cx="283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4400" b="1" u="sng" dirty="0">
                <a:solidFill>
                  <a:srgbClr val="C00000"/>
                </a:solidFill>
              </a:rPr>
              <a:t>Solutions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B04EAE5D-3E8D-34D5-722D-CA3C861485CE}"/>
                  </a:ext>
                </a:extLst>
              </p:cNvPr>
              <p:cNvSpPr/>
              <p:nvPr/>
            </p:nvSpPr>
            <p:spPr>
              <a:xfrm>
                <a:off x="3442545" y="4574796"/>
                <a:ext cx="3016993" cy="2013964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lang="en-GB" sz="1200" dirty="0">
                    <a:latin typeface="Corbel" panose="020B0503020204020204" pitchFamily="34" charset="0"/>
                  </a:rPr>
                  <a:t>Perimeter:</a:t>
                </a:r>
              </a:p>
              <a:p>
                <a:endParaRPr lang="en-GB" sz="1200" dirty="0">
                  <a:latin typeface="Corbel" panose="020B0503020204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GB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&amp;</m:t>
                          </m:r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0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0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0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0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+7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e>
                        <m:e>
                          <m: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=&amp;14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+7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e>
                        <m:e>
                          <m: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=&amp;35.5 </m:t>
                          </m:r>
                          <m:d>
                            <m:dPr>
                              <m:ctrlP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3 </m:t>
                              </m:r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f</m:t>
                              </m:r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e>
                          </m:d>
                        </m:e>
                      </m:eqArr>
                    </m:oMath>
                  </m:oMathPara>
                </a14:m>
                <a:endParaRPr lang="en-GB" sz="1200" dirty="0">
                  <a:latin typeface="Corbel" panose="020B0503020204020204" pitchFamily="34" charset="0"/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B04EAE5D-3E8D-34D5-722D-CA3C861485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545" y="4574796"/>
                <a:ext cx="3016993" cy="20139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018991EB-42A1-4B91-501C-DDF2A26E77A4}"/>
                  </a:ext>
                </a:extLst>
              </p:cNvPr>
              <p:cNvSpPr/>
              <p:nvPr/>
            </p:nvSpPr>
            <p:spPr>
              <a:xfrm>
                <a:off x="6638925" y="4571999"/>
                <a:ext cx="3004574" cy="2013963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lang="en-GB" sz="1200" dirty="0">
                    <a:latin typeface="Corbel" panose="020B0503020204020204" pitchFamily="34" charset="0"/>
                  </a:rPr>
                  <a:t>Perimeter:</a:t>
                </a:r>
              </a:p>
              <a:p>
                <a:endParaRPr lang="en-GB" sz="1200" dirty="0">
                  <a:latin typeface="Corbel" panose="020B0503020204020204" pitchFamily="34" charset="0"/>
                </a:endParaRPr>
              </a:p>
              <a:p>
                <a:endParaRPr lang="en-GB" sz="12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GB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&amp;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  <m: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  <m: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+5+5</m:t>
                          </m:r>
                        </m:e>
                        <m:e>
                          <m: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=&amp;2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  <m: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+10</m:t>
                          </m:r>
                        </m:e>
                        <m:e>
                          <m: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=&amp;16.3 </m:t>
                          </m:r>
                          <m:d>
                            <m:dPr>
                              <m:ctrlP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3 </m:t>
                              </m:r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f</m:t>
                              </m:r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e>
                          </m:d>
                        </m:e>
                      </m:eqArr>
                    </m:oMath>
                  </m:oMathPara>
                </a14:m>
                <a:endParaRPr lang="en-GB" sz="1200" dirty="0">
                  <a:latin typeface="Corbel" panose="020B0503020204020204" pitchFamily="34" charset="0"/>
                </a:endParaRPr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018991EB-42A1-4B91-501C-DDF2A26E77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8925" y="4571999"/>
                <a:ext cx="3004574" cy="20139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D345B81E-9801-DD76-144B-64FC8E7D3A84}"/>
                  </a:ext>
                </a:extLst>
              </p:cNvPr>
              <p:cNvSpPr/>
              <p:nvPr/>
            </p:nvSpPr>
            <p:spPr>
              <a:xfrm>
                <a:off x="237667" y="4571996"/>
                <a:ext cx="3016993" cy="2013964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lang="en-GB" sz="1200" dirty="0">
                    <a:latin typeface="Corbel" panose="020B0503020204020204" pitchFamily="34" charset="0"/>
                  </a:rPr>
                  <a:t>Perimeter:</a:t>
                </a:r>
              </a:p>
              <a:p>
                <a:endParaRPr lang="en-GB" sz="1200" dirty="0">
                  <a:latin typeface="Corbel" panose="020B0503020204020204" pitchFamily="34" charset="0"/>
                </a:endParaRPr>
              </a:p>
              <a:p>
                <a:endParaRPr lang="en-GB" sz="1200" dirty="0">
                  <a:latin typeface="Corbel" panose="020B0503020204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GB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&amp;1+1+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rad>
                          <m: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rad>
                        </m:e>
                        <m:e>
                          <m: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=&amp;2+2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rad>
                        </m:e>
                        <m:e>
                          <m: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=&amp;9.21 </m:t>
                          </m:r>
                          <m:d>
                            <m:dPr>
                              <m:ctrlP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3 </m:t>
                              </m:r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f</m:t>
                              </m:r>
                              <m:r>
                                <m:rPr>
                                  <m:nor/>
                                </m:rPr>
                                <a:rPr lang="en-GB" sz="20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e>
                          </m:d>
                        </m:e>
                      </m:eqArr>
                    </m:oMath>
                  </m:oMathPara>
                </a14:m>
                <a:endParaRPr lang="en-GB" sz="1200" dirty="0">
                  <a:latin typeface="Corbel" panose="020B0503020204020204" pitchFamily="34" charset="0"/>
                </a:endParaRP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D345B81E-9801-DD76-144B-64FC8E7D3A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667" y="4571996"/>
                <a:ext cx="3016993" cy="201396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Group 31">
            <a:extLst>
              <a:ext uri="{FF2B5EF4-FFF2-40B4-BE49-F238E27FC236}">
                <a16:creationId xmlns:a16="http://schemas.microsoft.com/office/drawing/2014/main" id="{873264BB-94E3-7595-31DA-3530A457E494}"/>
              </a:ext>
            </a:extLst>
          </p:cNvPr>
          <p:cNvGrpSpPr/>
          <p:nvPr/>
        </p:nvGrpSpPr>
        <p:grpSpPr>
          <a:xfrm>
            <a:off x="583305" y="2092541"/>
            <a:ext cx="2489351" cy="2442821"/>
            <a:chOff x="395043" y="1730475"/>
            <a:chExt cx="2707577" cy="2656968"/>
          </a:xfrm>
        </p:grpSpPr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74ADE16F-8592-328E-723B-FC5B4A1FA5A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95043" y="1730475"/>
              <a:ext cx="2707577" cy="2656968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0AA67563-C271-4830-5826-9F0DF8F4DE74}"/>
                    </a:ext>
                  </a:extLst>
                </p:cNvPr>
                <p:cNvSpPr txBox="1"/>
                <p:nvPr/>
              </p:nvSpPr>
              <p:spPr>
                <a:xfrm>
                  <a:off x="921869" y="2503406"/>
                  <a:ext cx="569796" cy="4019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13</m:t>
                            </m:r>
                          </m:e>
                        </m:rad>
                      </m:oMath>
                    </m:oMathPara>
                  </a14:m>
                  <a:endParaRPr lang="en-GB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0AA67563-C271-4830-5826-9F0DF8F4DE7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1869" y="2503406"/>
                  <a:ext cx="569796" cy="401970"/>
                </a:xfrm>
                <a:prstGeom prst="rect">
                  <a:avLst/>
                </a:prstGeom>
                <a:blipFill>
                  <a:blip r:embed="rId11"/>
                  <a:stretch>
                    <a:fillRect r="-9524" b="-3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0B5BEB3A-8FE8-3F13-B701-A65B58A5A355}"/>
                    </a:ext>
                  </a:extLst>
                </p:cNvPr>
                <p:cNvSpPr txBox="1"/>
                <p:nvPr/>
              </p:nvSpPr>
              <p:spPr>
                <a:xfrm>
                  <a:off x="1810490" y="3181132"/>
                  <a:ext cx="569796" cy="4019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13</m:t>
                            </m:r>
                          </m:e>
                        </m:rad>
                      </m:oMath>
                    </m:oMathPara>
                  </a14:m>
                  <a:endParaRPr lang="en-GB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0B5BEB3A-8FE8-3F13-B701-A65B58A5A35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10490" y="3181132"/>
                  <a:ext cx="569796" cy="401970"/>
                </a:xfrm>
                <a:prstGeom prst="rect">
                  <a:avLst/>
                </a:prstGeom>
                <a:blipFill>
                  <a:blip r:embed="rId12"/>
                  <a:stretch>
                    <a:fillRect r="-952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33BC9B57-747B-16BC-9BBD-7DE38E702455}"/>
                    </a:ext>
                  </a:extLst>
                </p:cNvPr>
                <p:cNvSpPr txBox="1"/>
                <p:nvPr/>
              </p:nvSpPr>
              <p:spPr>
                <a:xfrm>
                  <a:off x="2021002" y="1789673"/>
                  <a:ext cx="56979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GB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33BC9B57-747B-16BC-9BBD-7DE38E70245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21002" y="1789673"/>
                  <a:ext cx="569795" cy="369332"/>
                </a:xfrm>
                <a:prstGeom prst="rect">
                  <a:avLst/>
                </a:prstGeom>
                <a:blipFill>
                  <a:blip r:embed="rId13"/>
                  <a:stretch>
                    <a:fillRect b="-357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D8E33CF7-9BB8-5B40-87DE-A451AC8A29BD}"/>
                    </a:ext>
                  </a:extLst>
                </p:cNvPr>
                <p:cNvSpPr txBox="1"/>
                <p:nvPr/>
              </p:nvSpPr>
              <p:spPr>
                <a:xfrm>
                  <a:off x="2427872" y="2263368"/>
                  <a:ext cx="56979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GB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D8E33CF7-9BB8-5B40-87DE-A451AC8A29B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27872" y="2263368"/>
                  <a:ext cx="569795" cy="369332"/>
                </a:xfrm>
                <a:prstGeom prst="rect">
                  <a:avLst/>
                </a:prstGeom>
                <a:blipFill>
                  <a:blip r:embed="rId14"/>
                  <a:stretch>
                    <a:fillRect b="-740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AA4403A-C70C-50C8-9C41-EB27D0C13012}"/>
              </a:ext>
            </a:extLst>
          </p:cNvPr>
          <p:cNvGrpSpPr/>
          <p:nvPr/>
        </p:nvGrpSpPr>
        <p:grpSpPr>
          <a:xfrm>
            <a:off x="3744553" y="1727672"/>
            <a:ext cx="2562123" cy="2868203"/>
            <a:chOff x="3596629" y="1350628"/>
            <a:chExt cx="2712742" cy="3036815"/>
          </a:xfrm>
        </p:grpSpPr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6A44C453-420D-3517-504D-F527BDCE0FF5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3596629" y="1350628"/>
              <a:ext cx="2712742" cy="3036815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D1D220D8-D9F6-3550-EFD4-529A11B4B382}"/>
                    </a:ext>
                  </a:extLst>
                </p:cNvPr>
                <p:cNvSpPr txBox="1"/>
                <p:nvPr/>
              </p:nvSpPr>
              <p:spPr>
                <a:xfrm>
                  <a:off x="5536154" y="1437321"/>
                  <a:ext cx="569795" cy="67896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  <m:rad>
                              <m:radPr>
                                <m:degHide m:val="on"/>
                                <m:ctrlPr>
                                  <a:rPr lang="en-GB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GB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D1D220D8-D9F6-3550-EFD4-529A11B4B38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36154" y="1437321"/>
                  <a:ext cx="569795" cy="678968"/>
                </a:xfrm>
                <a:prstGeom prst="rect">
                  <a:avLst/>
                </a:prstGeom>
                <a:blipFill>
                  <a:blip r:embed="rId16"/>
                  <a:stretch>
                    <a:fillRect r="-6977" b="-980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78B53436-12D2-18AC-CC60-95B1ECC5489E}"/>
                    </a:ext>
                  </a:extLst>
                </p:cNvPr>
                <p:cNvSpPr txBox="1"/>
                <p:nvPr/>
              </p:nvSpPr>
              <p:spPr>
                <a:xfrm>
                  <a:off x="5265494" y="2820292"/>
                  <a:ext cx="569795" cy="67896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21</m:t>
                            </m:r>
                            <m:rad>
                              <m:radPr>
                                <m:degHide m:val="on"/>
                                <m:ctrlPr>
                                  <a:rPr lang="en-GB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GB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78B53436-12D2-18AC-CC60-95B1ECC5489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65494" y="2820292"/>
                  <a:ext cx="569795" cy="678968"/>
                </a:xfrm>
                <a:prstGeom prst="rect">
                  <a:avLst/>
                </a:prstGeom>
                <a:blipFill>
                  <a:blip r:embed="rId17"/>
                  <a:stretch>
                    <a:fillRect r="-30233" b="-78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FB30C7E7-10C9-0933-8FE1-9F2DF92977FC}"/>
                    </a:ext>
                  </a:extLst>
                </p:cNvPr>
                <p:cNvSpPr txBox="1"/>
                <p:nvPr/>
              </p:nvSpPr>
              <p:spPr>
                <a:xfrm>
                  <a:off x="4124806" y="2492102"/>
                  <a:ext cx="569795" cy="4075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ad>
                          <m:radPr>
                            <m:degHide m:val="on"/>
                            <m:ctrlP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oMath>
                    </m:oMathPara>
                  </a14:m>
                  <a:endParaRPr lang="en-GB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FB30C7E7-10C9-0933-8FE1-9F2DF92977F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24806" y="2492102"/>
                  <a:ext cx="569795" cy="407547"/>
                </a:xfrm>
                <a:prstGeom prst="rect">
                  <a:avLst/>
                </a:prstGeom>
                <a:blipFill>
                  <a:blip r:embed="rId18"/>
                  <a:stretch>
                    <a:fillRect r="-6977" b="-312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6080789C-4BE8-8B9E-FD90-53A12AC76F5D}"/>
              </a:ext>
            </a:extLst>
          </p:cNvPr>
          <p:cNvGrpSpPr/>
          <p:nvPr/>
        </p:nvGrpSpPr>
        <p:grpSpPr>
          <a:xfrm>
            <a:off x="6818725" y="1924428"/>
            <a:ext cx="2674902" cy="2662816"/>
            <a:chOff x="6744763" y="1556158"/>
            <a:chExt cx="2835465" cy="2822654"/>
          </a:xfrm>
        </p:grpSpPr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377E09C1-1312-BEF1-ED8C-B10538DA6CD9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6744763" y="1556158"/>
              <a:ext cx="2835465" cy="2822654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939C16AD-AD19-B169-DA09-EB20AAFB9856}"/>
                    </a:ext>
                  </a:extLst>
                </p:cNvPr>
                <p:cNvSpPr txBox="1"/>
                <p:nvPr/>
              </p:nvSpPr>
              <p:spPr>
                <a:xfrm>
                  <a:off x="7152094" y="2225153"/>
                  <a:ext cx="569795" cy="4019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</m:rad>
                      </m:oMath>
                    </m:oMathPara>
                  </a14:m>
                  <a:endParaRPr lang="en-GB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939C16AD-AD19-B169-DA09-EB20AAFB985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52094" y="2225153"/>
                  <a:ext cx="569795" cy="401970"/>
                </a:xfrm>
                <a:prstGeom prst="rect">
                  <a:avLst/>
                </a:prstGeom>
                <a:blipFill>
                  <a:blip r:embed="rId20"/>
                  <a:stretch>
                    <a:fillRect r="-697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031B7CE-1464-B926-CAE5-51693E4169FF}"/>
                    </a:ext>
                  </a:extLst>
                </p:cNvPr>
                <p:cNvSpPr txBox="1"/>
                <p:nvPr/>
              </p:nvSpPr>
              <p:spPr>
                <a:xfrm>
                  <a:off x="8468397" y="2225153"/>
                  <a:ext cx="569795" cy="4019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</m:rad>
                      </m:oMath>
                    </m:oMathPara>
                  </a14:m>
                  <a:endParaRPr lang="en-GB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031B7CE-1464-B926-CAE5-51693E4169F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68397" y="2225153"/>
                  <a:ext cx="569795" cy="401970"/>
                </a:xfrm>
                <a:prstGeom prst="rect">
                  <a:avLst/>
                </a:prstGeom>
                <a:blipFill>
                  <a:blip r:embed="rId21"/>
                  <a:stretch>
                    <a:fillRect r="-6818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B7E14FEF-88AD-27D7-3DB0-EDCED8579E90}"/>
                    </a:ext>
                  </a:extLst>
                </p:cNvPr>
                <p:cNvSpPr txBox="1"/>
                <p:nvPr/>
              </p:nvSpPr>
              <p:spPr>
                <a:xfrm>
                  <a:off x="8468396" y="3269446"/>
                  <a:ext cx="56979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en-GB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B7E14FEF-88AD-27D7-3DB0-EDCED8579E9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68396" y="3269446"/>
                  <a:ext cx="569795" cy="369332"/>
                </a:xfrm>
                <a:prstGeom prst="rect">
                  <a:avLst/>
                </a:prstGeom>
                <a:blipFill>
                  <a:blip r:embed="rId22"/>
                  <a:stretch>
                    <a:fillRect b="-3448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0A9E01F0-22C4-A5CE-A736-5136B897840F}"/>
                    </a:ext>
                  </a:extLst>
                </p:cNvPr>
                <p:cNvSpPr txBox="1"/>
                <p:nvPr/>
              </p:nvSpPr>
              <p:spPr>
                <a:xfrm>
                  <a:off x="7266897" y="3289790"/>
                  <a:ext cx="56979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en-GB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0A9E01F0-22C4-A5CE-A736-5136B897840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66897" y="3289790"/>
                  <a:ext cx="569795" cy="369332"/>
                </a:xfrm>
                <a:prstGeom prst="rect">
                  <a:avLst/>
                </a:prstGeom>
                <a:blipFill>
                  <a:blip r:embed="rId23"/>
                  <a:stretch>
                    <a:fillRect b="-357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464139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</TotalTime>
  <Words>333</Words>
  <Application>Microsoft Macintosh PowerPoint</Application>
  <PresentationFormat>A4 Paper (210x297 mm)</PresentationFormat>
  <Paragraphs>78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Cambria</vt:lpstr>
      <vt:lpstr>Cambria Math</vt:lpstr>
      <vt:lpstr>Corbel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Reigate Grammar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Hancock</dc:creator>
  <cp:lastModifiedBy>N Day (Staff)</cp:lastModifiedBy>
  <cp:revision>10</cp:revision>
  <dcterms:created xsi:type="dcterms:W3CDTF">2022-05-23T13:53:02Z</dcterms:created>
  <dcterms:modified xsi:type="dcterms:W3CDTF">2023-04-28T21:37:02Z</dcterms:modified>
</cp:coreProperties>
</file>