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5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01"/>
    <p:restoredTop sz="96327"/>
  </p:normalViewPr>
  <p:slideViewPr>
    <p:cSldViewPr snapToGrid="0">
      <p:cViewPr varScale="1">
        <p:scale>
          <a:sx n="152" d="100"/>
          <a:sy n="152" d="100"/>
        </p:scale>
        <p:origin x="200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42A98-ED23-E5CB-AB55-D967135090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57F49A-BB8C-AD16-9748-B60B3A3DB9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6A8435-5EFF-4947-9F88-EB712C236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97D48-D3B1-2F44-83FD-7385F5E267E7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04914E-6DDD-0981-1AA2-D55C19691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7E185F-A229-AEB3-A897-79F29F3FB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3AA80-D96D-544D-8DB8-B669CB86FD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788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1E897-8A1B-365C-DB2B-D5B20DE75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941778-E297-F101-188F-DCEE0D2645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CCEDEE-92D0-79C6-BC35-5CD6E0636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97D48-D3B1-2F44-83FD-7385F5E267E7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32D97-416E-D346-AAD3-F391E9B70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5FCCB3-846A-AB83-A0C1-37EC14CC5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3AA80-D96D-544D-8DB8-B669CB86FD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9773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679141-A0F0-0330-AAD3-7C91E4B4BC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FE2658-A91B-A0E1-6BAD-8CC6D79EAC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D888AF-7401-6EE4-8342-82F307E24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97D48-D3B1-2F44-83FD-7385F5E267E7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A2EE61-AB97-B8A9-2693-8DEB049F5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5427B4-6858-3D17-B90B-25D9BDDA9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3AA80-D96D-544D-8DB8-B669CB86FD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011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78DFC-75ED-1F0F-88DA-7EA572BC3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C1F73E-0E55-E5FC-6AA1-24DED3F3B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F9666-2ED4-7A38-DFEC-B71568B70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97D48-D3B1-2F44-83FD-7385F5E267E7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19E5CC-E29D-988A-31CA-EABEB27C1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B4CB02-F193-562F-E6F3-DED21EF63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3AA80-D96D-544D-8DB8-B669CB86FD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083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2F0AD-73C4-92BF-DD43-8AD4C7D87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FAFE23-BE86-1507-FF9A-B442B00A8A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5FE8D6-AE22-270D-9A08-BED979D16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97D48-D3B1-2F44-83FD-7385F5E267E7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F3107-C1F3-A0A0-F9A1-E03EBB31A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42C18-9A26-93CF-6408-2DA04360C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3AA80-D96D-544D-8DB8-B669CB86FD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417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66A7B-8DB9-65E0-DF37-F3D366E62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6D797-575B-4376-A717-82C8CC891F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D45ADB-CC60-FEC9-7E03-BB3701EFAD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6C205A-6E9A-0FE2-3AAE-912F053A5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97D48-D3B1-2F44-83FD-7385F5E267E7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8EC431-7482-069A-6DD5-3D1C84A68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CFBD9E-E03A-41BA-C3C2-E2D5E5047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3AA80-D96D-544D-8DB8-B669CB86FD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073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441A9-7B7F-5D1C-EB0F-F8E1578D9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66F4C0-0791-2F60-E8DB-7A8074D0D0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A14CBD-5EE7-C928-00DD-D805BD70D4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FC4359-7D39-182C-A047-F9C6144E5D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F7E020-6811-3579-E7DC-89FA6D9CA7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0BBA59-7EE3-DC36-3D2C-9F9E2CC64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97D48-D3B1-2F44-83FD-7385F5E267E7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2A775C-9A3A-3EAC-8B0F-84066000D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F2B0D4-639A-3877-17BB-A22582188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3AA80-D96D-544D-8DB8-B669CB86FD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415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F04E5-F4A6-C9F6-7472-232C80F1F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E6A39F-C018-5A6D-0B04-0D7A7FA58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97D48-D3B1-2F44-83FD-7385F5E267E7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DBEC62-587B-A3C7-E940-14D2C704C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5C9426-A3C6-5FAF-90E3-8196302D9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3AA80-D96D-544D-8DB8-B669CB86FD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5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6A3E26-290B-86FA-D744-8168E7DCF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97D48-D3B1-2F44-83FD-7385F5E267E7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EEFA55-C686-7E13-8320-9FC46EAA3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D211B3-7163-C00E-2DC6-02FB0A13C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3AA80-D96D-544D-8DB8-B669CB86FD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683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E0D6A-E8FA-CF37-0094-3A7400D03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57B30-3239-ADC4-17B4-ECA9E7768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34391C-7A8C-33C8-523F-7ABC5ECCC9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9834F3-BE3C-8BB3-EA1C-3BA18669A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97D48-D3B1-2F44-83FD-7385F5E267E7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B12A70-7E9C-1C68-FCE3-11875C718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F774F4-F04D-272E-D6A6-D794D06E7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3AA80-D96D-544D-8DB8-B669CB86FD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524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E7F32-B956-08F8-0097-8542225A8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70045E-CDCB-DA66-9244-FA215CE220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FA69E8-EA59-A6BE-9C96-A67C727E90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67FD58-3737-C5D9-B7EB-7C27D101D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97D48-D3B1-2F44-83FD-7385F5E267E7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1C6ECF-56E9-F157-19D8-18ED0C8CC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FD89C7-22BC-E7DE-F81F-FC7F98085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3AA80-D96D-544D-8DB8-B669CB86FD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015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980814-CFEB-08F7-7D26-CDD95034B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9B6461-542E-E8D7-8A44-90AAFAAF78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E96F1-E1F4-A8D1-95B6-D1DFC5BBD8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97D48-D3B1-2F44-83FD-7385F5E267E7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A18CA5-AA05-0652-E391-DACAC44839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CBFE68-AC5E-0528-6FBE-EE5C6CA81F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3AA80-D96D-544D-8DB8-B669CB86FD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510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693AB4B-13FC-3D46-7A7E-4EAD1C215AAB}"/>
                  </a:ext>
                </a:extLst>
              </p:cNvPr>
              <p:cNvSpPr txBox="1"/>
              <p:nvPr/>
            </p:nvSpPr>
            <p:spPr>
              <a:xfrm>
                <a:off x="133562" y="174661"/>
                <a:ext cx="1178332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For each space in the table, write the equation of a line going through the point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/>
                  <a:t>.</a:t>
                </a:r>
              </a:p>
              <a:p>
                <a:r>
                  <a:rPr lang="en-GB" sz="2400" dirty="0"/>
                  <a:t>You can not use the same line more than once.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693AB4B-13FC-3D46-7A7E-4EAD1C215A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562" y="174661"/>
                <a:ext cx="11783321" cy="830997"/>
              </a:xfrm>
              <a:prstGeom prst="rect">
                <a:avLst/>
              </a:prstGeom>
              <a:blipFill>
                <a:blip r:embed="rId2"/>
                <a:stretch>
                  <a:fillRect l="-861" t="-2985" b="-149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4BF57807-BED1-6C0E-3474-8EAEC3CB806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22152881"/>
                  </p:ext>
                </p:extLst>
              </p:nvPr>
            </p:nvGraphicFramePr>
            <p:xfrm>
              <a:off x="450349" y="1203959"/>
              <a:ext cx="11149746" cy="398449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58291">
                      <a:extLst>
                        <a:ext uri="{9D8B030D-6E8A-4147-A177-3AD203B41FA5}">
                          <a16:colId xmlns:a16="http://schemas.microsoft.com/office/drawing/2014/main" val="3847758068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1711634630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4134629630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2168715657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2996078181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3727778946"/>
                        </a:ext>
                      </a:extLst>
                    </a:gridCol>
                  </a:tblGrid>
                  <a:tr h="664082"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2929967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93116423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99280291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533512251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196698427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49937289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4BF57807-BED1-6C0E-3474-8EAEC3CB806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22152881"/>
                  </p:ext>
                </p:extLst>
              </p:nvPr>
            </p:nvGraphicFramePr>
            <p:xfrm>
              <a:off x="450349" y="1203959"/>
              <a:ext cx="11149746" cy="398449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58291">
                      <a:extLst>
                        <a:ext uri="{9D8B030D-6E8A-4147-A177-3AD203B41FA5}">
                          <a16:colId xmlns:a16="http://schemas.microsoft.com/office/drawing/2014/main" val="3847758068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1711634630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4134629630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2168715657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2996078181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3727778946"/>
                        </a:ext>
                      </a:extLst>
                    </a:gridCol>
                  </a:tblGrid>
                  <a:tr h="664082"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101370" r="-402055" b="-496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00000" r="-299320" b="-496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02055" r="-201370" b="-496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99320" r="-100000" b="-496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502740" r="-685" b="-49622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2929967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l="-680" t="-101923" r="-498639" b="-405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93116423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680" t="-198113" r="-498639" b="-2981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99280291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680" t="-303846" r="-498639" b="-2038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533512251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680" t="-396226" r="-498639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196698427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680" t="-505769" r="-498639" b="-1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49937289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895892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693AB4B-13FC-3D46-7A7E-4EAD1C215AAB}"/>
              </a:ext>
            </a:extLst>
          </p:cNvPr>
          <p:cNvSpPr txBox="1"/>
          <p:nvPr/>
        </p:nvSpPr>
        <p:spPr>
          <a:xfrm>
            <a:off x="133562" y="174661"/>
            <a:ext cx="11783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Jonny started his grid like this. Can you finish it?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4BF57807-BED1-6C0E-3474-8EAEC3CB806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83272345"/>
                  </p:ext>
                </p:extLst>
              </p:nvPr>
            </p:nvGraphicFramePr>
            <p:xfrm>
              <a:off x="450349" y="814493"/>
              <a:ext cx="11149746" cy="398449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58291">
                      <a:extLst>
                        <a:ext uri="{9D8B030D-6E8A-4147-A177-3AD203B41FA5}">
                          <a16:colId xmlns:a16="http://schemas.microsoft.com/office/drawing/2014/main" val="3847758068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1711634630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4134629630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2168715657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2996078181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3727778946"/>
                        </a:ext>
                      </a:extLst>
                    </a:gridCol>
                  </a:tblGrid>
                  <a:tr h="664082"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2929967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=3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</m:oMath>
                          </a14:m>
                          <a:r>
                            <a:rPr lang="en-GB" sz="20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=3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oMath>
                          </a14:m>
                          <a:r>
                            <a:rPr lang="en-GB" sz="20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=3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oMath>
                          </a14:m>
                          <a:r>
                            <a:rPr lang="en-GB" sz="20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=3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oMath>
                          </a14:m>
                          <a:r>
                            <a:rPr lang="en-GB" sz="20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93116423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oMath>
                          </a14:m>
                          <a:r>
                            <a:rPr lang="en-GB" sz="20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0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oMath>
                          </a14:m>
                          <a:r>
                            <a:rPr lang="en-GB" sz="20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99280291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oMath>
                          </a14:m>
                          <a:r>
                            <a:rPr lang="en-GB" sz="20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oMath>
                          </a14:m>
                          <a:r>
                            <a:rPr lang="en-GB" sz="20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533512251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=−3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oMath>
                          </a14:m>
                          <a:r>
                            <a:rPr lang="en-GB" sz="20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196698427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49937289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4BF57807-BED1-6C0E-3474-8EAEC3CB806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83272345"/>
                  </p:ext>
                </p:extLst>
              </p:nvPr>
            </p:nvGraphicFramePr>
            <p:xfrm>
              <a:off x="450349" y="814493"/>
              <a:ext cx="11149746" cy="398449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58291">
                      <a:extLst>
                        <a:ext uri="{9D8B030D-6E8A-4147-A177-3AD203B41FA5}">
                          <a16:colId xmlns:a16="http://schemas.microsoft.com/office/drawing/2014/main" val="3847758068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1711634630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4134629630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2168715657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2996078181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3727778946"/>
                        </a:ext>
                      </a:extLst>
                    </a:gridCol>
                  </a:tblGrid>
                  <a:tr h="664082"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2"/>
                          <a:stretch>
                            <a:fillRect l="-101370" t="-1923" r="-402055" b="-50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00000" t="-1923" r="-299320" b="-50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02055" t="-1923" r="-201370" b="-50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99320" t="-1923" r="-100000" b="-50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02740" t="-1923" r="-685" b="-50769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2929967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680" t="-100000" r="-498639" b="-3981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1370" t="-100000" r="-402055" b="-3981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00000" t="-100000" r="-299320" b="-3981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02055" t="-100000" r="-201370" b="-3981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99320" t="-100000" r="-100000" b="-3981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93116423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680" t="-203846" r="-498639" b="-305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1370" t="-203846" r="-402055" b="-305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00000" t="-203846" r="-299320" b="-305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02055" t="-203846" r="-201370" b="-305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99280291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680" t="-303846" r="-498639" b="-205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1370" t="-303846" r="-402055" b="-205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00000" t="-303846" r="-299320" b="-205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533512251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680" t="-396226" r="-498639" b="-1018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1370" t="-396226" r="-402055" b="-1018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196698427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680" t="-505769" r="-498639" b="-38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49937289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168958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693AB4B-13FC-3D46-7A7E-4EAD1C215AAB}"/>
              </a:ext>
            </a:extLst>
          </p:cNvPr>
          <p:cNvSpPr txBox="1"/>
          <p:nvPr/>
        </p:nvSpPr>
        <p:spPr>
          <a:xfrm>
            <a:off x="133562" y="174661"/>
            <a:ext cx="11783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Charlotte started her grid like this. Which boxes will she struggle to fill in with this pattern?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4BF57807-BED1-6C0E-3474-8EAEC3CB806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53801840"/>
                  </p:ext>
                </p:extLst>
              </p:nvPr>
            </p:nvGraphicFramePr>
            <p:xfrm>
              <a:off x="450349" y="814493"/>
              <a:ext cx="11149746" cy="398449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58291">
                      <a:extLst>
                        <a:ext uri="{9D8B030D-6E8A-4147-A177-3AD203B41FA5}">
                          <a16:colId xmlns:a16="http://schemas.microsoft.com/office/drawing/2014/main" val="3847758068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1711634630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4134629630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2168715657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2996078181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3727778946"/>
                        </a:ext>
                      </a:extLst>
                    </a:gridCol>
                  </a:tblGrid>
                  <a:tr h="664082"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2929967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oMath>
                          </a14:m>
                          <a:r>
                            <a:rPr lang="en-GB" sz="20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93116423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oMath>
                          </a14:m>
                          <a:r>
                            <a:rPr lang="en-GB" sz="20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99280291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=3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+6</m:t>
                              </m:r>
                            </m:oMath>
                          </a14:m>
                          <a:r>
                            <a:rPr lang="en-GB" sz="20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=2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oMath>
                          </a14:m>
                          <a:r>
                            <a:rPr lang="en-GB" sz="20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0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=2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oMath>
                          </a14:m>
                          <a:r>
                            <a:rPr lang="en-GB" sz="20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=3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oMath>
                          </a14:m>
                          <a:r>
                            <a:rPr lang="en-GB" sz="2000" dirty="0"/>
                            <a:t> 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533512251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oMath>
                          </a14:m>
                          <a:r>
                            <a:rPr lang="en-GB" sz="20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196698427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oMath>
                          </a14:m>
                          <a:r>
                            <a:rPr lang="en-GB" sz="20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49937289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4BF57807-BED1-6C0E-3474-8EAEC3CB806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53801840"/>
                  </p:ext>
                </p:extLst>
              </p:nvPr>
            </p:nvGraphicFramePr>
            <p:xfrm>
              <a:off x="450349" y="814493"/>
              <a:ext cx="11149746" cy="398449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58291">
                      <a:extLst>
                        <a:ext uri="{9D8B030D-6E8A-4147-A177-3AD203B41FA5}">
                          <a16:colId xmlns:a16="http://schemas.microsoft.com/office/drawing/2014/main" val="3847758068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1711634630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4134629630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2168715657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2996078181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3727778946"/>
                        </a:ext>
                      </a:extLst>
                    </a:gridCol>
                  </a:tblGrid>
                  <a:tr h="664082"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2"/>
                          <a:stretch>
                            <a:fillRect l="-101370" t="-1923" r="-402055" b="-50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00000" t="-1923" r="-299320" b="-50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02055" t="-1923" r="-201370" b="-50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99320" t="-1923" r="-100000" b="-50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02740" t="-1923" r="-685" b="-50769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2929967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680" t="-100000" r="-498639" b="-3981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02055" t="-100000" r="-201370" b="-3981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93116423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680" t="-203846" r="-498639" b="-305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02055" t="-203846" r="-201370" b="-305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99280291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680" t="-303846" r="-498639" b="-205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1370" t="-303846" r="-402055" b="-205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00000" t="-303846" r="-299320" b="-205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02055" t="-303846" r="-201370" b="-205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99320" t="-303846" r="-100000" b="-205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02740" t="-303846" r="-685" b="-20576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33512251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680" t="-396226" r="-498639" b="-1018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02055" t="-396226" r="-201370" b="-1018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196698427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680" t="-505769" r="-498639" b="-38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02055" t="-505769" r="-201370" b="-38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0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49937289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986766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693AB4B-13FC-3D46-7A7E-4EAD1C215AAB}"/>
                  </a:ext>
                </a:extLst>
              </p:cNvPr>
              <p:cNvSpPr txBox="1"/>
              <p:nvPr/>
            </p:nvSpPr>
            <p:spPr>
              <a:xfrm>
                <a:off x="133562" y="174661"/>
                <a:ext cx="1178332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Justin completed a similar task, but with different values for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/>
                  <a:t> and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400" dirty="0"/>
                  <a:t>.</a:t>
                </a:r>
              </a:p>
              <a:p>
                <a:r>
                  <a:rPr lang="en-GB" sz="2400" dirty="0"/>
                  <a:t>Can you tell what values he completed it for?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693AB4B-13FC-3D46-7A7E-4EAD1C215A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562" y="174661"/>
                <a:ext cx="11783321" cy="830997"/>
              </a:xfrm>
              <a:prstGeom prst="rect">
                <a:avLst/>
              </a:prstGeom>
              <a:blipFill>
                <a:blip r:embed="rId2"/>
                <a:stretch>
                  <a:fillRect l="-861" t="-2985" b="-149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4BF57807-BED1-6C0E-3474-8EAEC3CB806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69306401"/>
                  </p:ext>
                </p:extLst>
              </p:nvPr>
            </p:nvGraphicFramePr>
            <p:xfrm>
              <a:off x="450349" y="1203959"/>
              <a:ext cx="11149746" cy="398449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58291">
                      <a:extLst>
                        <a:ext uri="{9D8B030D-6E8A-4147-A177-3AD203B41FA5}">
                          <a16:colId xmlns:a16="http://schemas.microsoft.com/office/drawing/2014/main" val="3847758068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1711634630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4134629630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2168715657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2996078181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3727778946"/>
                        </a:ext>
                      </a:extLst>
                    </a:gridCol>
                  </a:tblGrid>
                  <a:tr h="664082"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2929967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oMath>
                          </a14:m>
                          <a:r>
                            <a:rPr lang="en-GB" sz="20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0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oMath>
                          </a14:m>
                          <a:r>
                            <a:rPr lang="en-GB" sz="20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oMath>
                          </a14:m>
                          <a:r>
                            <a:rPr lang="en-GB" sz="20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oMath>
                          </a14:m>
                          <a:r>
                            <a:rPr lang="en-GB" sz="2000" dirty="0"/>
                            <a:t> 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93116423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=2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oMath>
                          </a14:m>
                          <a:r>
                            <a:rPr lang="en-GB" sz="20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=2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0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=2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oMath>
                          </a14:m>
                          <a:r>
                            <a:rPr lang="en-GB" sz="20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=2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oMath>
                          </a14:m>
                          <a:r>
                            <a:rPr lang="en-GB" sz="20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=2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oMath>
                          </a14:m>
                          <a:r>
                            <a:rPr lang="en-GB" sz="2000" dirty="0"/>
                            <a:t> 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99280291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=3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oMath>
                          </a14:m>
                          <a:r>
                            <a:rPr lang="en-GB" sz="20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=3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0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=3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oMath>
                          </a14:m>
                          <a:r>
                            <a:rPr lang="en-GB" sz="20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=3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oMath>
                          </a14:m>
                          <a:r>
                            <a:rPr lang="en-GB" sz="20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=3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−9</m:t>
                              </m:r>
                            </m:oMath>
                          </a14:m>
                          <a:r>
                            <a:rPr lang="en-GB" sz="2000" dirty="0"/>
                            <a:t> 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533512251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=4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</m:oMath>
                          </a14:m>
                          <a:r>
                            <a:rPr lang="en-GB" sz="20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=4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0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=4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oMath>
                          </a14:m>
                          <a:r>
                            <a:rPr lang="en-GB" sz="20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=4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</m:oMath>
                          </a14:m>
                          <a:r>
                            <a:rPr lang="en-GB" sz="20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=4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−12</m:t>
                              </m:r>
                            </m:oMath>
                          </a14:m>
                          <a:r>
                            <a:rPr lang="en-GB" sz="2000" dirty="0"/>
                            <a:t> 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196698427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=5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oMath>
                          </a14:m>
                          <a:r>
                            <a:rPr lang="en-GB" sz="20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=5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0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=5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oMath>
                          </a14:m>
                          <a:r>
                            <a:rPr lang="en-GB" sz="20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=5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−10</m:t>
                              </m:r>
                            </m:oMath>
                          </a14:m>
                          <a:r>
                            <a:rPr lang="en-GB" sz="20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=5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−15</m:t>
                              </m:r>
                            </m:oMath>
                          </a14:m>
                          <a:r>
                            <a:rPr lang="en-GB" sz="2000" dirty="0"/>
                            <a:t> 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49937289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4BF57807-BED1-6C0E-3474-8EAEC3CB806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69306401"/>
                  </p:ext>
                </p:extLst>
              </p:nvPr>
            </p:nvGraphicFramePr>
            <p:xfrm>
              <a:off x="450349" y="1203959"/>
              <a:ext cx="11149746" cy="398449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58291">
                      <a:extLst>
                        <a:ext uri="{9D8B030D-6E8A-4147-A177-3AD203B41FA5}">
                          <a16:colId xmlns:a16="http://schemas.microsoft.com/office/drawing/2014/main" val="3847758068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1711634630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4134629630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2168715657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2996078181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3727778946"/>
                        </a:ext>
                      </a:extLst>
                    </a:gridCol>
                  </a:tblGrid>
                  <a:tr h="664082"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101370" r="-402055" b="-496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00000" r="-299320" b="-496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02055" r="-201370" b="-496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99320" r="-100000" b="-496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502740" r="-685" b="-49622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2929967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l="-680" t="-101923" r="-498639" b="-405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01370" t="-101923" r="-402055" b="-405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00000" t="-101923" r="-299320" b="-405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02055" t="-101923" r="-201370" b="-405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99320" t="-101923" r="-100000" b="-405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502740" t="-101923" r="-685" b="-40576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3116423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680" t="-198113" r="-498639" b="-2981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01370" t="-198113" r="-402055" b="-2981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00000" t="-198113" r="-299320" b="-2981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02055" t="-198113" r="-201370" b="-2981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99320" t="-198113" r="-100000" b="-2981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502740" t="-198113" r="-685" b="-2981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99280291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680" t="-303846" r="-498639" b="-2038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01370" t="-303846" r="-402055" b="-2038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00000" t="-303846" r="-299320" b="-2038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02055" t="-303846" r="-201370" b="-2038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99320" t="-303846" r="-100000" b="-2038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502740" t="-303846" r="-685" b="-20384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33512251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680" t="-396226" r="-498639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01370" t="-396226" r="-402055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00000" t="-396226" r="-299320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02055" t="-396226" r="-201370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99320" t="-396226" r="-100000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502740" t="-396226" r="-685" b="-1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96698427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680" t="-505769" r="-498639" b="-1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01370" t="-505769" r="-402055" b="-1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00000" t="-505769" r="-299320" b="-1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02055" t="-505769" r="-201370" b="-1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99320" t="-505769" r="-100000" b="-1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502740" t="-505769" r="-685" b="-192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9937289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559209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693AB4B-13FC-3D46-7A7E-4EAD1C215AAB}"/>
                  </a:ext>
                </a:extLst>
              </p:cNvPr>
              <p:cNvSpPr txBox="1"/>
              <p:nvPr/>
            </p:nvSpPr>
            <p:spPr>
              <a:xfrm>
                <a:off x="133562" y="174661"/>
                <a:ext cx="11783321" cy="6370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Kathryn likes lines that go through the origin.</a:t>
                </a:r>
              </a:p>
              <a:p>
                <a:r>
                  <a:rPr lang="en-GB" sz="2400" dirty="0"/>
                  <a:t>For each space in the table, write the equation of the line going through both the point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/>
                  <a:t> and the origin.</a:t>
                </a:r>
              </a:p>
              <a:p>
                <a:endParaRPr lang="en-GB" sz="2400" dirty="0"/>
              </a:p>
              <a:p>
                <a:endParaRPr lang="en-GB" sz="2400" dirty="0"/>
              </a:p>
              <a:p>
                <a:endParaRPr lang="en-GB" sz="2400" dirty="0"/>
              </a:p>
              <a:p>
                <a:endParaRPr lang="en-GB" sz="2400" dirty="0"/>
              </a:p>
              <a:p>
                <a:endParaRPr lang="en-GB" sz="2400" dirty="0"/>
              </a:p>
              <a:p>
                <a:endParaRPr lang="en-GB" sz="2400" dirty="0"/>
              </a:p>
              <a:p>
                <a:endParaRPr lang="en-GB" sz="2400" dirty="0"/>
              </a:p>
              <a:p>
                <a:endParaRPr lang="en-GB" sz="2400" dirty="0"/>
              </a:p>
              <a:p>
                <a:endParaRPr lang="en-GB" sz="2400" dirty="0"/>
              </a:p>
              <a:p>
                <a:endParaRPr lang="en-GB" sz="2400" dirty="0"/>
              </a:p>
              <a:p>
                <a:endParaRPr lang="en-GB" sz="2400" dirty="0"/>
              </a:p>
              <a:p>
                <a:r>
                  <a:rPr lang="en-GB" sz="2400" dirty="0"/>
                  <a:t>Which space could have multiple answers?</a:t>
                </a:r>
              </a:p>
              <a:p>
                <a:r>
                  <a:rPr lang="en-GB" sz="2400" dirty="0"/>
                  <a:t>What patterns can you explain?</a:t>
                </a:r>
              </a:p>
              <a:p>
                <a:endParaRPr lang="en-GB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693AB4B-13FC-3D46-7A7E-4EAD1C215A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562" y="174661"/>
                <a:ext cx="11783321" cy="6370975"/>
              </a:xfrm>
              <a:prstGeom prst="rect">
                <a:avLst/>
              </a:prstGeom>
              <a:blipFill>
                <a:blip r:embed="rId2"/>
                <a:stretch>
                  <a:fillRect l="-861" t="-5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5">
                <a:extLst>
                  <a:ext uri="{FF2B5EF4-FFF2-40B4-BE49-F238E27FC236}">
                    <a16:creationId xmlns:a16="http://schemas.microsoft.com/office/drawing/2014/main" id="{10E1638E-4B6A-05D2-0400-BD0C2A21A24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03801797"/>
                  </p:ext>
                </p:extLst>
              </p:nvPr>
            </p:nvGraphicFramePr>
            <p:xfrm>
              <a:off x="450349" y="1132708"/>
              <a:ext cx="11149746" cy="398449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58291">
                      <a:extLst>
                        <a:ext uri="{9D8B030D-6E8A-4147-A177-3AD203B41FA5}">
                          <a16:colId xmlns:a16="http://schemas.microsoft.com/office/drawing/2014/main" val="3847758068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1711634630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4134629630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2168715657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2996078181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3727778946"/>
                        </a:ext>
                      </a:extLst>
                    </a:gridCol>
                  </a:tblGrid>
                  <a:tr h="664082"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2929967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chemeClr val="accent1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rgbClr val="7030A0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chemeClr val="accent2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rgbClr val="7030A0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chemeClr val="accent1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93116423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rgbClr val="7030A0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chemeClr val="accent1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chemeClr val="accent2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chemeClr val="accent1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rgbClr val="7030A0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99280291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chemeClr val="accent2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chemeClr val="accent2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chemeClr val="accent2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chemeClr val="accent2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33512251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rgbClr val="7030A0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chemeClr val="accent1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chemeClr val="accent2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chemeClr val="accent1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rgbClr val="7030A0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196698427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chemeClr val="accent1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rgbClr val="7030A0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chemeClr val="accent2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rgbClr val="7030A0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chemeClr val="accent1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9937289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5">
                <a:extLst>
                  <a:ext uri="{FF2B5EF4-FFF2-40B4-BE49-F238E27FC236}">
                    <a16:creationId xmlns:a16="http://schemas.microsoft.com/office/drawing/2014/main" id="{10E1638E-4B6A-05D2-0400-BD0C2A21A24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03801797"/>
                  </p:ext>
                </p:extLst>
              </p:nvPr>
            </p:nvGraphicFramePr>
            <p:xfrm>
              <a:off x="450349" y="1132708"/>
              <a:ext cx="11149746" cy="398449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58291">
                      <a:extLst>
                        <a:ext uri="{9D8B030D-6E8A-4147-A177-3AD203B41FA5}">
                          <a16:colId xmlns:a16="http://schemas.microsoft.com/office/drawing/2014/main" val="3847758068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1711634630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4134629630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2168715657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2996078181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3727778946"/>
                        </a:ext>
                      </a:extLst>
                    </a:gridCol>
                  </a:tblGrid>
                  <a:tr h="664082"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101370" t="-1923" r="-402055" b="-50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00000" t="-1923" r="-299320" b="-50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02055" t="-1923" r="-201370" b="-50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99320" t="-1923" r="-100000" b="-50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502740" t="-1923" r="-685" b="-50769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2929967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l="-680" t="-100000" r="-498639" b="-3981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chemeClr val="accent1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rgbClr val="7030A0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chemeClr val="accent2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rgbClr val="7030A0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chemeClr val="accent1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93116423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680" t="-203846" r="-498639" b="-305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rgbClr val="7030A0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chemeClr val="accent1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chemeClr val="accent2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chemeClr val="accent1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rgbClr val="7030A0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99280291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680" t="-303846" r="-498639" b="-205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chemeClr val="accent2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chemeClr val="accent2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/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chemeClr val="accent2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chemeClr val="accent2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33512251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680" t="-396226" r="-498639" b="-1018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rgbClr val="7030A0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chemeClr val="accent1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chemeClr val="accent2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chemeClr val="accent1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rgbClr val="7030A0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196698427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680" t="-505769" r="-498639" b="-38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chemeClr val="accent1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rgbClr val="7030A0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chemeClr val="accent2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rgbClr val="7030A0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>
                            <a:solidFill>
                              <a:schemeClr val="accent1"/>
                            </a:solidFill>
                          </a:endParaRPr>
                        </a:p>
                      </a:txBody>
                      <a:tcPr anchor="ctr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9937289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73253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693AB4B-13FC-3D46-7A7E-4EAD1C215AAB}"/>
                  </a:ext>
                </a:extLst>
              </p:cNvPr>
              <p:cNvSpPr txBox="1"/>
              <p:nvPr/>
            </p:nvSpPr>
            <p:spPr>
              <a:xfrm>
                <a:off x="133562" y="174661"/>
                <a:ext cx="11783321" cy="6370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Kathryn likes lines that go through the origin.</a:t>
                </a:r>
              </a:p>
              <a:p>
                <a:r>
                  <a:rPr lang="en-GB" sz="2400" dirty="0"/>
                  <a:t>For each space in the table, write the equation of the line going through both the point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/>
                  <a:t> and the origin.</a:t>
                </a:r>
              </a:p>
              <a:p>
                <a:endParaRPr lang="en-GB" sz="2400" dirty="0"/>
              </a:p>
              <a:p>
                <a:endParaRPr lang="en-GB" sz="2400" dirty="0"/>
              </a:p>
              <a:p>
                <a:endParaRPr lang="en-GB" sz="2400" dirty="0"/>
              </a:p>
              <a:p>
                <a:endParaRPr lang="en-GB" sz="2400" dirty="0"/>
              </a:p>
              <a:p>
                <a:endParaRPr lang="en-GB" sz="2400" dirty="0"/>
              </a:p>
              <a:p>
                <a:endParaRPr lang="en-GB" sz="2400" dirty="0"/>
              </a:p>
              <a:p>
                <a:endParaRPr lang="en-GB" sz="2400" dirty="0"/>
              </a:p>
              <a:p>
                <a:endParaRPr lang="en-GB" sz="2400" dirty="0"/>
              </a:p>
              <a:p>
                <a:endParaRPr lang="en-GB" sz="2400" dirty="0"/>
              </a:p>
              <a:p>
                <a:endParaRPr lang="en-GB" sz="2400" dirty="0"/>
              </a:p>
              <a:p>
                <a:endParaRPr lang="en-GB" sz="2400" dirty="0"/>
              </a:p>
              <a:p>
                <a:r>
                  <a:rPr lang="en-GB" sz="2400" dirty="0"/>
                  <a:t>Which space could have multiple answers?</a:t>
                </a:r>
              </a:p>
              <a:p>
                <a:r>
                  <a:rPr lang="en-GB" sz="2400" dirty="0"/>
                  <a:t>What patterns can you explain?</a:t>
                </a:r>
              </a:p>
              <a:p>
                <a:endParaRPr lang="en-GB" sz="24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693AB4B-13FC-3D46-7A7E-4EAD1C215A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562" y="174661"/>
                <a:ext cx="11783321" cy="6370975"/>
              </a:xfrm>
              <a:prstGeom prst="rect">
                <a:avLst/>
              </a:prstGeom>
              <a:blipFill>
                <a:blip r:embed="rId2"/>
                <a:stretch>
                  <a:fillRect l="-861" t="-5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5">
                <a:extLst>
                  <a:ext uri="{FF2B5EF4-FFF2-40B4-BE49-F238E27FC236}">
                    <a16:creationId xmlns:a16="http://schemas.microsoft.com/office/drawing/2014/main" id="{10E1638E-4B6A-05D2-0400-BD0C2A21A243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50349" y="1132708"/>
              <a:ext cx="11149746" cy="398449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58291">
                      <a:extLst>
                        <a:ext uri="{9D8B030D-6E8A-4147-A177-3AD203B41FA5}">
                          <a16:colId xmlns:a16="http://schemas.microsoft.com/office/drawing/2014/main" val="3847758068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1711634630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4134629630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2168715657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2996078181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3727778946"/>
                        </a:ext>
                      </a:extLst>
                    </a:gridCol>
                  </a:tblGrid>
                  <a:tr h="664082"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2929967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r>
                            <a:rPr lang="en-GB" sz="2400" b="1" dirty="0">
                              <a:solidFill>
                                <a:schemeClr val="accent1"/>
                              </a:solidFill>
                            </a:rPr>
                            <a:t> </a:t>
                          </a:r>
                        </a:p>
                      </a:txBody>
                      <a:tcPr anchor="ctr">
                        <a:solidFill>
                          <a:schemeClr val="accent1">
                            <a:alpha val="1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GB" sz="2400" b="1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r>
                            <a:rPr lang="en-GB" sz="2400" b="1" dirty="0">
                              <a:solidFill>
                                <a:srgbClr val="7030A0"/>
                              </a:solidFill>
                            </a:rPr>
                            <a:t> </a:t>
                          </a:r>
                        </a:p>
                      </a:txBody>
                      <a:tcPr anchor="ctr">
                        <a:solidFill>
                          <a:srgbClr val="7030A0">
                            <a:alpha val="1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4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oMath>
                          </a14:m>
                          <a:r>
                            <a:rPr lang="en-GB" sz="2400" b="1" dirty="0">
                              <a:solidFill>
                                <a:schemeClr val="accent2"/>
                              </a:solidFill>
                            </a:rPr>
                            <a:t> </a:t>
                          </a:r>
                        </a:p>
                      </a:txBody>
                      <a:tcPr anchor="ctr">
                        <a:solidFill>
                          <a:schemeClr val="accent2">
                            <a:alpha val="1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en-GB" sz="2400" b="1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GB" sz="2400" b="1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r>
                            <a:rPr lang="en-GB" sz="2400" b="1" dirty="0">
                              <a:solidFill>
                                <a:srgbClr val="7030A0"/>
                              </a:solidFill>
                            </a:rPr>
                            <a:t> </a:t>
                          </a:r>
                        </a:p>
                      </a:txBody>
                      <a:tcPr anchor="ctr">
                        <a:solidFill>
                          <a:srgbClr val="7030A0">
                            <a:alpha val="1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en-GB" sz="2400" b="1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r>
                            <a:rPr lang="en-GB" sz="2400" b="1" dirty="0">
                              <a:solidFill>
                                <a:schemeClr val="accent1"/>
                              </a:solidFill>
                            </a:rPr>
                            <a:t> </a:t>
                          </a:r>
                        </a:p>
                      </a:txBody>
                      <a:tcPr anchor="ctr">
                        <a:solidFill>
                          <a:schemeClr val="accent1">
                            <a:alpha val="1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3116423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2400" b="1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1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GB" sz="2400" b="1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a:rPr lang="en-GB" sz="2400" b="1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r>
                            <a:rPr lang="en-GB" sz="2400" b="1" dirty="0">
                              <a:solidFill>
                                <a:srgbClr val="7030A0"/>
                              </a:solidFill>
                            </a:rPr>
                            <a:t> </a:t>
                          </a:r>
                        </a:p>
                      </a:txBody>
                      <a:tcPr anchor="ctr">
                        <a:solidFill>
                          <a:srgbClr val="7030A0">
                            <a:alpha val="1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r>
                            <a:rPr lang="en-GB" sz="2400" b="1" dirty="0">
                              <a:solidFill>
                                <a:schemeClr val="accent1"/>
                              </a:solidFill>
                            </a:rPr>
                            <a:t> </a:t>
                          </a:r>
                        </a:p>
                      </a:txBody>
                      <a:tcPr anchor="ctr">
                        <a:solidFill>
                          <a:schemeClr val="accent1">
                            <a:alpha val="1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4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oMath>
                          </a14:m>
                          <a:r>
                            <a:rPr lang="en-GB" sz="2400" b="1" dirty="0">
                              <a:solidFill>
                                <a:schemeClr val="accent2"/>
                              </a:solidFill>
                            </a:rPr>
                            <a:t> </a:t>
                          </a:r>
                        </a:p>
                      </a:txBody>
                      <a:tcPr anchor="ctr">
                        <a:solidFill>
                          <a:schemeClr val="accent2">
                            <a:alpha val="1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en-GB" sz="2400" b="1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r>
                            <a:rPr lang="en-GB" sz="2400" b="1" dirty="0">
                              <a:solidFill>
                                <a:schemeClr val="accent1"/>
                              </a:solidFill>
                            </a:rPr>
                            <a:t> </a:t>
                          </a:r>
                        </a:p>
                      </a:txBody>
                      <a:tcPr anchor="ctr">
                        <a:solidFill>
                          <a:schemeClr val="accent1">
                            <a:alpha val="1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f>
                                <m:fPr>
                                  <m:ctrlPr>
                                    <a:rPr lang="en-GB" sz="2400" b="1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1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GB" sz="2400" b="1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a:rPr lang="en-GB" sz="2400" b="1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r>
                            <a:rPr lang="en-GB" sz="2400" b="1" dirty="0">
                              <a:solidFill>
                                <a:srgbClr val="7030A0"/>
                              </a:solidFill>
                            </a:rPr>
                            <a:t> </a:t>
                          </a:r>
                        </a:p>
                      </a:txBody>
                      <a:tcPr anchor="ctr">
                        <a:solidFill>
                          <a:srgbClr val="7030A0">
                            <a:alpha val="1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99280291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b="1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GB" sz="2400" b="1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2400" b="1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GB" sz="2400" b="1" dirty="0">
                            <a:solidFill>
                              <a:schemeClr val="accent2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accent2">
                            <a:alpha val="1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oMath>
                          </a14:m>
                          <a:r>
                            <a:rPr lang="en-GB" sz="2400" b="1" dirty="0">
                              <a:solidFill>
                                <a:schemeClr val="accent2"/>
                              </a:solidFill>
                            </a:rPr>
                            <a:t> </a:t>
                          </a:r>
                        </a:p>
                      </a:txBody>
                      <a:tcPr anchor="ctr">
                        <a:solidFill>
                          <a:schemeClr val="accent2">
                            <a:alpha val="1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/>
                        </a:p>
                      </a:txBody>
                      <a:tcPr anchor="ctr">
                        <a:solidFill>
                          <a:schemeClr val="bg1">
                            <a:alpha val="1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oMath>
                          </a14:m>
                          <a:r>
                            <a:rPr lang="en-GB" sz="2400" b="1" dirty="0">
                              <a:solidFill>
                                <a:schemeClr val="accent2"/>
                              </a:solidFill>
                            </a:rPr>
                            <a:t> </a:t>
                          </a:r>
                        </a:p>
                      </a:txBody>
                      <a:tcPr anchor="ctr">
                        <a:solidFill>
                          <a:schemeClr val="accent2">
                            <a:alpha val="1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oMath>
                          </a14:m>
                          <a:r>
                            <a:rPr lang="en-GB" sz="2400" b="1" dirty="0">
                              <a:solidFill>
                                <a:schemeClr val="accent2"/>
                              </a:solidFill>
                            </a:rPr>
                            <a:t> </a:t>
                          </a:r>
                        </a:p>
                      </a:txBody>
                      <a:tcPr anchor="ctr">
                        <a:solidFill>
                          <a:schemeClr val="accent2">
                            <a:alpha val="1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33512251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f>
                                <m:fPr>
                                  <m:ctrlPr>
                                    <a:rPr lang="en-GB" sz="2400" b="1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1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GB" sz="2400" b="1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a:rPr lang="en-GB" sz="2400" b="1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r>
                            <a:rPr lang="en-GB" sz="2400" b="1" dirty="0">
                              <a:solidFill>
                                <a:srgbClr val="7030A0"/>
                              </a:solidFill>
                            </a:rPr>
                            <a:t> </a:t>
                          </a:r>
                        </a:p>
                      </a:txBody>
                      <a:tcPr anchor="ctr">
                        <a:solidFill>
                          <a:srgbClr val="7030A0">
                            <a:alpha val="1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en-GB" sz="2400" b="1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r>
                            <a:rPr lang="en-GB" sz="2400" b="1" dirty="0">
                              <a:solidFill>
                                <a:schemeClr val="accent1"/>
                              </a:solidFill>
                            </a:rPr>
                            <a:t> </a:t>
                          </a:r>
                        </a:p>
                      </a:txBody>
                      <a:tcPr anchor="ctr">
                        <a:solidFill>
                          <a:schemeClr val="accent1">
                            <a:alpha val="1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4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oMath>
                          </a14:m>
                          <a:r>
                            <a:rPr lang="en-GB" sz="2400" b="1" dirty="0">
                              <a:solidFill>
                                <a:schemeClr val="accent2"/>
                              </a:solidFill>
                            </a:rPr>
                            <a:t> </a:t>
                          </a:r>
                        </a:p>
                      </a:txBody>
                      <a:tcPr anchor="ctr">
                        <a:solidFill>
                          <a:schemeClr val="accent2">
                            <a:alpha val="1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r>
                            <a:rPr lang="en-GB" sz="2400" b="1" dirty="0">
                              <a:solidFill>
                                <a:schemeClr val="accent1"/>
                              </a:solidFill>
                            </a:rPr>
                            <a:t> </a:t>
                          </a:r>
                        </a:p>
                      </a:txBody>
                      <a:tcPr anchor="ctr">
                        <a:solidFill>
                          <a:schemeClr val="accent1">
                            <a:alpha val="1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2400" b="1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1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GB" sz="2400" b="1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a:rPr lang="en-GB" sz="2400" b="1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r>
                            <a:rPr lang="en-GB" sz="2400" b="1" dirty="0">
                              <a:solidFill>
                                <a:srgbClr val="7030A0"/>
                              </a:solidFill>
                            </a:rPr>
                            <a:t> </a:t>
                          </a:r>
                        </a:p>
                      </a:txBody>
                      <a:tcPr anchor="ctr">
                        <a:solidFill>
                          <a:srgbClr val="7030A0">
                            <a:alpha val="10000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96698427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en-GB" sz="2400" b="1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r>
                            <a:rPr lang="en-GB" sz="2400" b="1" dirty="0">
                              <a:solidFill>
                                <a:schemeClr val="accent1"/>
                              </a:solidFill>
                            </a:rPr>
                            <a:t> </a:t>
                          </a:r>
                        </a:p>
                      </a:txBody>
                      <a:tcPr anchor="ctr">
                        <a:solidFill>
                          <a:schemeClr val="accent1">
                            <a:alpha val="1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en-GB" sz="2400" b="1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GB" sz="2400" b="1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r>
                            <a:rPr lang="en-GB" sz="2400" b="1" dirty="0">
                              <a:solidFill>
                                <a:srgbClr val="7030A0"/>
                              </a:solidFill>
                            </a:rPr>
                            <a:t> </a:t>
                          </a:r>
                        </a:p>
                      </a:txBody>
                      <a:tcPr anchor="ctr">
                        <a:solidFill>
                          <a:srgbClr val="7030A0">
                            <a:alpha val="1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4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oMath>
                          </a14:m>
                          <a:r>
                            <a:rPr lang="en-GB" sz="2400" b="1" dirty="0">
                              <a:solidFill>
                                <a:schemeClr val="accent2"/>
                              </a:solidFill>
                            </a:rPr>
                            <a:t> </a:t>
                          </a:r>
                        </a:p>
                      </a:txBody>
                      <a:tcPr anchor="ctr">
                        <a:solidFill>
                          <a:schemeClr val="accent2">
                            <a:alpha val="1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GB" sz="2400" b="1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r>
                            <a:rPr lang="en-GB" sz="2400" b="1" dirty="0">
                              <a:solidFill>
                                <a:srgbClr val="7030A0"/>
                              </a:solidFill>
                            </a:rPr>
                            <a:t> </a:t>
                          </a:r>
                        </a:p>
                      </a:txBody>
                      <a:tcPr anchor="ctr">
                        <a:solidFill>
                          <a:srgbClr val="7030A0">
                            <a:alpha val="10000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2400" b="1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r>
                            <a:rPr lang="en-GB" sz="2400" b="1" dirty="0">
                              <a:solidFill>
                                <a:schemeClr val="accent1"/>
                              </a:solidFill>
                            </a:rPr>
                            <a:t> </a:t>
                          </a:r>
                        </a:p>
                      </a:txBody>
                      <a:tcPr anchor="ctr">
                        <a:solidFill>
                          <a:schemeClr val="accent1">
                            <a:alpha val="1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9937289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5">
                <a:extLst>
                  <a:ext uri="{FF2B5EF4-FFF2-40B4-BE49-F238E27FC236}">
                    <a16:creationId xmlns:a16="http://schemas.microsoft.com/office/drawing/2014/main" id="{10E1638E-4B6A-05D2-0400-BD0C2A21A243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50349" y="1132708"/>
              <a:ext cx="11149746" cy="398449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58291">
                      <a:extLst>
                        <a:ext uri="{9D8B030D-6E8A-4147-A177-3AD203B41FA5}">
                          <a16:colId xmlns:a16="http://schemas.microsoft.com/office/drawing/2014/main" val="3847758068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1711634630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4134629630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2168715657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2996078181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3727778946"/>
                        </a:ext>
                      </a:extLst>
                    </a:gridCol>
                  </a:tblGrid>
                  <a:tr h="664082"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101370" t="-1923" r="-402055" b="-50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00000" t="-1923" r="-299320" b="-50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02055" t="-1923" r="-201370" b="-50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99320" t="-1923" r="-100000" b="-50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502740" t="-1923" r="-685" b="-50769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2929967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l="-680" t="-100000" r="-498639" b="-3981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01370" t="-100000" r="-402055" b="-3981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00000" t="-100000" r="-299320" b="-3981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02055" t="-100000" r="-201370" b="-3981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99320" t="-100000" r="-100000" b="-3981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502740" t="-100000" r="-685" b="-3981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3116423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680" t="-203846" r="-498639" b="-305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01370" t="-203846" r="-402055" b="-305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00000" t="-203846" r="-299320" b="-305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02055" t="-203846" r="-201370" b="-305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99320" t="-203846" r="-100000" b="-305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502740" t="-203846" r="-685" b="-30576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99280291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680" t="-303846" r="-498639" b="-205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01370" t="-303846" r="-402055" b="-205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00000" t="-303846" r="-299320" b="-205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2400" b="1" dirty="0"/>
                        </a:p>
                      </a:txBody>
                      <a:tcPr anchor="ctr">
                        <a:solidFill>
                          <a:schemeClr val="bg1">
                            <a:alpha val="1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99320" t="-303846" r="-100000" b="-205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502740" t="-303846" r="-685" b="-20576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33512251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680" t="-396226" r="-498639" b="-1018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01370" t="-396226" r="-402055" b="-1018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00000" t="-396226" r="-299320" b="-1018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02055" t="-396226" r="-201370" b="-1018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99320" t="-396226" r="-100000" b="-1018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502740" t="-396226" r="-685" b="-10188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96698427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680" t="-505769" r="-498639" b="-38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01370" t="-505769" r="-402055" b="-38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00000" t="-505769" r="-299320" b="-38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02055" t="-505769" r="-201370" b="-38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99320" t="-505769" r="-100000" b="-38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502740" t="-505769" r="-685" b="-384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9937289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701693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693AB4B-13FC-3D46-7A7E-4EAD1C215AAB}"/>
                  </a:ext>
                </a:extLst>
              </p:cNvPr>
              <p:cNvSpPr txBox="1"/>
              <p:nvPr/>
            </p:nvSpPr>
            <p:spPr>
              <a:xfrm>
                <a:off x="133562" y="174661"/>
                <a:ext cx="1178332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Fill in all the gaps with whole numbers so that each line goes through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n-GB" sz="2400" dirty="0"/>
                  <a:t>.</a:t>
                </a:r>
              </a:p>
              <a:p>
                <a:r>
                  <a:rPr lang="en-GB" sz="2400" dirty="0"/>
                  <a:t>Can you do it without repeating any numbers? 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693AB4B-13FC-3D46-7A7E-4EAD1C215A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562" y="174661"/>
                <a:ext cx="11783321" cy="830997"/>
              </a:xfrm>
              <a:prstGeom prst="rect">
                <a:avLst/>
              </a:prstGeom>
              <a:blipFill>
                <a:blip r:embed="rId2"/>
                <a:stretch>
                  <a:fillRect l="-861" t="-2985" b="-149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4BF57807-BED1-6C0E-3474-8EAEC3CB8063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93497" y="1132708"/>
              <a:ext cx="9291455" cy="332041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58291">
                      <a:extLst>
                        <a:ext uri="{9D8B030D-6E8A-4147-A177-3AD203B41FA5}">
                          <a16:colId xmlns:a16="http://schemas.microsoft.com/office/drawing/2014/main" val="3847758068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1711634630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4134629630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2168715657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2996078181"/>
                        </a:ext>
                      </a:extLst>
                    </a:gridCol>
                  </a:tblGrid>
                  <a:tr h="664082"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2929967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4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4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4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400" dirty="0"/>
                            <a:t> 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93116423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4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4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4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400" dirty="0"/>
                            <a:t> 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99280291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4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4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4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400" dirty="0"/>
                            <a:t> 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533512251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4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4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400" dirty="0"/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400" dirty="0"/>
                            <a:t> 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19669842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4BF57807-BED1-6C0E-3474-8EAEC3CB8063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93497" y="1132708"/>
              <a:ext cx="9291455" cy="332041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58291">
                      <a:extLst>
                        <a:ext uri="{9D8B030D-6E8A-4147-A177-3AD203B41FA5}">
                          <a16:colId xmlns:a16="http://schemas.microsoft.com/office/drawing/2014/main" val="3847758068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1711634630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4134629630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2168715657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2996078181"/>
                        </a:ext>
                      </a:extLst>
                    </a:gridCol>
                  </a:tblGrid>
                  <a:tr h="664082"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100685" t="-1923" r="-302055" b="-40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99320" t="-1923" r="-200000" b="-40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01370" t="-1923" r="-101370" b="-40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98639" t="-1923" r="-680" b="-40769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2929967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t="-100000" r="-399320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00685" t="-100000" r="-302055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99320" t="-100000" r="-200000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01370" t="-100000" r="-101370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98639" t="-100000" r="-680" b="-3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3116423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t="-203846" r="-399320" b="-205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00685" t="-203846" r="-302055" b="-205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99320" t="-203846" r="-200000" b="-205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01370" t="-203846" r="-101370" b="-205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98639" t="-203846" r="-680" b="-20576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99280291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t="-298113" r="-399320" b="-1018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00685" t="-298113" r="-302055" b="-1018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99320" t="-298113" r="-200000" b="-1018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01370" t="-298113" r="-101370" b="-1018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98639" t="-298113" r="-680" b="-10188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33512251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t="-405769" r="-399320" b="-38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00685" t="-405769" r="-302055" b="-38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99320" t="-405769" r="-200000" b="-38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01370" t="-405769" r="-101370" b="-38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98639" t="-405769" r="-680" b="-384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9669842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368726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693AB4B-13FC-3D46-7A7E-4EAD1C215AAB}"/>
                  </a:ext>
                </a:extLst>
              </p:cNvPr>
              <p:cNvSpPr txBox="1"/>
              <p:nvPr/>
            </p:nvSpPr>
            <p:spPr>
              <a:xfrm>
                <a:off x="133562" y="174661"/>
                <a:ext cx="11955519" cy="48936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This is Nathan’s solution.</a:t>
                </a:r>
              </a:p>
              <a:p>
                <a:endParaRPr lang="en-GB" sz="2400" dirty="0"/>
              </a:p>
              <a:p>
                <a:endParaRPr lang="en-GB" sz="2400" dirty="0"/>
              </a:p>
              <a:p>
                <a:endParaRPr lang="en-GB" sz="2400" dirty="0"/>
              </a:p>
              <a:p>
                <a:endParaRPr lang="en-GB" sz="2400" dirty="0"/>
              </a:p>
              <a:p>
                <a:endParaRPr lang="en-GB" sz="2400" dirty="0"/>
              </a:p>
              <a:p>
                <a:endParaRPr lang="en-GB" sz="2400" dirty="0"/>
              </a:p>
              <a:p>
                <a:endParaRPr lang="en-GB" sz="2400" dirty="0"/>
              </a:p>
              <a:p>
                <a:endParaRPr lang="en-GB" sz="2400" dirty="0"/>
              </a:p>
              <a:p>
                <a:endParaRPr lang="en-GB" sz="2400" dirty="0"/>
              </a:p>
              <a:p>
                <a:endParaRPr lang="en-GB" sz="2400" dirty="0"/>
              </a:p>
              <a:p>
                <a:pPr marL="457200" indent="-457200">
                  <a:buAutoNum type="arabicParenR"/>
                </a:pPr>
                <a:r>
                  <a:rPr lang="en-GB" sz="2400" dirty="0"/>
                  <a:t>What is special about the number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210</m:t>
                    </m:r>
                  </m:oMath>
                </a14:m>
                <a:r>
                  <a:rPr lang="en-GB" sz="2400" dirty="0"/>
                  <a:t>?</a:t>
                </a:r>
              </a:p>
              <a:p>
                <a:pPr marL="457200" indent="-457200">
                  <a:buAutoNum type="arabicParenR"/>
                </a:pPr>
                <a:r>
                  <a:rPr lang="en-GB" sz="2400" dirty="0"/>
                  <a:t>Can you find a way to complete the grid with smaller numbers, but still with no repetitions?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693AB4B-13FC-3D46-7A7E-4EAD1C215A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562" y="174661"/>
                <a:ext cx="11955519" cy="4893647"/>
              </a:xfrm>
              <a:prstGeom prst="rect">
                <a:avLst/>
              </a:prstGeom>
              <a:blipFill>
                <a:blip r:embed="rId2"/>
                <a:stretch>
                  <a:fillRect l="-849" t="-777" r="-637" b="-20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5">
                <a:extLst>
                  <a:ext uri="{FF2B5EF4-FFF2-40B4-BE49-F238E27FC236}">
                    <a16:creationId xmlns:a16="http://schemas.microsoft.com/office/drawing/2014/main" id="{7BC72ACC-CBC1-7B41-82F2-29F520E19D33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450272" y="679511"/>
              <a:ext cx="9291455" cy="332041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58291">
                      <a:extLst>
                        <a:ext uri="{9D8B030D-6E8A-4147-A177-3AD203B41FA5}">
                          <a16:colId xmlns:a16="http://schemas.microsoft.com/office/drawing/2014/main" val="3847758068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1711634630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4134629630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2168715657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2996078181"/>
                        </a:ext>
                      </a:extLst>
                    </a:gridCol>
                  </a:tblGrid>
                  <a:tr h="664082"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>
                                  <m:r>
                                    <a:rPr lang="en-GB" sz="2400" b="1" i="1" smtClean="0">
                                      <a:latin typeface="Cambria Math" panose="02040503050406030204" pitchFamily="18" charset="0"/>
                                    </a:rPr>
                                    <m:t>𝟏𝟎𝟓</m:t>
                                  </m:r>
                                </m:e>
                              </m:borderBox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rgbClr val="C00000">
                            <a:alpha val="34902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>
                                  <m:r>
                                    <a:rPr lang="en-GB" sz="2400" b="1" i="1" smtClean="0">
                                      <a:latin typeface="Cambria Math" panose="02040503050406030204" pitchFamily="18" charset="0"/>
                                    </a:rPr>
                                    <m:t>𝟕𝟎</m:t>
                                  </m:r>
                                </m:e>
                              </m:borderBox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rgbClr val="C00000">
                            <a:alpha val="34902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>
                                  <m:r>
                                    <a:rPr lang="en-GB" sz="2400" b="1" i="1" smtClean="0">
                                      <a:latin typeface="Cambria Math" panose="02040503050406030204" pitchFamily="18" charset="0"/>
                                    </a:rPr>
                                    <m:t>𝟒𝟐</m:t>
                                  </m:r>
                                </m:e>
                              </m:borderBox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rgbClr val="C00000">
                            <a:alpha val="34902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>
                                  <m:r>
                                    <a:rPr lang="en-GB" sz="2400" b="1" i="1" smtClean="0">
                                      <a:latin typeface="Cambria Math" panose="02040503050406030204" pitchFamily="18" charset="0"/>
                                    </a:rPr>
                                    <m:t>𝟑𝟎</m:t>
                                  </m:r>
                                </m:e>
                              </m:borderBox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rgbClr val="C00000">
                            <a:alpha val="34902"/>
                          </a:srgb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2929967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>
                                  <m:r>
                                    <a:rPr lang="en-GB" sz="2400" b="1" i="1" smtClean="0">
                                      <a:latin typeface="Cambria Math" panose="02040503050406030204" pitchFamily="18" charset="0"/>
                                    </a:rPr>
                                    <m:t>𝟐𝟏𝟎</m:t>
                                  </m:r>
                                </m:e>
                              </m:borderBox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rgbClr val="C00000">
                            <a:alpha val="34902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borderBox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borderBox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borderBox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e>
                              </m:borderBox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93116423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>
                                  <m:r>
                                    <a:rPr lang="en-GB" sz="2400" b="1" i="1" smtClean="0">
                                      <a:latin typeface="Cambria Math" panose="02040503050406030204" pitchFamily="18" charset="0"/>
                                    </a:rPr>
                                    <m:t>𝟒𝟐𝟎</m:t>
                                  </m:r>
                                </m:e>
                              </m:borderBox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rgbClr val="C00000">
                            <a:alpha val="34902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</m:borderBox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e>
                              </m:borderBox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</m:borderBox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14</m:t>
                                  </m:r>
                                </m:e>
                              </m:borderBox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99280291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>
                                  <m:r>
                                    <a:rPr lang="en-GB" sz="2400" b="1" i="1" smtClean="0">
                                      <a:latin typeface="Cambria Math" panose="02040503050406030204" pitchFamily="18" charset="0"/>
                                    </a:rPr>
                                    <m:t>𝟖𝟒𝟎</m:t>
                                  </m:r>
                                </m:e>
                              </m:borderBox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rgbClr val="C00000">
                            <a:alpha val="34902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e>
                              </m:borderBox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e>
                              </m:borderBox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20</m:t>
                                  </m:r>
                                </m:e>
                              </m:borderBox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28</m:t>
                                  </m:r>
                                </m:e>
                              </m:borderBox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533512251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>
                                  <m:r>
                                    <a:rPr lang="en-GB" sz="2400" b="1" i="1" smtClean="0">
                                      <a:latin typeface="Cambria Math" panose="02040503050406030204" pitchFamily="18" charset="0"/>
                                    </a:rPr>
                                    <m:t>𝟏𝟔𝟖𝟎</m:t>
                                  </m:r>
                                </m:e>
                              </m:borderBox>
                            </m:oMath>
                          </a14:m>
                          <a:r>
                            <a:rPr lang="en-GB" sz="2400" b="1" dirty="0"/>
                            <a:t> </a:t>
                          </a:r>
                        </a:p>
                      </a:txBody>
                      <a:tcPr anchor="ctr">
                        <a:solidFill>
                          <a:srgbClr val="C00000">
                            <a:alpha val="34902"/>
                          </a:srgb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16</m:t>
                                  </m:r>
                                </m:e>
                              </m:borderBox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24</m:t>
                                  </m:r>
                                </m:e>
                              </m:borderBox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40</m:t>
                                  </m:r>
                                </m:e>
                              </m:borderBox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borderBox>
                                <m:borderBoxPr>
                                  <m:ctrlP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56</m:t>
                                  </m:r>
                                </m:e>
                              </m:borderBox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2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400" dirty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19669842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5">
                <a:extLst>
                  <a:ext uri="{FF2B5EF4-FFF2-40B4-BE49-F238E27FC236}">
                    <a16:creationId xmlns:a16="http://schemas.microsoft.com/office/drawing/2014/main" id="{7BC72ACC-CBC1-7B41-82F2-29F520E19D33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450272" y="679511"/>
              <a:ext cx="9291455" cy="332041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58291">
                      <a:extLst>
                        <a:ext uri="{9D8B030D-6E8A-4147-A177-3AD203B41FA5}">
                          <a16:colId xmlns:a16="http://schemas.microsoft.com/office/drawing/2014/main" val="3847758068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1711634630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4134629630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2168715657"/>
                        </a:ext>
                      </a:extLst>
                    </a:gridCol>
                    <a:gridCol w="1858291">
                      <a:extLst>
                        <a:ext uri="{9D8B030D-6E8A-4147-A177-3AD203B41FA5}">
                          <a16:colId xmlns:a16="http://schemas.microsoft.com/office/drawing/2014/main" val="2996078181"/>
                        </a:ext>
                      </a:extLst>
                    </a:gridCol>
                  </a:tblGrid>
                  <a:tr h="664082">
                    <a:tc>
                      <a:txBody>
                        <a:bodyPr/>
                        <a:lstStyle/>
                        <a:p>
                          <a:pPr algn="ctr"/>
                          <a:endParaRPr lang="en-GB" sz="2400" dirty="0"/>
                        </a:p>
                      </a:txBody>
                      <a:tcPr anchor="ctr"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100000" t="-1923" r="-300000" b="-40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01370" t="-1923" r="-202055" b="-40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99320" t="-1923" r="-100680" b="-40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402055" t="-1923" r="-1370" b="-40769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2929967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l="-685" t="-100000" r="-402740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00000" t="-100000" r="-300000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01370" t="-100000" r="-202055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99320" t="-100000" r="-100680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402055" t="-100000" r="-1370" b="-3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3116423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685" t="-203846" r="-402740" b="-205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00000" t="-203846" r="-300000" b="-205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01370" t="-203846" r="-202055" b="-205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99320" t="-203846" r="-100680" b="-205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402055" t="-203846" r="-1370" b="-20576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99280291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685" t="-298113" r="-402740" b="-1018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00000" t="-298113" r="-300000" b="-1018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01370" t="-298113" r="-202055" b="-1018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99320" t="-298113" r="-100680" b="-1018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402055" t="-298113" r="-1370" b="-10188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33512251"/>
                      </a:ext>
                    </a:extLst>
                  </a:tr>
                  <a:tr h="66408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685" t="-405769" r="-402740" b="-38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00000" t="-405769" r="-300000" b="-38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01370" t="-405769" r="-202055" b="-38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299320" t="-405769" r="-100680" b="-38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402055" t="-405769" r="-1370" b="-384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9669842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008853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1346</TotalTime>
  <Words>944</Words>
  <Application>Microsoft Macintosh PowerPoint</Application>
  <PresentationFormat>Widescreen</PresentationFormat>
  <Paragraphs>227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 Day (Staff)</dc:creator>
  <cp:lastModifiedBy>N Day (Staff)</cp:lastModifiedBy>
  <cp:revision>3</cp:revision>
  <dcterms:created xsi:type="dcterms:W3CDTF">2023-01-26T20:54:24Z</dcterms:created>
  <dcterms:modified xsi:type="dcterms:W3CDTF">2023-01-27T21:02:22Z</dcterms:modified>
</cp:coreProperties>
</file>